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8"/>
  </p:notesMasterIdLst>
  <p:handoutMasterIdLst>
    <p:handoutMasterId r:id="rId9"/>
  </p:handoutMasterIdLst>
  <p:sldIdLst>
    <p:sldId id="2788" r:id="rId2"/>
    <p:sldId id="260" r:id="rId3"/>
    <p:sldId id="2778" r:id="rId4"/>
    <p:sldId id="264" r:id="rId5"/>
    <p:sldId id="278" r:id="rId6"/>
    <p:sldId id="2792" r:id="rId7"/>
  </p:sldIdLst>
  <p:sldSz cx="12192000" cy="6858000"/>
  <p:notesSz cx="6797675" cy="9928225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林羿伶" initials="林羿伶" lastIdx="1" clrIdx="0">
    <p:extLst>
      <p:ext uri="{19B8F6BF-5375-455C-9EA6-DF929625EA0E}">
        <p15:presenceInfo xmlns:p15="http://schemas.microsoft.com/office/powerpoint/2012/main" userId="S-1-5-21-1653988887-3542625653-2565443991-169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F1FF"/>
    <a:srgbClr val="9FE6FF"/>
    <a:srgbClr val="9999FF"/>
    <a:srgbClr val="9933FF"/>
    <a:srgbClr val="FFCC00"/>
    <a:srgbClr val="996633"/>
    <a:srgbClr val="CC9900"/>
    <a:srgbClr val="FF3300"/>
    <a:srgbClr val="CC00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2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38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7BF629-5C74-4953-8D68-CA13F610A71C}" type="doc">
      <dgm:prSet loTypeId="urn:microsoft.com/office/officeart/2005/8/layout/chevron1" loCatId="process" qsTypeId="urn:microsoft.com/office/officeart/2005/8/quickstyle/simple1" qsCatId="simple" csTypeId="urn:microsoft.com/office/officeart/2005/8/colors/colorful1" csCatId="colorful" phldr="1"/>
      <dgm:spPr/>
    </dgm:pt>
    <dgm:pt modelId="{EE462139-85D4-4A31-A666-E8C597D04C4C}">
      <dgm:prSet phldrT="[文字]" custT="1"/>
      <dgm:spPr/>
      <dgm:t>
        <a:bodyPr/>
        <a:lstStyle/>
        <a:p>
          <a:r>
            <a:rPr lang="en-US" altLang="zh-TW" sz="1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3.</a:t>
          </a:r>
          <a:r>
            <a:rPr lang="zh-TW" altLang="en-US" sz="1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規劃設計</a:t>
          </a:r>
          <a:endParaRPr lang="zh-TW" altLang="en-US" sz="1800" dirty="0"/>
        </a:p>
      </dgm:t>
    </dgm:pt>
    <dgm:pt modelId="{2FDDCE38-EAFB-484A-89B4-29672DA57287}" type="parTrans" cxnId="{5A411524-1D7D-474C-94D8-3EB38F854CB8}">
      <dgm:prSet/>
      <dgm:spPr/>
      <dgm:t>
        <a:bodyPr/>
        <a:lstStyle/>
        <a:p>
          <a:endParaRPr lang="zh-TW" altLang="en-US"/>
        </a:p>
      </dgm:t>
    </dgm:pt>
    <dgm:pt modelId="{67EBEF46-58E6-495E-B34F-25C9BD4E6FD6}" type="sibTrans" cxnId="{5A411524-1D7D-474C-94D8-3EB38F854CB8}">
      <dgm:prSet/>
      <dgm:spPr/>
      <dgm:t>
        <a:bodyPr/>
        <a:lstStyle/>
        <a:p>
          <a:endParaRPr lang="zh-TW" altLang="en-US"/>
        </a:p>
      </dgm:t>
    </dgm:pt>
    <dgm:pt modelId="{0C9C5629-6591-435E-B3BE-B5EA8976E135}">
      <dgm:prSet phldrT="[文字]" custT="1"/>
      <dgm:spPr>
        <a:solidFill>
          <a:srgbClr val="E08AE2"/>
        </a:solidFill>
      </dgm:spPr>
      <dgm:t>
        <a:bodyPr/>
        <a:lstStyle/>
        <a:p>
          <a:r>
            <a:rPr lang="en-US" altLang="zh-TW" sz="1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4.</a:t>
          </a:r>
          <a:r>
            <a:rPr lang="zh-TW" altLang="en-US" sz="1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修復工程</a:t>
          </a:r>
          <a:endParaRPr lang="zh-TW" altLang="en-US" sz="1800" dirty="0"/>
        </a:p>
      </dgm:t>
    </dgm:pt>
    <dgm:pt modelId="{7F43C22B-075B-491E-B48C-A7E537BEA55C}" type="parTrans" cxnId="{E46D7F2A-6965-4BC7-95F4-778379A75481}">
      <dgm:prSet/>
      <dgm:spPr/>
      <dgm:t>
        <a:bodyPr/>
        <a:lstStyle/>
        <a:p>
          <a:endParaRPr lang="zh-TW" altLang="en-US"/>
        </a:p>
      </dgm:t>
    </dgm:pt>
    <dgm:pt modelId="{DD32877D-D8CD-420F-B3C2-BE1C9AA56C0A}" type="sibTrans" cxnId="{E46D7F2A-6965-4BC7-95F4-778379A75481}">
      <dgm:prSet/>
      <dgm:spPr/>
      <dgm:t>
        <a:bodyPr/>
        <a:lstStyle/>
        <a:p>
          <a:endParaRPr lang="zh-TW" altLang="en-US"/>
        </a:p>
      </dgm:t>
    </dgm:pt>
    <dgm:pt modelId="{C5A5DD88-5CAF-4B52-A391-725051B7B12B}">
      <dgm:prSet phldrT="[文字]" custT="1"/>
      <dgm:spPr>
        <a:solidFill>
          <a:schemeClr val="accent6"/>
        </a:solidFill>
      </dgm:spPr>
      <dgm:t>
        <a:bodyPr/>
        <a:lstStyle/>
        <a:p>
          <a:r>
            <a:rPr lang="en-US" altLang="zh-TW" sz="1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1.</a:t>
          </a:r>
          <a:r>
            <a:rPr lang="zh-TW" altLang="en-US" sz="1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保存及再發展計畫</a:t>
          </a:r>
          <a:endParaRPr lang="zh-TW" altLang="en-US" sz="1800" dirty="0"/>
        </a:p>
      </dgm:t>
    </dgm:pt>
    <dgm:pt modelId="{EC0F3ABD-9010-4902-9201-2EEBBF8EE80B}" type="parTrans" cxnId="{396821EF-FC14-43E7-BFE0-3BA928A7B3CF}">
      <dgm:prSet/>
      <dgm:spPr/>
      <dgm:t>
        <a:bodyPr/>
        <a:lstStyle/>
        <a:p>
          <a:endParaRPr lang="zh-TW" altLang="en-US"/>
        </a:p>
      </dgm:t>
    </dgm:pt>
    <dgm:pt modelId="{060D70D3-9268-4961-AC92-099903C56F92}" type="sibTrans" cxnId="{396821EF-FC14-43E7-BFE0-3BA928A7B3CF}">
      <dgm:prSet/>
      <dgm:spPr/>
      <dgm:t>
        <a:bodyPr/>
        <a:lstStyle/>
        <a:p>
          <a:endParaRPr lang="zh-TW" altLang="en-US"/>
        </a:p>
      </dgm:t>
    </dgm:pt>
    <dgm:pt modelId="{D4A2E434-B5DA-4BE0-B023-EA73C9728890}">
      <dgm:prSet phldrT="[文字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altLang="zh-TW" sz="1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2.</a:t>
          </a:r>
          <a:r>
            <a:rPr lang="zh-TW" altLang="en-US" sz="1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修復及再利用計畫</a:t>
          </a:r>
          <a:endParaRPr lang="zh-TW" altLang="en-US" sz="1800" dirty="0"/>
        </a:p>
      </dgm:t>
    </dgm:pt>
    <dgm:pt modelId="{FFEF852C-F044-44E8-B16A-7953A4FE2F08}" type="sibTrans" cxnId="{8CC01DDB-9472-4F78-99B2-F16CA4E46B81}">
      <dgm:prSet/>
      <dgm:spPr/>
      <dgm:t>
        <a:bodyPr/>
        <a:lstStyle/>
        <a:p>
          <a:endParaRPr lang="zh-TW" altLang="en-US"/>
        </a:p>
      </dgm:t>
    </dgm:pt>
    <dgm:pt modelId="{3AA99DE8-82DC-42F2-97B0-214DE0B8185D}" type="parTrans" cxnId="{8CC01DDB-9472-4F78-99B2-F16CA4E46B81}">
      <dgm:prSet/>
      <dgm:spPr/>
      <dgm:t>
        <a:bodyPr/>
        <a:lstStyle/>
        <a:p>
          <a:endParaRPr lang="zh-TW" altLang="en-US"/>
        </a:p>
      </dgm:t>
    </dgm:pt>
    <dgm:pt modelId="{389E8F62-09E7-49EC-8BBD-DCEC360EC3B1}" type="pres">
      <dgm:prSet presAssocID="{DC7BF629-5C74-4953-8D68-CA13F610A71C}" presName="Name0" presStyleCnt="0">
        <dgm:presLayoutVars>
          <dgm:dir/>
          <dgm:animLvl val="lvl"/>
          <dgm:resizeHandles val="exact"/>
        </dgm:presLayoutVars>
      </dgm:prSet>
      <dgm:spPr/>
    </dgm:pt>
    <dgm:pt modelId="{57FD61E4-68AF-41F1-8071-A03D33419F19}" type="pres">
      <dgm:prSet presAssocID="{C5A5DD88-5CAF-4B52-A391-725051B7B12B}" presName="parTxOnly" presStyleLbl="node1" presStyleIdx="0" presStyleCnt="4" custScaleX="53786" custScaleY="20552" custLinFactNeighborX="-869" custLinFactNeighborY="3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7B51732-5344-4731-BC74-665D28E04BA5}" type="pres">
      <dgm:prSet presAssocID="{060D70D3-9268-4961-AC92-099903C56F92}" presName="parTxOnlySpace" presStyleCnt="0"/>
      <dgm:spPr/>
    </dgm:pt>
    <dgm:pt modelId="{014CC961-24F6-47FD-AE5A-EBAD372351CD}" type="pres">
      <dgm:prSet presAssocID="{D4A2E434-B5DA-4BE0-B023-EA73C9728890}" presName="parTxOnly" presStyleLbl="node1" presStyleIdx="1" presStyleCnt="4" custScaleX="49243" custScaleY="20954" custLinFactNeighborX="-3473" custLinFactNeighborY="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FF8E01F-5A48-40FB-9AD1-154477284F6F}" type="pres">
      <dgm:prSet presAssocID="{FFEF852C-F044-44E8-B16A-7953A4FE2F08}" presName="parTxOnlySpace" presStyleCnt="0"/>
      <dgm:spPr/>
    </dgm:pt>
    <dgm:pt modelId="{BFBECFAC-F2FC-47C5-B5C8-1A0028D21638}" type="pres">
      <dgm:prSet presAssocID="{EE462139-85D4-4A31-A666-E8C597D04C4C}" presName="parTxOnly" presStyleLbl="node1" presStyleIdx="2" presStyleCnt="4" custScaleX="41720" custScaleY="210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17AE995-6309-4A30-BE29-4A340574A314}" type="pres">
      <dgm:prSet presAssocID="{67EBEF46-58E6-495E-B34F-25C9BD4E6FD6}" presName="parTxOnlySpace" presStyleCnt="0"/>
      <dgm:spPr/>
    </dgm:pt>
    <dgm:pt modelId="{5F9E7167-E28D-4A05-9F4E-492EDA06C876}" type="pres">
      <dgm:prSet presAssocID="{0C9C5629-6591-435E-B3BE-B5EA8976E135}" presName="parTxOnly" presStyleLbl="node1" presStyleIdx="3" presStyleCnt="4" custScaleX="46331" custScaleY="2115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CC0B5BA-515D-442B-9BAB-B89BEBB7049B}" type="presOf" srcId="{EE462139-85D4-4A31-A666-E8C597D04C4C}" destId="{BFBECFAC-F2FC-47C5-B5C8-1A0028D21638}" srcOrd="0" destOrd="0" presId="urn:microsoft.com/office/officeart/2005/8/layout/chevron1"/>
    <dgm:cxn modelId="{0AF83725-681A-4305-A057-D29746DFE29C}" type="presOf" srcId="{D4A2E434-B5DA-4BE0-B023-EA73C9728890}" destId="{014CC961-24F6-47FD-AE5A-EBAD372351CD}" srcOrd="0" destOrd="0" presId="urn:microsoft.com/office/officeart/2005/8/layout/chevron1"/>
    <dgm:cxn modelId="{DC429D55-46C4-4F65-A2B0-A9170DC2AA90}" type="presOf" srcId="{0C9C5629-6591-435E-B3BE-B5EA8976E135}" destId="{5F9E7167-E28D-4A05-9F4E-492EDA06C876}" srcOrd="0" destOrd="0" presId="urn:microsoft.com/office/officeart/2005/8/layout/chevron1"/>
    <dgm:cxn modelId="{396821EF-FC14-43E7-BFE0-3BA928A7B3CF}" srcId="{DC7BF629-5C74-4953-8D68-CA13F610A71C}" destId="{C5A5DD88-5CAF-4B52-A391-725051B7B12B}" srcOrd="0" destOrd="0" parTransId="{EC0F3ABD-9010-4902-9201-2EEBBF8EE80B}" sibTransId="{060D70D3-9268-4961-AC92-099903C56F92}"/>
    <dgm:cxn modelId="{8CC01DDB-9472-4F78-99B2-F16CA4E46B81}" srcId="{DC7BF629-5C74-4953-8D68-CA13F610A71C}" destId="{D4A2E434-B5DA-4BE0-B023-EA73C9728890}" srcOrd="1" destOrd="0" parTransId="{3AA99DE8-82DC-42F2-97B0-214DE0B8185D}" sibTransId="{FFEF852C-F044-44E8-B16A-7953A4FE2F08}"/>
    <dgm:cxn modelId="{F7C3302C-C3A1-42E0-B9D0-A0214E89D7D0}" type="presOf" srcId="{DC7BF629-5C74-4953-8D68-CA13F610A71C}" destId="{389E8F62-09E7-49EC-8BBD-DCEC360EC3B1}" srcOrd="0" destOrd="0" presId="urn:microsoft.com/office/officeart/2005/8/layout/chevron1"/>
    <dgm:cxn modelId="{5A411524-1D7D-474C-94D8-3EB38F854CB8}" srcId="{DC7BF629-5C74-4953-8D68-CA13F610A71C}" destId="{EE462139-85D4-4A31-A666-E8C597D04C4C}" srcOrd="2" destOrd="0" parTransId="{2FDDCE38-EAFB-484A-89B4-29672DA57287}" sibTransId="{67EBEF46-58E6-495E-B34F-25C9BD4E6FD6}"/>
    <dgm:cxn modelId="{E46D7F2A-6965-4BC7-95F4-778379A75481}" srcId="{DC7BF629-5C74-4953-8D68-CA13F610A71C}" destId="{0C9C5629-6591-435E-B3BE-B5EA8976E135}" srcOrd="3" destOrd="0" parTransId="{7F43C22B-075B-491E-B48C-A7E537BEA55C}" sibTransId="{DD32877D-D8CD-420F-B3C2-BE1C9AA56C0A}"/>
    <dgm:cxn modelId="{C67FA597-B228-437E-83E8-2592FE7CC7C9}" type="presOf" srcId="{C5A5DD88-5CAF-4B52-A391-725051B7B12B}" destId="{57FD61E4-68AF-41F1-8071-A03D33419F19}" srcOrd="0" destOrd="0" presId="urn:microsoft.com/office/officeart/2005/8/layout/chevron1"/>
    <dgm:cxn modelId="{6861D433-F318-4D80-953C-434F652782B8}" type="presParOf" srcId="{389E8F62-09E7-49EC-8BBD-DCEC360EC3B1}" destId="{57FD61E4-68AF-41F1-8071-A03D33419F19}" srcOrd="0" destOrd="0" presId="urn:microsoft.com/office/officeart/2005/8/layout/chevron1"/>
    <dgm:cxn modelId="{F0819DF0-8C5B-4DC8-B5CF-B6E3380057FA}" type="presParOf" srcId="{389E8F62-09E7-49EC-8BBD-DCEC360EC3B1}" destId="{37B51732-5344-4731-BC74-665D28E04BA5}" srcOrd="1" destOrd="0" presId="urn:microsoft.com/office/officeart/2005/8/layout/chevron1"/>
    <dgm:cxn modelId="{ED768464-C37E-4FB9-9C09-DCEAD313D26D}" type="presParOf" srcId="{389E8F62-09E7-49EC-8BBD-DCEC360EC3B1}" destId="{014CC961-24F6-47FD-AE5A-EBAD372351CD}" srcOrd="2" destOrd="0" presId="urn:microsoft.com/office/officeart/2005/8/layout/chevron1"/>
    <dgm:cxn modelId="{8E646CDD-AA55-454F-A66F-6A52DE3E79A7}" type="presParOf" srcId="{389E8F62-09E7-49EC-8BBD-DCEC360EC3B1}" destId="{7FF8E01F-5A48-40FB-9AD1-154477284F6F}" srcOrd="3" destOrd="0" presId="urn:microsoft.com/office/officeart/2005/8/layout/chevron1"/>
    <dgm:cxn modelId="{B92019BA-622C-4AFD-B199-E93CBA7C423D}" type="presParOf" srcId="{389E8F62-09E7-49EC-8BBD-DCEC360EC3B1}" destId="{BFBECFAC-F2FC-47C5-B5C8-1A0028D21638}" srcOrd="4" destOrd="0" presId="urn:microsoft.com/office/officeart/2005/8/layout/chevron1"/>
    <dgm:cxn modelId="{E3C7130A-5115-4F0D-8A94-44335C3B6BA2}" type="presParOf" srcId="{389E8F62-09E7-49EC-8BBD-DCEC360EC3B1}" destId="{517AE995-6309-4A30-BE29-4A340574A314}" srcOrd="5" destOrd="0" presId="urn:microsoft.com/office/officeart/2005/8/layout/chevron1"/>
    <dgm:cxn modelId="{45D29ADC-EFB5-4FA1-9671-A7E380D7DAF2}" type="presParOf" srcId="{389E8F62-09E7-49EC-8BBD-DCEC360EC3B1}" destId="{5F9E7167-E28D-4A05-9F4E-492EDA06C876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D61E4-68AF-41F1-8071-A03D33419F19}">
      <dsp:nvSpPr>
        <dsp:cNvPr id="0" name=""/>
        <dsp:cNvSpPr/>
      </dsp:nvSpPr>
      <dsp:spPr>
        <a:xfrm>
          <a:off x="203" y="1363037"/>
          <a:ext cx="3620265" cy="553331"/>
        </a:xfrm>
        <a:prstGeom prst="chevron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1.</a:t>
          </a:r>
          <a:r>
            <a:rPr lang="zh-TW" altLang="en-US" sz="1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保存及再發展計畫</a:t>
          </a:r>
          <a:endParaRPr lang="zh-TW" altLang="en-US" sz="1800" kern="1200" dirty="0"/>
        </a:p>
      </dsp:txBody>
      <dsp:txXfrm>
        <a:off x="276869" y="1363037"/>
        <a:ext cx="3066934" cy="553331"/>
      </dsp:txXfrm>
    </dsp:sp>
    <dsp:sp modelId="{014CC961-24F6-47FD-AE5A-EBAD372351CD}">
      <dsp:nvSpPr>
        <dsp:cNvPr id="0" name=""/>
        <dsp:cNvSpPr/>
      </dsp:nvSpPr>
      <dsp:spPr>
        <a:xfrm>
          <a:off x="2929855" y="1352214"/>
          <a:ext cx="3314482" cy="564154"/>
        </a:xfrm>
        <a:prstGeom prst="chevron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2.</a:t>
          </a:r>
          <a:r>
            <a:rPr lang="zh-TW" altLang="en-US" sz="1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修復及再利用計畫</a:t>
          </a:r>
          <a:endParaRPr lang="zh-TW" altLang="en-US" sz="1800" kern="1200" dirty="0"/>
        </a:p>
      </dsp:txBody>
      <dsp:txXfrm>
        <a:off x="3211932" y="1352214"/>
        <a:ext cx="2750328" cy="564154"/>
      </dsp:txXfrm>
    </dsp:sp>
    <dsp:sp modelId="{BFBECFAC-F2FC-47C5-B5C8-1A0028D21638}">
      <dsp:nvSpPr>
        <dsp:cNvPr id="0" name=""/>
        <dsp:cNvSpPr/>
      </dsp:nvSpPr>
      <dsp:spPr>
        <a:xfrm>
          <a:off x="5594626" y="1348701"/>
          <a:ext cx="2808119" cy="56585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3.</a:t>
          </a:r>
          <a:r>
            <a:rPr lang="zh-TW" altLang="en-US" sz="1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規劃設計</a:t>
          </a:r>
          <a:endParaRPr lang="zh-TW" altLang="en-US" sz="1800" kern="1200" dirty="0"/>
        </a:p>
      </dsp:txBody>
      <dsp:txXfrm>
        <a:off x="5877551" y="1348701"/>
        <a:ext cx="2242269" cy="565850"/>
      </dsp:txXfrm>
    </dsp:sp>
    <dsp:sp modelId="{5F9E7167-E28D-4A05-9F4E-492EDA06C876}">
      <dsp:nvSpPr>
        <dsp:cNvPr id="0" name=""/>
        <dsp:cNvSpPr/>
      </dsp:nvSpPr>
      <dsp:spPr>
        <a:xfrm>
          <a:off x="7729658" y="1346883"/>
          <a:ext cx="3118479" cy="569485"/>
        </a:xfrm>
        <a:prstGeom prst="chevron">
          <a:avLst/>
        </a:prstGeom>
        <a:solidFill>
          <a:srgbClr val="E08A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4.</a:t>
          </a:r>
          <a:r>
            <a:rPr lang="zh-TW" altLang="en-US" sz="1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修復工程</a:t>
          </a:r>
          <a:endParaRPr lang="zh-TW" altLang="en-US" sz="1800" kern="1200" dirty="0"/>
        </a:p>
      </dsp:txBody>
      <dsp:txXfrm>
        <a:off x="8014401" y="1346883"/>
        <a:ext cx="2548994" cy="5694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723B4888-54D7-2AB7-8C58-80EBD5D482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81DBA91-18A9-693F-2112-C4A812B89A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E0ABC-CD52-4F41-AFDE-663AB9FE3122}" type="datetimeFigureOut">
              <a:rPr lang="zh-TW" altLang="en-US" smtClean="0"/>
              <a:t>2022/10/18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C5DD306-87D3-7CDC-A80A-ECCB4A121A5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72B350A-421A-0899-298E-B6A1E17E698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C218A-1E73-4C99-A460-63E94EE95B5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7129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E0627E-CED4-4B11-9EBD-0AAF752E75CC}" type="datetimeFigureOut">
              <a:rPr lang="zh-TW" altLang="en-US" smtClean="0"/>
              <a:t>2022/10/18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B3C874-6C77-47C0-87A0-3557D66E7ED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40736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2995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826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43053FD1-FB11-4CE3-A565-CBA1B2F3CBC7}"/>
              </a:ext>
            </a:extLst>
          </p:cNvPr>
          <p:cNvSpPr txBox="1"/>
          <p:nvPr userDrawn="1"/>
        </p:nvSpPr>
        <p:spPr>
          <a:xfrm>
            <a:off x="11634281" y="6332706"/>
            <a:ext cx="486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F954B00C-BC56-4977-A1F4-4952EAA476B0}" type="slidenum">
              <a:rPr lang="zh-TW" altLang="en-US" smtClean="0"/>
              <a:pPr algn="ctr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19132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AA7C86F-C515-4858-91FA-592D897BE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8624" y="6399447"/>
            <a:ext cx="50583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423E89-1535-48C3-ABEF-812FE298F199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27300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971D5F3-6758-4DD3-9A56-DB6BED4BA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49904" y="634662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fld id="{7098A92A-B247-4F39-8D10-413D67127205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709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3AA361F-E3D3-43CB-8A31-E239840AC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16446" y="6341083"/>
            <a:ext cx="505839" cy="365125"/>
          </a:xfrm>
          <a:prstGeom prst="rect">
            <a:avLst/>
          </a:prstGeom>
        </p:spPr>
        <p:txBody>
          <a:bodyPr/>
          <a:lstStyle/>
          <a:p>
            <a:fld id="{7098A92A-B247-4F39-8D10-413D6712720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4603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5">
            <a:extLst>
              <a:ext uri="{FF2B5EF4-FFF2-40B4-BE49-F238E27FC236}">
                <a16:creationId xmlns:a16="http://schemas.microsoft.com/office/drawing/2014/main" id="{04AF07B8-E553-4BE1-AA93-8EB977DDD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16446" y="6341083"/>
            <a:ext cx="505839" cy="365125"/>
          </a:xfrm>
          <a:prstGeom prst="rect">
            <a:avLst/>
          </a:prstGeom>
        </p:spPr>
        <p:txBody>
          <a:bodyPr/>
          <a:lstStyle/>
          <a:p>
            <a:fld id="{7098A92A-B247-4F39-8D10-413D6712720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129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6252D4AB-A5E9-4FFD-97E1-F784D5F04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B87CEB9-1049-4286-9A2D-0F4FDA661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投影片編號版面配置區 5">
            <a:extLst>
              <a:ext uri="{FF2B5EF4-FFF2-40B4-BE49-F238E27FC236}">
                <a16:creationId xmlns:a16="http://schemas.microsoft.com/office/drawing/2014/main" id="{FB2B7D6B-25F4-4C8C-94F3-A8D73B76D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16446" y="6341083"/>
            <a:ext cx="5058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8A92A-B247-4F39-8D10-413D67127205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94418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0" r:id="rId2"/>
    <p:sldLayoutId id="2147483664" r:id="rId3"/>
    <p:sldLayoutId id="2147483666" r:id="rId4"/>
    <p:sldLayoutId id="214748367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CC3CE319-8985-474C-A01F-43B4789FF8E9}"/>
              </a:ext>
            </a:extLst>
          </p:cNvPr>
          <p:cNvSpPr txBox="1"/>
          <p:nvPr/>
        </p:nvSpPr>
        <p:spPr>
          <a:xfrm>
            <a:off x="412842" y="676884"/>
            <a:ext cx="6319108" cy="7103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hangingPunct="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建物所有權人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hangingPunct="0">
              <a:lnSpc>
                <a:spcPct val="120000"/>
              </a:lnSpc>
              <a:spcBef>
                <a:spcPts val="600"/>
              </a:spcBef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國防部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algn="just" hangingPunct="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土地所有權人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hangingPunct="0">
              <a:lnSpc>
                <a:spcPct val="120000"/>
              </a:lnSpc>
              <a:spcBef>
                <a:spcPts val="600"/>
              </a:spcBef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國防部政治作戰局為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2,088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平方公尺約佔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15%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；財政部國有財產署為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12,648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平方公尺，約佔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85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％。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algn="just" hangingPunct="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區域範圍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algn="just" hangingPunct="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登錄範圍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hangingPunct="0">
              <a:lnSpc>
                <a:spcPct val="120000"/>
              </a:lnSpc>
              <a:spcBef>
                <a:spcPts val="600"/>
              </a:spcBef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彰化中興莊登錄範圍為彰化縣彰化市中山段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55-23…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及南郭段南郭小段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38-56…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39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筆地號，面積為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14,736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平方公尺。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algn="just" hangingPunct="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擴大範圍 </a:t>
            </a:r>
            <a:r>
              <a:rPr lang="zh-TW" altLang="en-US" sz="1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</a:t>
            </a:r>
            <a:endParaRPr lang="en-US" altLang="zh-TW" sz="1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hangingPunct="0">
              <a:lnSpc>
                <a:spcPct val="120000"/>
              </a:lnSpc>
              <a:spcBef>
                <a:spcPts val="600"/>
              </a:spcBef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考量後續再利用需求，及未來基地發展彈性，於</a:t>
            </a:r>
            <a:r>
              <a:rPr lang="en-US" altLang="zh-TW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變更聚落建築群劃定範圍，納入本府行政處舊宿舍及排除國產署私人佔用土地，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新增南郭段南郭小段</a:t>
            </a:r>
            <a:r>
              <a:rPr lang="en-US" altLang="zh-TW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38-234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等計</a:t>
            </a:r>
            <a:r>
              <a:rPr lang="en-US" altLang="zh-TW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筆地號，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更新面積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15,490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平方公尺。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hangingPunct="0">
              <a:lnSpc>
                <a:spcPct val="120000"/>
              </a:lnSpc>
              <a:spcBef>
                <a:spcPts val="600"/>
              </a:spcBef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hangingPunct="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hangingPunct="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293D25E-FD3D-4964-83AE-E130067AC120}"/>
              </a:ext>
            </a:extLst>
          </p:cNvPr>
          <p:cNvSpPr/>
          <p:nvPr/>
        </p:nvSpPr>
        <p:spPr>
          <a:xfrm>
            <a:off x="4446" y="155529"/>
            <a:ext cx="2176909" cy="43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07B4BA7F-E147-4434-BEEC-D5186CD7079E}"/>
              </a:ext>
            </a:extLst>
          </p:cNvPr>
          <p:cNvSpPr txBox="1"/>
          <p:nvPr/>
        </p:nvSpPr>
        <p:spPr>
          <a:xfrm>
            <a:off x="543188" y="193486"/>
            <a:ext cx="16381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kern="15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基本資料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B1C7DD17-E6A3-4CEA-BF88-8BF2989567FA}"/>
              </a:ext>
            </a:extLst>
          </p:cNvPr>
          <p:cNvSpPr txBox="1"/>
          <p:nvPr/>
        </p:nvSpPr>
        <p:spPr>
          <a:xfrm>
            <a:off x="7517064" y="6106515"/>
            <a:ext cx="3128200" cy="33855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l"/>
            </a:pPr>
            <a:r>
              <a:rPr lang="zh-TW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彰化縣聚落建築群 彰化中興莊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1262" r="1934"/>
          <a:stretch/>
        </p:blipFill>
        <p:spPr>
          <a:xfrm>
            <a:off x="6731950" y="818146"/>
            <a:ext cx="4922084" cy="523855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E4B32902-F181-2FF4-FBBD-973F13207ABF}"/>
              </a:ext>
            </a:extLst>
          </p:cNvPr>
          <p:cNvSpPr/>
          <p:nvPr/>
        </p:nvSpPr>
        <p:spPr>
          <a:xfrm>
            <a:off x="1852880" y="4616389"/>
            <a:ext cx="417251" cy="177553"/>
          </a:xfrm>
          <a:prstGeom prst="rect">
            <a:avLst/>
          </a:prstGeom>
          <a:solidFill>
            <a:srgbClr val="9FE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259F473-AE7D-213D-F043-5ACEF70E75D3}"/>
              </a:ext>
            </a:extLst>
          </p:cNvPr>
          <p:cNvSpPr/>
          <p:nvPr/>
        </p:nvSpPr>
        <p:spPr>
          <a:xfrm>
            <a:off x="1852881" y="3437424"/>
            <a:ext cx="417251" cy="1775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8011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A8E41367-E9A0-4202-94C8-14466596A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49" y="1317222"/>
            <a:ext cx="5090027" cy="39040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86E65C-0CE8-46A6-AAEF-E1BB502F4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022" y="3210954"/>
            <a:ext cx="3485712" cy="1416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045CC947-6F8E-45F8-A35D-9777BA21A26C}"/>
              </a:ext>
            </a:extLst>
          </p:cNvPr>
          <p:cNvSpPr txBox="1"/>
          <p:nvPr/>
        </p:nvSpPr>
        <p:spPr>
          <a:xfrm>
            <a:off x="8340046" y="1202493"/>
            <a:ext cx="3629340" cy="1733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hangingPunct="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區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早期為診療所及幼稚園所在地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，均已拆除為空地。</a:t>
            </a:r>
            <a:r>
              <a:rPr lang="zh-TW" altLang="en-US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考量中興莊安全性並提供民眾休憩空間，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縣府於</a:t>
            </a:r>
            <a:r>
              <a:rPr lang="en-US" altLang="zh-TW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日開始進行廣場及環境整備工程</a:t>
            </a:r>
            <a:endParaRPr lang="en-US" altLang="zh-TW" b="1" u="sng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CFCAC6D8-E068-477E-8B60-5156478DF884}"/>
              </a:ext>
            </a:extLst>
          </p:cNvPr>
          <p:cNvSpPr txBox="1"/>
          <p:nvPr/>
        </p:nvSpPr>
        <p:spPr>
          <a:xfrm>
            <a:off x="8377544" y="3284927"/>
            <a:ext cx="36293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hangingPunct="0">
              <a:buFont typeface="Wingdings" panose="05000000000000000000" pitchFamily="2" charset="2"/>
              <a:buChar char="l"/>
            </a:pP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區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：建築群中間區為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六棟東西向眷舍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，本有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54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戶，</a:t>
            </a:r>
            <a:r>
              <a:rPr lang="zh-TW" altLang="en-US" sz="1800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考量防災通道、救災動線，將釋放部分眷舍空間</a:t>
            </a:r>
            <a:endParaRPr lang="zh-TW" altLang="en-US" dirty="0">
              <a:solidFill>
                <a:schemeClr val="accent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2C22540-E441-4909-AFCB-59E42FCBD54E}"/>
              </a:ext>
            </a:extLst>
          </p:cNvPr>
          <p:cNvSpPr txBox="1"/>
          <p:nvPr/>
        </p:nvSpPr>
        <p:spPr>
          <a:xfrm>
            <a:off x="8377544" y="5093139"/>
            <a:ext cx="3591842" cy="1401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hangingPunct="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區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本區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四棟東西向眷舍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，本有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戶，</a:t>
            </a:r>
            <a:r>
              <a:rPr lang="zh-TW" altLang="en-US" sz="1800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考量防災通道、救災動線，將釋放部分眷舍空間</a:t>
            </a:r>
            <a:endPara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7" name="物件 6">
            <a:extLst>
              <a:ext uri="{FF2B5EF4-FFF2-40B4-BE49-F238E27FC236}">
                <a16:creationId xmlns:a16="http://schemas.microsoft.com/office/drawing/2014/main" id="{4D686E15-4BF0-4C70-BEC2-49B263C034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5753316"/>
              </p:ext>
            </p:extLst>
          </p:nvPr>
        </p:nvGraphicFramePr>
        <p:xfrm>
          <a:off x="4712021" y="1282283"/>
          <a:ext cx="3485712" cy="1462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點陣圖影像" r:id="rId5" imgW="7000000" imgH="2933333" progId="Paint.Picture">
                  <p:embed/>
                </p:oleObj>
              </mc:Choice>
              <mc:Fallback>
                <p:oleObj name="點陣圖影像" r:id="rId5" imgW="7000000" imgH="2933333" progId="Paint.Picture">
                  <p:embed/>
                  <p:pic>
                    <p:nvPicPr>
                      <p:cNvPr id="14" name="物件 13">
                        <a:extLst>
                          <a:ext uri="{FF2B5EF4-FFF2-40B4-BE49-F238E27FC236}">
                            <a16:creationId xmlns:a16="http://schemas.microsoft.com/office/drawing/2014/main" id="{D917FD29-042C-4C43-A1F4-A917143F79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2021" y="1282283"/>
                        <a:ext cx="3485712" cy="14628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圖片 7">
            <a:extLst>
              <a:ext uri="{FF2B5EF4-FFF2-40B4-BE49-F238E27FC236}">
                <a16:creationId xmlns:a16="http://schemas.microsoft.com/office/drawing/2014/main" id="{475B60D6-3173-4A61-A82E-4881DDED5D5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021" y="5093139"/>
            <a:ext cx="3485712" cy="146280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34D37E03-2158-4311-9B93-6583E2D20C42}"/>
              </a:ext>
            </a:extLst>
          </p:cNvPr>
          <p:cNvSpPr/>
          <p:nvPr/>
        </p:nvSpPr>
        <p:spPr>
          <a:xfrm>
            <a:off x="0" y="180000"/>
            <a:ext cx="3060000" cy="43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AF473F62-3361-41C7-86BC-727F1DD3F19B}"/>
              </a:ext>
            </a:extLst>
          </p:cNvPr>
          <p:cNvSpPr txBox="1"/>
          <p:nvPr/>
        </p:nvSpPr>
        <p:spPr>
          <a:xfrm>
            <a:off x="0" y="192114"/>
            <a:ext cx="27089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kern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基本資料</a:t>
            </a:r>
            <a:r>
              <a:rPr lang="en-US" altLang="zh-TW" sz="2000" b="1" kern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—</a:t>
            </a:r>
            <a:r>
              <a:rPr lang="zh-TW" altLang="en-US" sz="2000" b="1" kern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內部環境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4B6BD92A-C7BC-41F8-827F-06C98CBDF851}"/>
              </a:ext>
            </a:extLst>
          </p:cNvPr>
          <p:cNvSpPr txBox="1"/>
          <p:nvPr/>
        </p:nvSpPr>
        <p:spPr>
          <a:xfrm rot="17235699">
            <a:off x="2417747" y="2019300"/>
            <a:ext cx="2904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山</a:t>
            </a:r>
          </a:p>
        </p:txBody>
      </p:sp>
    </p:spTree>
    <p:extLst>
      <p:ext uri="{BB962C8B-B14F-4D97-AF65-F5344CB8AC3E}">
        <p14:creationId xmlns:p14="http://schemas.microsoft.com/office/powerpoint/2010/main" val="3824120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32">
            <a:extLst>
              <a:ext uri="{FF2B5EF4-FFF2-40B4-BE49-F238E27FC236}">
                <a16:creationId xmlns:a16="http://schemas.microsoft.com/office/drawing/2014/main" id="{5413D906-E787-DE53-B8F9-8A53D3DDADFD}"/>
              </a:ext>
            </a:extLst>
          </p:cNvPr>
          <p:cNvSpPr/>
          <p:nvPr/>
        </p:nvSpPr>
        <p:spPr>
          <a:xfrm>
            <a:off x="6763570" y="4916862"/>
            <a:ext cx="3543935" cy="176753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b="1" kern="15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600" b="1" kern="15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65" name="資料庫圖表 64">
            <a:extLst>
              <a:ext uri="{FF2B5EF4-FFF2-40B4-BE49-F238E27FC236}">
                <a16:creationId xmlns:a16="http://schemas.microsoft.com/office/drawing/2014/main" id="{60676554-17BE-781A-08C9-EE0A20DE1F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5576974"/>
              </p:ext>
            </p:extLst>
          </p:nvPr>
        </p:nvGraphicFramePr>
        <p:xfrm>
          <a:off x="1000301" y="-121780"/>
          <a:ext cx="10854191" cy="3263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6" name="Rectangle 1">
            <a:extLst>
              <a:ext uri="{FF2B5EF4-FFF2-40B4-BE49-F238E27FC236}">
                <a16:creationId xmlns:a16="http://schemas.microsoft.com/office/drawing/2014/main" id="{BDC1F109-359B-66C7-63C1-C5B353525CAC}"/>
              </a:ext>
            </a:extLst>
          </p:cNvPr>
          <p:cNvSpPr/>
          <p:nvPr/>
        </p:nvSpPr>
        <p:spPr>
          <a:xfrm>
            <a:off x="0" y="4198404"/>
            <a:ext cx="2889800" cy="6016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C098AAFD-3306-2D4E-FAE3-12A1FFCA58DF}"/>
              </a:ext>
            </a:extLst>
          </p:cNvPr>
          <p:cNvSpPr txBox="1"/>
          <p:nvPr/>
        </p:nvSpPr>
        <p:spPr>
          <a:xfrm>
            <a:off x="50014" y="1355613"/>
            <a:ext cx="1442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文資程序</a:t>
            </a:r>
          </a:p>
        </p:txBody>
      </p:sp>
      <p:sp>
        <p:nvSpPr>
          <p:cNvPr id="68" name="Rectangle 1">
            <a:extLst>
              <a:ext uri="{FF2B5EF4-FFF2-40B4-BE49-F238E27FC236}">
                <a16:creationId xmlns:a16="http://schemas.microsoft.com/office/drawing/2014/main" id="{49F815B4-1FC6-2459-A72C-A7246AABD9FB}"/>
              </a:ext>
            </a:extLst>
          </p:cNvPr>
          <p:cNvSpPr/>
          <p:nvPr/>
        </p:nvSpPr>
        <p:spPr>
          <a:xfrm>
            <a:off x="2519106" y="3597874"/>
            <a:ext cx="3003257" cy="6062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FCCF3CEE-11F2-F63E-5D1A-52664245EEFE}"/>
              </a:ext>
            </a:extLst>
          </p:cNvPr>
          <p:cNvSpPr txBox="1"/>
          <p:nvPr/>
        </p:nvSpPr>
        <p:spPr>
          <a:xfrm>
            <a:off x="8541799" y="2822622"/>
            <a:ext cx="348092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7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中興莊整體修復工程</a:t>
            </a:r>
            <a:r>
              <a: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第二期</a:t>
            </a:r>
            <a:r>
              <a: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文化部補助款</a:t>
            </a:r>
            <a:r>
              <a:rPr lang="en-US" altLang="zh-TW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8,050</a:t>
            </a:r>
            <a:r>
              <a:rPr lang="zh-TW" altLang="en-US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萬元，縣款</a:t>
            </a:r>
            <a:r>
              <a:rPr lang="en-US" altLang="zh-TW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9,890</a:t>
            </a:r>
            <a:r>
              <a:rPr lang="zh-TW" altLang="en-US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萬元，合計</a:t>
            </a:r>
            <a:r>
              <a:rPr lang="en-US" altLang="zh-TW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億</a:t>
            </a:r>
            <a:r>
              <a:rPr lang="en-US" altLang="zh-TW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7,940</a:t>
            </a:r>
            <a:r>
              <a:rPr lang="zh-TW" altLang="en-US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  <a:endParaRPr lang="en-US" altLang="zh-TW" sz="1600" b="1" kern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-114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</a:t>
            </a:r>
            <a:endParaRPr lang="en-US" altLang="zh-TW" sz="1600" b="1" kern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0" name="Oval 26">
            <a:extLst>
              <a:ext uri="{FF2B5EF4-FFF2-40B4-BE49-F238E27FC236}">
                <a16:creationId xmlns:a16="http://schemas.microsoft.com/office/drawing/2014/main" id="{A6B9587A-2C89-107B-6E28-5B9C8E47B44A}"/>
              </a:ext>
            </a:extLst>
          </p:cNvPr>
          <p:cNvSpPr/>
          <p:nvPr/>
        </p:nvSpPr>
        <p:spPr>
          <a:xfrm>
            <a:off x="776751" y="3455567"/>
            <a:ext cx="655638" cy="65563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28">
            <a:extLst>
              <a:ext uri="{FF2B5EF4-FFF2-40B4-BE49-F238E27FC236}">
                <a16:creationId xmlns:a16="http://schemas.microsoft.com/office/drawing/2014/main" id="{035258A2-B835-8102-94D3-740C748528D2}"/>
              </a:ext>
            </a:extLst>
          </p:cNvPr>
          <p:cNvSpPr/>
          <p:nvPr/>
        </p:nvSpPr>
        <p:spPr>
          <a:xfrm>
            <a:off x="3598398" y="2912298"/>
            <a:ext cx="655638" cy="65563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Oval 37">
            <a:extLst>
              <a:ext uri="{FF2B5EF4-FFF2-40B4-BE49-F238E27FC236}">
                <a16:creationId xmlns:a16="http://schemas.microsoft.com/office/drawing/2014/main" id="{88EA06A4-6C72-CEEF-1745-69181B06EBF9}"/>
              </a:ext>
            </a:extLst>
          </p:cNvPr>
          <p:cNvSpPr/>
          <p:nvPr/>
        </p:nvSpPr>
        <p:spPr>
          <a:xfrm>
            <a:off x="5469473" y="2110358"/>
            <a:ext cx="655638" cy="65563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TextBox 47">
            <a:extLst>
              <a:ext uri="{FF2B5EF4-FFF2-40B4-BE49-F238E27FC236}">
                <a16:creationId xmlns:a16="http://schemas.microsoft.com/office/drawing/2014/main" id="{49A4ACB5-BC74-5E83-F1EC-2EFB1309F1A5}"/>
              </a:ext>
            </a:extLst>
          </p:cNvPr>
          <p:cNvSpPr txBox="1"/>
          <p:nvPr/>
        </p:nvSpPr>
        <p:spPr>
          <a:xfrm>
            <a:off x="289960" y="4221312"/>
            <a:ext cx="1967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TW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彰化中興莊保存及再發展計畫</a:t>
            </a:r>
            <a:endParaRPr lang="en-US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4" name="Oval 45">
            <a:extLst>
              <a:ext uri="{FF2B5EF4-FFF2-40B4-BE49-F238E27FC236}">
                <a16:creationId xmlns:a16="http://schemas.microsoft.com/office/drawing/2014/main" id="{420A5EC3-0376-F2BA-476F-AC2C9EA16625}"/>
              </a:ext>
            </a:extLst>
          </p:cNvPr>
          <p:cNvSpPr/>
          <p:nvPr/>
        </p:nvSpPr>
        <p:spPr>
          <a:xfrm>
            <a:off x="7444697" y="1877245"/>
            <a:ext cx="655638" cy="655638"/>
          </a:xfrm>
          <a:prstGeom prst="ellipse">
            <a:avLst/>
          </a:prstGeom>
          <a:solidFill>
            <a:srgbClr val="EBB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5" name="文字方塊 74">
            <a:extLst>
              <a:ext uri="{FF2B5EF4-FFF2-40B4-BE49-F238E27FC236}">
                <a16:creationId xmlns:a16="http://schemas.microsoft.com/office/drawing/2014/main" id="{98B57F55-ACD2-BD76-592D-F5191CFC2AE5}"/>
              </a:ext>
            </a:extLst>
          </p:cNvPr>
          <p:cNvSpPr txBox="1"/>
          <p:nvPr/>
        </p:nvSpPr>
        <p:spPr>
          <a:xfrm>
            <a:off x="808152" y="3321721"/>
            <a:ext cx="687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b="1" dirty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TW" altLang="en-US" sz="5400" b="1" dirty="0">
              <a:solidFill>
                <a:schemeClr val="accent1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828A5585-20F2-9E1D-EEFC-6D923CD3F43E}"/>
              </a:ext>
            </a:extLst>
          </p:cNvPr>
          <p:cNvSpPr txBox="1"/>
          <p:nvPr/>
        </p:nvSpPr>
        <p:spPr>
          <a:xfrm>
            <a:off x="3654640" y="2778452"/>
            <a:ext cx="7441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b="1" dirty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TW" altLang="en-US" sz="5400" b="1" dirty="0">
              <a:solidFill>
                <a:schemeClr val="accent1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文字方塊 76">
            <a:extLst>
              <a:ext uri="{FF2B5EF4-FFF2-40B4-BE49-F238E27FC236}">
                <a16:creationId xmlns:a16="http://schemas.microsoft.com/office/drawing/2014/main" id="{6E82B934-214E-8EF7-C852-9CAFA246EAB2}"/>
              </a:ext>
            </a:extLst>
          </p:cNvPr>
          <p:cNvSpPr txBox="1"/>
          <p:nvPr/>
        </p:nvSpPr>
        <p:spPr>
          <a:xfrm>
            <a:off x="5530219" y="1982651"/>
            <a:ext cx="992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b="1" dirty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TW" altLang="en-US" sz="5400" b="1" dirty="0">
              <a:solidFill>
                <a:schemeClr val="accent1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文字方塊 77">
            <a:extLst>
              <a:ext uri="{FF2B5EF4-FFF2-40B4-BE49-F238E27FC236}">
                <a16:creationId xmlns:a16="http://schemas.microsoft.com/office/drawing/2014/main" id="{298F2FA3-CA97-B5A1-63EC-9EE262451F9E}"/>
              </a:ext>
            </a:extLst>
          </p:cNvPr>
          <p:cNvSpPr txBox="1"/>
          <p:nvPr/>
        </p:nvSpPr>
        <p:spPr>
          <a:xfrm>
            <a:off x="7453424" y="1730777"/>
            <a:ext cx="946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TW" altLang="en-US" sz="5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文字方塊 78">
            <a:extLst>
              <a:ext uri="{FF2B5EF4-FFF2-40B4-BE49-F238E27FC236}">
                <a16:creationId xmlns:a16="http://schemas.microsoft.com/office/drawing/2014/main" id="{F0DD752A-777E-8FC9-FD05-F9A9EAB30F89}"/>
              </a:ext>
            </a:extLst>
          </p:cNvPr>
          <p:cNvSpPr txBox="1"/>
          <p:nvPr/>
        </p:nvSpPr>
        <p:spPr>
          <a:xfrm>
            <a:off x="5733186" y="3808703"/>
            <a:ext cx="2432038" cy="1201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4625" lvl="0" indent="-174625" algn="just" hangingPunct="0">
              <a:lnSpc>
                <a:spcPct val="115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國防部補助</a:t>
            </a:r>
            <a:r>
              <a:rPr lang="en-US" altLang="zh-TW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530</a:t>
            </a:r>
            <a:r>
              <a:rPr lang="zh-TW" altLang="en-US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  <a:endParaRPr lang="en-US" altLang="zh-TW" sz="1600" b="1" kern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4625" indent="-174625" algn="just" hangingPunct="0">
              <a:lnSpc>
                <a:spcPct val="115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1600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預定</a:t>
            </a:r>
            <a:r>
              <a:rPr lang="en-US" altLang="zh-TW" sz="1600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1600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600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1600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月完成</a:t>
            </a:r>
            <a:r>
              <a:rPr lang="zh-TW" altLang="en-US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細部設計，</a:t>
            </a:r>
            <a:r>
              <a:rPr lang="en-US" altLang="zh-TW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月辦理發包</a:t>
            </a:r>
            <a:endParaRPr lang="en-US" altLang="zh-TW" sz="1600" b="1" kern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0" name="TextBox 49">
            <a:extLst>
              <a:ext uri="{FF2B5EF4-FFF2-40B4-BE49-F238E27FC236}">
                <a16:creationId xmlns:a16="http://schemas.microsoft.com/office/drawing/2014/main" id="{E4438F5D-CDC7-A964-19D0-6C95C89EA13F}"/>
              </a:ext>
            </a:extLst>
          </p:cNvPr>
          <p:cNvSpPr txBox="1"/>
          <p:nvPr/>
        </p:nvSpPr>
        <p:spPr>
          <a:xfrm>
            <a:off x="5147771" y="2807124"/>
            <a:ext cx="3262238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zh-TW" sz="1600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彰化中興莊修復工程</a:t>
            </a:r>
            <a:endParaRPr lang="en-US" altLang="zh-TW" sz="1600" b="1" kern="15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zh-TW" sz="1600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委託規劃設計暨緊急</a:t>
            </a:r>
            <a:endParaRPr lang="en-US" altLang="zh-TW" sz="1600" b="1" kern="15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zh-TW" sz="1600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搶修計畫</a:t>
            </a:r>
            <a:r>
              <a:rPr lang="en-US" altLang="zh-TW" sz="1600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zh-TW" sz="1600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含因應計畫</a:t>
            </a:r>
            <a:r>
              <a:rPr lang="en-US" altLang="zh-TW" sz="1600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en-US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1" name="Right Triangle 25">
            <a:extLst>
              <a:ext uri="{FF2B5EF4-FFF2-40B4-BE49-F238E27FC236}">
                <a16:creationId xmlns:a16="http://schemas.microsoft.com/office/drawing/2014/main" id="{876E5DC3-6633-4A5F-FF1C-81D90B7B3CF1}"/>
              </a:ext>
            </a:extLst>
          </p:cNvPr>
          <p:cNvSpPr/>
          <p:nvPr/>
        </p:nvSpPr>
        <p:spPr>
          <a:xfrm flipH="1" flipV="1">
            <a:off x="7984721" y="2814650"/>
            <a:ext cx="418329" cy="766040"/>
          </a:xfrm>
          <a:prstGeom prst="rtTriangle">
            <a:avLst/>
          </a:prstGeom>
          <a:solidFill>
            <a:srgbClr val="EBB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31">
            <a:extLst>
              <a:ext uri="{FF2B5EF4-FFF2-40B4-BE49-F238E27FC236}">
                <a16:creationId xmlns:a16="http://schemas.microsoft.com/office/drawing/2014/main" id="{52AB6793-5F8D-ED87-51CF-8F64A8B76556}"/>
              </a:ext>
            </a:extLst>
          </p:cNvPr>
          <p:cNvSpPr/>
          <p:nvPr/>
        </p:nvSpPr>
        <p:spPr>
          <a:xfrm>
            <a:off x="7967197" y="2338739"/>
            <a:ext cx="4097279" cy="476874"/>
          </a:xfrm>
          <a:prstGeom prst="rect">
            <a:avLst/>
          </a:prstGeom>
          <a:solidFill>
            <a:srgbClr val="EBB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50">
            <a:extLst>
              <a:ext uri="{FF2B5EF4-FFF2-40B4-BE49-F238E27FC236}">
                <a16:creationId xmlns:a16="http://schemas.microsoft.com/office/drawing/2014/main" id="{ED15B4AF-3141-37C2-6F8F-ABDC310F8D91}"/>
              </a:ext>
            </a:extLst>
          </p:cNvPr>
          <p:cNvSpPr txBox="1"/>
          <p:nvPr/>
        </p:nvSpPr>
        <p:spPr>
          <a:xfrm>
            <a:off x="9002860" y="2437792"/>
            <a:ext cx="224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TW" sz="1800" b="1" kern="150" dirty="0">
                <a:solidFill>
                  <a:srgbClr val="C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彰化中興莊修復工程</a:t>
            </a:r>
            <a:endParaRPr lang="en-US" sz="20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3" name="TextBox 50">
            <a:extLst>
              <a:ext uri="{FF2B5EF4-FFF2-40B4-BE49-F238E27FC236}">
                <a16:creationId xmlns:a16="http://schemas.microsoft.com/office/drawing/2014/main" id="{5E78F0E9-DE1B-F317-7A00-D6938BA48EEF}"/>
              </a:ext>
            </a:extLst>
          </p:cNvPr>
          <p:cNvSpPr txBox="1"/>
          <p:nvPr/>
        </p:nvSpPr>
        <p:spPr>
          <a:xfrm>
            <a:off x="6763570" y="4954782"/>
            <a:ext cx="366819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1700" b="1" kern="15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中興莊廣場及環境整備工程</a:t>
            </a:r>
            <a:r>
              <a:rPr lang="en-US" altLang="zh-TW" sz="1400" b="1" kern="15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1400" b="1" kern="15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第一期</a:t>
            </a:r>
            <a:r>
              <a:rPr lang="en-US" altLang="zh-TW" sz="1400" b="1" kern="15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en-US" sz="1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6" name="文字方塊 85">
            <a:extLst>
              <a:ext uri="{FF2B5EF4-FFF2-40B4-BE49-F238E27FC236}">
                <a16:creationId xmlns:a16="http://schemas.microsoft.com/office/drawing/2014/main" id="{4D54ED4D-D46B-2957-1856-7D5EC8BFB5B3}"/>
              </a:ext>
            </a:extLst>
          </p:cNvPr>
          <p:cNvSpPr txBox="1"/>
          <p:nvPr/>
        </p:nvSpPr>
        <p:spPr>
          <a:xfrm>
            <a:off x="6854063" y="5234320"/>
            <a:ext cx="3479311" cy="1767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4625" marR="0" lvl="0" indent="-174625" defTabSz="914400" rtl="0" eaLnBrk="1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TW" altLang="en-US" sz="1600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預定</a:t>
            </a:r>
            <a:r>
              <a:rPr lang="en-US" altLang="zh-TW" sz="1600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1600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1600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月完工</a:t>
            </a:r>
            <a:endParaRPr lang="en-US" altLang="zh-TW" sz="1600" b="1" kern="15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4625" indent="-174625" hangingPunct="0">
              <a:lnSpc>
                <a:spcPct val="115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1600" b="1" kern="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國防部補助款</a:t>
            </a:r>
            <a:r>
              <a:rPr lang="en-US" altLang="zh-TW" sz="1600" b="1" kern="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1000</a:t>
            </a:r>
            <a:r>
              <a:rPr lang="zh-TW" altLang="en-US" sz="1600" b="1" kern="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萬元、縣款</a:t>
            </a:r>
            <a:r>
              <a:rPr lang="en-US" altLang="zh-TW" sz="1600" b="1" kern="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1600</a:t>
            </a:r>
            <a:r>
              <a:rPr lang="zh-TW" altLang="en-US" sz="1600" b="1" kern="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萬元，合計</a:t>
            </a:r>
            <a:r>
              <a:rPr lang="en-US" altLang="zh-TW" sz="1600" b="1" kern="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2600</a:t>
            </a:r>
            <a:r>
              <a:rPr lang="zh-TW" altLang="en-US" sz="1600" b="1" kern="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  <a:endParaRPr lang="en-US" altLang="zh-TW" sz="1600" b="1" kern="15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4625" indent="-174625" hangingPunct="0">
              <a:lnSpc>
                <a:spcPct val="1150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TW" sz="1600" b="1" kern="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1600" b="1" kern="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600" b="1" kern="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1600" b="1" kern="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1600" b="1" kern="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1600" b="1" kern="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日廠商報完工，目前驗收作業中</a:t>
            </a:r>
            <a:endParaRPr lang="en-US" altLang="zh-TW" sz="1600" b="1" kern="15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4625" marR="0" lvl="0" indent="-174625" defTabSz="914400" rtl="0" eaLnBrk="1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zh-TW" altLang="zh-TW" sz="1600" b="1" kern="15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7" name="TextBox 47">
            <a:extLst>
              <a:ext uri="{FF2B5EF4-FFF2-40B4-BE49-F238E27FC236}">
                <a16:creationId xmlns:a16="http://schemas.microsoft.com/office/drawing/2014/main" id="{4FB4D397-5490-B00C-AEE3-465563B75F2D}"/>
              </a:ext>
            </a:extLst>
          </p:cNvPr>
          <p:cNvSpPr txBox="1"/>
          <p:nvPr/>
        </p:nvSpPr>
        <p:spPr>
          <a:xfrm>
            <a:off x="2812574" y="3602587"/>
            <a:ext cx="2203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TW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彰化中興莊</a:t>
            </a:r>
            <a:r>
              <a:rPr lang="zh-TW" altLang="en-US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修復</a:t>
            </a:r>
            <a:endParaRPr lang="en-US" altLang="zh-TW" b="1" kern="15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及再利用</a:t>
            </a:r>
            <a:r>
              <a:rPr lang="zh-TW" altLang="zh-TW" b="1" kern="15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計畫</a:t>
            </a:r>
            <a:endParaRPr lang="en-US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8" name="Right Triangle 25">
            <a:extLst>
              <a:ext uri="{FF2B5EF4-FFF2-40B4-BE49-F238E27FC236}">
                <a16:creationId xmlns:a16="http://schemas.microsoft.com/office/drawing/2014/main" id="{5F98C78B-2DB2-4B84-2622-14B96A0C9428}"/>
              </a:ext>
            </a:extLst>
          </p:cNvPr>
          <p:cNvSpPr/>
          <p:nvPr/>
        </p:nvSpPr>
        <p:spPr>
          <a:xfrm flipH="1" flipV="1">
            <a:off x="5148668" y="3609406"/>
            <a:ext cx="378291" cy="594680"/>
          </a:xfrm>
          <a:prstGeom prst="rt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ight Triangle 25">
            <a:extLst>
              <a:ext uri="{FF2B5EF4-FFF2-40B4-BE49-F238E27FC236}">
                <a16:creationId xmlns:a16="http://schemas.microsoft.com/office/drawing/2014/main" id="{E8B0C01A-0723-DA3A-C722-70C3C4675313}"/>
              </a:ext>
            </a:extLst>
          </p:cNvPr>
          <p:cNvSpPr/>
          <p:nvPr/>
        </p:nvSpPr>
        <p:spPr>
          <a:xfrm flipH="1" flipV="1">
            <a:off x="2514866" y="4196542"/>
            <a:ext cx="378291" cy="593967"/>
          </a:xfrm>
          <a:prstGeom prst="rtTriangl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文字方塊 90">
            <a:extLst>
              <a:ext uri="{FF2B5EF4-FFF2-40B4-BE49-F238E27FC236}">
                <a16:creationId xmlns:a16="http://schemas.microsoft.com/office/drawing/2014/main" id="{BB3E6916-3581-6288-FA56-0EB3904E2132}"/>
              </a:ext>
            </a:extLst>
          </p:cNvPr>
          <p:cNvSpPr txBox="1"/>
          <p:nvPr/>
        </p:nvSpPr>
        <p:spPr>
          <a:xfrm>
            <a:off x="3103981" y="4243420"/>
            <a:ext cx="2432038" cy="35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4625" lvl="0" indent="-174625" algn="just" hangingPunct="0">
              <a:lnSpc>
                <a:spcPct val="115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1600" b="1" kern="1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已完成</a:t>
            </a:r>
            <a:endParaRPr lang="en-US" altLang="zh-TW" sz="1600" b="1" kern="1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2" name="文字方塊 91">
            <a:extLst>
              <a:ext uri="{FF2B5EF4-FFF2-40B4-BE49-F238E27FC236}">
                <a16:creationId xmlns:a16="http://schemas.microsoft.com/office/drawing/2014/main" id="{00252E7A-3EC4-E206-5B2E-4711ECBAF0DD}"/>
              </a:ext>
            </a:extLst>
          </p:cNvPr>
          <p:cNvSpPr txBox="1"/>
          <p:nvPr/>
        </p:nvSpPr>
        <p:spPr>
          <a:xfrm>
            <a:off x="573438" y="4811104"/>
            <a:ext cx="2432038" cy="35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4625" lvl="0" indent="-174625" algn="just" hangingPunct="0">
              <a:lnSpc>
                <a:spcPct val="115000"/>
              </a:lnSpc>
              <a:buFont typeface="Arial" panose="020B0604020202020204" pitchFamily="34" charset="0"/>
              <a:buChar char="•"/>
              <a:defRPr/>
            </a:pPr>
            <a:r>
              <a:rPr lang="zh-TW" altLang="en-US" sz="1600" b="1" kern="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已完成</a:t>
            </a:r>
            <a:endParaRPr lang="en-US" altLang="zh-TW" sz="1600" b="1" kern="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07106095-B93E-ED49-8274-CCD27A4B6666}"/>
              </a:ext>
            </a:extLst>
          </p:cNvPr>
          <p:cNvSpPr/>
          <p:nvPr/>
        </p:nvSpPr>
        <p:spPr>
          <a:xfrm>
            <a:off x="0" y="180000"/>
            <a:ext cx="4320000" cy="43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6" name="文字方塊 95">
            <a:extLst>
              <a:ext uri="{FF2B5EF4-FFF2-40B4-BE49-F238E27FC236}">
                <a16:creationId xmlns:a16="http://schemas.microsoft.com/office/drawing/2014/main" id="{9CBE8B3E-73C9-3B69-F62F-921408F5E612}"/>
              </a:ext>
            </a:extLst>
          </p:cNvPr>
          <p:cNvSpPr txBox="1"/>
          <p:nvPr/>
        </p:nvSpPr>
        <p:spPr>
          <a:xfrm>
            <a:off x="50262" y="209812"/>
            <a:ext cx="35735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kern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文化資產推動歷程</a:t>
            </a:r>
            <a:r>
              <a:rPr lang="en-US" altLang="zh-TW" sz="2000" b="1" kern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—</a:t>
            </a:r>
            <a:r>
              <a:rPr lang="zh-TW" altLang="en-US" sz="2000" b="1" kern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計畫進度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Oval 26">
            <a:extLst>
              <a:ext uri="{FF2B5EF4-FFF2-40B4-BE49-F238E27FC236}">
                <a16:creationId xmlns:a16="http://schemas.microsoft.com/office/drawing/2014/main" id="{FE192435-E380-26B9-E33D-AAFA961C1A43}"/>
              </a:ext>
            </a:extLst>
          </p:cNvPr>
          <p:cNvSpPr/>
          <p:nvPr/>
        </p:nvSpPr>
        <p:spPr>
          <a:xfrm>
            <a:off x="716305" y="5461224"/>
            <a:ext cx="455311" cy="48296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86ED682E-E66B-6294-ACC5-472E9E45CB4B}"/>
              </a:ext>
            </a:extLst>
          </p:cNvPr>
          <p:cNvSpPr txBox="1"/>
          <p:nvPr/>
        </p:nvSpPr>
        <p:spPr>
          <a:xfrm>
            <a:off x="739507" y="5447713"/>
            <a:ext cx="745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TW" altLang="en-US" sz="2800" b="1" dirty="0">
              <a:solidFill>
                <a:schemeClr val="accent1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28">
            <a:extLst>
              <a:ext uri="{FF2B5EF4-FFF2-40B4-BE49-F238E27FC236}">
                <a16:creationId xmlns:a16="http://schemas.microsoft.com/office/drawing/2014/main" id="{714B9684-C72D-EAF4-4524-0D5046857F34}"/>
              </a:ext>
            </a:extLst>
          </p:cNvPr>
          <p:cNvSpPr/>
          <p:nvPr/>
        </p:nvSpPr>
        <p:spPr>
          <a:xfrm>
            <a:off x="1411140" y="5476685"/>
            <a:ext cx="455311" cy="482967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1124684-55E4-41E2-0FE1-7C65AB2F86AC}"/>
              </a:ext>
            </a:extLst>
          </p:cNvPr>
          <p:cNvSpPr txBox="1"/>
          <p:nvPr/>
        </p:nvSpPr>
        <p:spPr>
          <a:xfrm>
            <a:off x="1445377" y="5436863"/>
            <a:ext cx="516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TW" altLang="en-US" sz="2800" b="1" dirty="0">
              <a:solidFill>
                <a:schemeClr val="accent1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加號 6">
            <a:extLst>
              <a:ext uri="{FF2B5EF4-FFF2-40B4-BE49-F238E27FC236}">
                <a16:creationId xmlns:a16="http://schemas.microsoft.com/office/drawing/2014/main" id="{86D863B1-8272-CCFE-DA5B-D9883A9EBF62}"/>
              </a:ext>
            </a:extLst>
          </p:cNvPr>
          <p:cNvSpPr/>
          <p:nvPr/>
        </p:nvSpPr>
        <p:spPr>
          <a:xfrm>
            <a:off x="1186566" y="5579134"/>
            <a:ext cx="192766" cy="270541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等於 7">
            <a:extLst>
              <a:ext uri="{FF2B5EF4-FFF2-40B4-BE49-F238E27FC236}">
                <a16:creationId xmlns:a16="http://schemas.microsoft.com/office/drawing/2014/main" id="{F6A0EDE5-0288-7F29-F2A1-9199749A17B7}"/>
              </a:ext>
            </a:extLst>
          </p:cNvPr>
          <p:cNvSpPr/>
          <p:nvPr/>
        </p:nvSpPr>
        <p:spPr>
          <a:xfrm>
            <a:off x="1890256" y="5644070"/>
            <a:ext cx="194569" cy="156559"/>
          </a:xfrm>
          <a:prstGeom prst="mathEqua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47549A6-489E-168F-8F3D-1B0805BCD015}"/>
              </a:ext>
            </a:extLst>
          </p:cNvPr>
          <p:cNvSpPr txBox="1"/>
          <p:nvPr/>
        </p:nvSpPr>
        <p:spPr>
          <a:xfrm>
            <a:off x="2084825" y="5390193"/>
            <a:ext cx="30271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年度文化部核定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500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補助</a:t>
            </a:r>
            <a:r>
              <a: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400</a:t>
            </a:r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萬元，縣款</a:t>
            </a:r>
            <a:r>
              <a: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  <a:r>
              <a: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094621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7725844-D255-4DC5-8163-27FFE0392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10" y="0"/>
            <a:ext cx="10279447" cy="6858000"/>
          </a:xfrm>
          <a:prstGeom prst="rect">
            <a:avLst/>
          </a:prstGeom>
        </p:spPr>
      </p:pic>
      <p:sp>
        <p:nvSpPr>
          <p:cNvPr id="6" name="手繪多邊形: 圖案 5">
            <a:extLst>
              <a:ext uri="{FF2B5EF4-FFF2-40B4-BE49-F238E27FC236}">
                <a16:creationId xmlns:a16="http://schemas.microsoft.com/office/drawing/2014/main" id="{901E1C5A-D535-4B42-BD35-58DAF1232134}"/>
              </a:ext>
            </a:extLst>
          </p:cNvPr>
          <p:cNvSpPr/>
          <p:nvPr/>
        </p:nvSpPr>
        <p:spPr>
          <a:xfrm>
            <a:off x="7824997" y="1215189"/>
            <a:ext cx="2707106" cy="1443790"/>
          </a:xfrm>
          <a:custGeom>
            <a:avLst/>
            <a:gdLst>
              <a:gd name="connsiteX0" fmla="*/ 0 w 2707106"/>
              <a:gd name="connsiteY0" fmla="*/ 0 h 1443790"/>
              <a:gd name="connsiteX1" fmla="*/ 2634916 w 2707106"/>
              <a:gd name="connsiteY1" fmla="*/ 24064 h 1443790"/>
              <a:gd name="connsiteX2" fmla="*/ 2707106 w 2707106"/>
              <a:gd name="connsiteY2" fmla="*/ 1443790 h 1443790"/>
              <a:gd name="connsiteX3" fmla="*/ 96253 w 2707106"/>
              <a:gd name="connsiteY3" fmla="*/ 1419727 h 1443790"/>
              <a:gd name="connsiteX4" fmla="*/ 12032 w 2707106"/>
              <a:gd name="connsiteY4" fmla="*/ 360948 h 1443790"/>
              <a:gd name="connsiteX5" fmla="*/ 0 w 2707106"/>
              <a:gd name="connsiteY5" fmla="*/ 0 h 1443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07106" h="1443790">
                <a:moveTo>
                  <a:pt x="0" y="0"/>
                </a:moveTo>
                <a:lnTo>
                  <a:pt x="2634916" y="24064"/>
                </a:lnTo>
                <a:lnTo>
                  <a:pt x="2707106" y="1443790"/>
                </a:lnTo>
                <a:lnTo>
                  <a:pt x="96253" y="1419727"/>
                </a:lnTo>
                <a:lnTo>
                  <a:pt x="12032" y="360948"/>
                </a:lnTo>
                <a:lnTo>
                  <a:pt x="0" y="0"/>
                </a:lnTo>
                <a:close/>
              </a:path>
            </a:pathLst>
          </a:custGeom>
          <a:solidFill>
            <a:srgbClr val="EBB2EC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46CD331D-F697-43A1-B0D2-DE36B9E8BDDB}"/>
              </a:ext>
            </a:extLst>
          </p:cNvPr>
          <p:cNvSpPr/>
          <p:nvPr/>
        </p:nvSpPr>
        <p:spPr>
          <a:xfrm>
            <a:off x="7644524" y="168442"/>
            <a:ext cx="2719137" cy="986590"/>
          </a:xfrm>
          <a:custGeom>
            <a:avLst/>
            <a:gdLst>
              <a:gd name="connsiteX0" fmla="*/ 0 w 2719137"/>
              <a:gd name="connsiteY0" fmla="*/ 336884 h 986590"/>
              <a:gd name="connsiteX1" fmla="*/ 312821 w 2719137"/>
              <a:gd name="connsiteY1" fmla="*/ 312821 h 986590"/>
              <a:gd name="connsiteX2" fmla="*/ 1143000 w 2719137"/>
              <a:gd name="connsiteY2" fmla="*/ 120316 h 986590"/>
              <a:gd name="connsiteX3" fmla="*/ 1359568 w 2719137"/>
              <a:gd name="connsiteY3" fmla="*/ 132347 h 986590"/>
              <a:gd name="connsiteX4" fmla="*/ 1383631 w 2719137"/>
              <a:gd name="connsiteY4" fmla="*/ 48126 h 986590"/>
              <a:gd name="connsiteX5" fmla="*/ 2069431 w 2719137"/>
              <a:gd name="connsiteY5" fmla="*/ 0 h 986590"/>
              <a:gd name="connsiteX6" fmla="*/ 2129589 w 2719137"/>
              <a:gd name="connsiteY6" fmla="*/ 144379 h 986590"/>
              <a:gd name="connsiteX7" fmla="*/ 2346158 w 2719137"/>
              <a:gd name="connsiteY7" fmla="*/ 108284 h 986590"/>
              <a:gd name="connsiteX8" fmla="*/ 2719137 w 2719137"/>
              <a:gd name="connsiteY8" fmla="*/ 541421 h 986590"/>
              <a:gd name="connsiteX9" fmla="*/ 2695073 w 2719137"/>
              <a:gd name="connsiteY9" fmla="*/ 986590 h 986590"/>
              <a:gd name="connsiteX10" fmla="*/ 72189 w 2719137"/>
              <a:gd name="connsiteY10" fmla="*/ 974558 h 986590"/>
              <a:gd name="connsiteX11" fmla="*/ 0 w 2719137"/>
              <a:gd name="connsiteY11" fmla="*/ 336884 h 98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19137" h="986590">
                <a:moveTo>
                  <a:pt x="0" y="336884"/>
                </a:moveTo>
                <a:lnTo>
                  <a:pt x="312821" y="312821"/>
                </a:lnTo>
                <a:lnTo>
                  <a:pt x="1143000" y="120316"/>
                </a:lnTo>
                <a:lnTo>
                  <a:pt x="1359568" y="132347"/>
                </a:lnTo>
                <a:lnTo>
                  <a:pt x="1383631" y="48126"/>
                </a:lnTo>
                <a:lnTo>
                  <a:pt x="2069431" y="0"/>
                </a:lnTo>
                <a:lnTo>
                  <a:pt x="2129589" y="144379"/>
                </a:lnTo>
                <a:lnTo>
                  <a:pt x="2346158" y="108284"/>
                </a:lnTo>
                <a:lnTo>
                  <a:pt x="2719137" y="541421"/>
                </a:lnTo>
                <a:lnTo>
                  <a:pt x="2695073" y="986590"/>
                </a:lnTo>
                <a:lnTo>
                  <a:pt x="72189" y="974558"/>
                </a:lnTo>
                <a:lnTo>
                  <a:pt x="0" y="336884"/>
                </a:lnTo>
                <a:close/>
              </a:path>
            </a:pathLst>
          </a:custGeom>
          <a:solidFill>
            <a:srgbClr val="C5E0B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: 圖案 8">
            <a:extLst>
              <a:ext uri="{FF2B5EF4-FFF2-40B4-BE49-F238E27FC236}">
                <a16:creationId xmlns:a16="http://schemas.microsoft.com/office/drawing/2014/main" id="{924E1EE5-5FEF-4A40-863E-E097424817CD}"/>
              </a:ext>
            </a:extLst>
          </p:cNvPr>
          <p:cNvSpPr/>
          <p:nvPr/>
        </p:nvSpPr>
        <p:spPr>
          <a:xfrm>
            <a:off x="7921250" y="2707105"/>
            <a:ext cx="2707105" cy="950495"/>
          </a:xfrm>
          <a:custGeom>
            <a:avLst/>
            <a:gdLst>
              <a:gd name="connsiteX0" fmla="*/ 0 w 2707105"/>
              <a:gd name="connsiteY0" fmla="*/ 12032 h 950495"/>
              <a:gd name="connsiteX1" fmla="*/ 2671011 w 2707105"/>
              <a:gd name="connsiteY1" fmla="*/ 0 h 950495"/>
              <a:gd name="connsiteX2" fmla="*/ 2707105 w 2707105"/>
              <a:gd name="connsiteY2" fmla="*/ 385011 h 950495"/>
              <a:gd name="connsiteX3" fmla="*/ 1816768 w 2707105"/>
              <a:gd name="connsiteY3" fmla="*/ 637674 h 950495"/>
              <a:gd name="connsiteX4" fmla="*/ 1672389 w 2707105"/>
              <a:gd name="connsiteY4" fmla="*/ 625642 h 950495"/>
              <a:gd name="connsiteX5" fmla="*/ 1672389 w 2707105"/>
              <a:gd name="connsiteY5" fmla="*/ 902369 h 950495"/>
              <a:gd name="connsiteX6" fmla="*/ 12032 w 2707105"/>
              <a:gd name="connsiteY6" fmla="*/ 950495 h 950495"/>
              <a:gd name="connsiteX7" fmla="*/ 0 w 2707105"/>
              <a:gd name="connsiteY7" fmla="*/ 12032 h 950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7105" h="950495">
                <a:moveTo>
                  <a:pt x="0" y="12032"/>
                </a:moveTo>
                <a:lnTo>
                  <a:pt x="2671011" y="0"/>
                </a:lnTo>
                <a:lnTo>
                  <a:pt x="2707105" y="385011"/>
                </a:lnTo>
                <a:lnTo>
                  <a:pt x="1816768" y="637674"/>
                </a:lnTo>
                <a:lnTo>
                  <a:pt x="1672389" y="625642"/>
                </a:lnTo>
                <a:lnTo>
                  <a:pt x="1672389" y="902369"/>
                </a:lnTo>
                <a:lnTo>
                  <a:pt x="12032" y="950495"/>
                </a:lnTo>
                <a:lnTo>
                  <a:pt x="0" y="12032"/>
                </a:lnTo>
                <a:close/>
              </a:path>
            </a:pathLst>
          </a:custGeom>
          <a:solidFill>
            <a:srgbClr val="C5E0B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手繪多邊形: 圖案 10">
            <a:extLst>
              <a:ext uri="{FF2B5EF4-FFF2-40B4-BE49-F238E27FC236}">
                <a16:creationId xmlns:a16="http://schemas.microsoft.com/office/drawing/2014/main" id="{064444A5-FF7A-4C87-86BF-C34AD5CF9A34}"/>
              </a:ext>
            </a:extLst>
          </p:cNvPr>
          <p:cNvSpPr/>
          <p:nvPr/>
        </p:nvSpPr>
        <p:spPr>
          <a:xfrm>
            <a:off x="3421439" y="5366084"/>
            <a:ext cx="3416969" cy="1455821"/>
          </a:xfrm>
          <a:custGeom>
            <a:avLst/>
            <a:gdLst>
              <a:gd name="connsiteX0" fmla="*/ 216569 w 3416969"/>
              <a:gd name="connsiteY0" fmla="*/ 0 h 1455821"/>
              <a:gd name="connsiteX1" fmla="*/ 1588169 w 3416969"/>
              <a:gd name="connsiteY1" fmla="*/ 348916 h 1455821"/>
              <a:gd name="connsiteX2" fmla="*/ 1503948 w 3416969"/>
              <a:gd name="connsiteY2" fmla="*/ 649705 h 1455821"/>
              <a:gd name="connsiteX3" fmla="*/ 2767264 w 3416969"/>
              <a:gd name="connsiteY3" fmla="*/ 998621 h 1455821"/>
              <a:gd name="connsiteX4" fmla="*/ 2839453 w 3416969"/>
              <a:gd name="connsiteY4" fmla="*/ 601579 h 1455821"/>
              <a:gd name="connsiteX5" fmla="*/ 3416969 w 3416969"/>
              <a:gd name="connsiteY5" fmla="*/ 733927 h 1455821"/>
              <a:gd name="connsiteX6" fmla="*/ 3200400 w 3416969"/>
              <a:gd name="connsiteY6" fmla="*/ 1118937 h 1455821"/>
              <a:gd name="connsiteX7" fmla="*/ 2827422 w 3416969"/>
              <a:gd name="connsiteY7" fmla="*/ 1455821 h 1455821"/>
              <a:gd name="connsiteX8" fmla="*/ 2598822 w 3416969"/>
              <a:gd name="connsiteY8" fmla="*/ 1431758 h 1455821"/>
              <a:gd name="connsiteX9" fmla="*/ 0 w 3416969"/>
              <a:gd name="connsiteY9" fmla="*/ 878305 h 1455821"/>
              <a:gd name="connsiteX10" fmla="*/ 216569 w 3416969"/>
              <a:gd name="connsiteY10" fmla="*/ 0 h 145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16969" h="1455821">
                <a:moveTo>
                  <a:pt x="216569" y="0"/>
                </a:moveTo>
                <a:lnTo>
                  <a:pt x="1588169" y="348916"/>
                </a:lnTo>
                <a:lnTo>
                  <a:pt x="1503948" y="649705"/>
                </a:lnTo>
                <a:lnTo>
                  <a:pt x="2767264" y="998621"/>
                </a:lnTo>
                <a:lnTo>
                  <a:pt x="2839453" y="601579"/>
                </a:lnTo>
                <a:lnTo>
                  <a:pt x="3416969" y="733927"/>
                </a:lnTo>
                <a:lnTo>
                  <a:pt x="3200400" y="1118937"/>
                </a:lnTo>
                <a:lnTo>
                  <a:pt x="2827422" y="1455821"/>
                </a:lnTo>
                <a:lnTo>
                  <a:pt x="2598822" y="1431758"/>
                </a:lnTo>
                <a:lnTo>
                  <a:pt x="0" y="878305"/>
                </a:lnTo>
                <a:lnTo>
                  <a:pt x="216569" y="0"/>
                </a:lnTo>
                <a:close/>
              </a:path>
            </a:pathLst>
          </a:custGeom>
          <a:solidFill>
            <a:srgbClr val="C5E0B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手繪多邊形: 圖案 12">
            <a:extLst>
              <a:ext uri="{FF2B5EF4-FFF2-40B4-BE49-F238E27FC236}">
                <a16:creationId xmlns:a16="http://schemas.microsoft.com/office/drawing/2014/main" id="{232426C3-09AB-4554-B48E-95C37E65864E}"/>
              </a:ext>
            </a:extLst>
          </p:cNvPr>
          <p:cNvSpPr/>
          <p:nvPr/>
        </p:nvSpPr>
        <p:spPr>
          <a:xfrm>
            <a:off x="3650039" y="1985211"/>
            <a:ext cx="1203158" cy="3441032"/>
          </a:xfrm>
          <a:custGeom>
            <a:avLst/>
            <a:gdLst>
              <a:gd name="connsiteX0" fmla="*/ 818148 w 1203158"/>
              <a:gd name="connsiteY0" fmla="*/ 0 h 3441032"/>
              <a:gd name="connsiteX1" fmla="*/ 1203158 w 1203158"/>
              <a:gd name="connsiteY1" fmla="*/ 84221 h 3441032"/>
              <a:gd name="connsiteX2" fmla="*/ 348916 w 1203158"/>
              <a:gd name="connsiteY2" fmla="*/ 3441032 h 3441032"/>
              <a:gd name="connsiteX3" fmla="*/ 0 w 1203158"/>
              <a:gd name="connsiteY3" fmla="*/ 3356810 h 3441032"/>
              <a:gd name="connsiteX4" fmla="*/ 818148 w 1203158"/>
              <a:gd name="connsiteY4" fmla="*/ 0 h 3441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3158" h="3441032">
                <a:moveTo>
                  <a:pt x="818148" y="0"/>
                </a:moveTo>
                <a:lnTo>
                  <a:pt x="1203158" y="84221"/>
                </a:lnTo>
                <a:lnTo>
                  <a:pt x="348916" y="3441032"/>
                </a:lnTo>
                <a:lnTo>
                  <a:pt x="0" y="3356810"/>
                </a:lnTo>
                <a:lnTo>
                  <a:pt x="818148" y="0"/>
                </a:lnTo>
                <a:close/>
              </a:path>
            </a:pathLst>
          </a:custGeom>
          <a:solidFill>
            <a:srgbClr val="ED7D3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手繪多邊形: 圖案 13">
            <a:extLst>
              <a:ext uri="{FF2B5EF4-FFF2-40B4-BE49-F238E27FC236}">
                <a16:creationId xmlns:a16="http://schemas.microsoft.com/office/drawing/2014/main" id="{06055E87-A53C-4B73-A1E8-8DA3D97F6969}"/>
              </a:ext>
            </a:extLst>
          </p:cNvPr>
          <p:cNvSpPr/>
          <p:nvPr/>
        </p:nvSpPr>
        <p:spPr>
          <a:xfrm>
            <a:off x="6657933" y="3549316"/>
            <a:ext cx="1065029" cy="926431"/>
          </a:xfrm>
          <a:custGeom>
            <a:avLst/>
            <a:gdLst>
              <a:gd name="connsiteX0" fmla="*/ 168442 w 1046748"/>
              <a:gd name="connsiteY0" fmla="*/ 0 h 866273"/>
              <a:gd name="connsiteX1" fmla="*/ 1046748 w 1046748"/>
              <a:gd name="connsiteY1" fmla="*/ 204537 h 866273"/>
              <a:gd name="connsiteX2" fmla="*/ 890337 w 1046748"/>
              <a:gd name="connsiteY2" fmla="*/ 733926 h 866273"/>
              <a:gd name="connsiteX3" fmla="*/ 806116 w 1046748"/>
              <a:gd name="connsiteY3" fmla="*/ 866273 h 866273"/>
              <a:gd name="connsiteX4" fmla="*/ 0 w 1046748"/>
              <a:gd name="connsiteY4" fmla="*/ 673768 h 866273"/>
              <a:gd name="connsiteX5" fmla="*/ 168442 w 1046748"/>
              <a:gd name="connsiteY5" fmla="*/ 0 h 866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748" h="866273">
                <a:moveTo>
                  <a:pt x="168442" y="0"/>
                </a:moveTo>
                <a:lnTo>
                  <a:pt x="1046748" y="204537"/>
                </a:lnTo>
                <a:lnTo>
                  <a:pt x="890337" y="733926"/>
                </a:lnTo>
                <a:lnTo>
                  <a:pt x="806116" y="866273"/>
                </a:lnTo>
                <a:lnTo>
                  <a:pt x="0" y="673768"/>
                </a:lnTo>
                <a:lnTo>
                  <a:pt x="168442" y="0"/>
                </a:lnTo>
                <a:close/>
              </a:path>
            </a:pathLst>
          </a:custGeom>
          <a:solidFill>
            <a:srgbClr val="ED7D3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8C8F56AA-050F-4A17-A534-9A58299FF5E0}"/>
              </a:ext>
            </a:extLst>
          </p:cNvPr>
          <p:cNvGrpSpPr/>
          <p:nvPr/>
        </p:nvGrpSpPr>
        <p:grpSpPr>
          <a:xfrm>
            <a:off x="4492250" y="902368"/>
            <a:ext cx="3320716" cy="1828800"/>
            <a:chOff x="4343400" y="902368"/>
            <a:chExt cx="3320716" cy="1828800"/>
          </a:xfrm>
        </p:grpSpPr>
        <p:sp>
          <p:nvSpPr>
            <p:cNvPr id="7" name="手繪多邊形: 圖案 6">
              <a:extLst>
                <a:ext uri="{FF2B5EF4-FFF2-40B4-BE49-F238E27FC236}">
                  <a16:creationId xmlns:a16="http://schemas.microsoft.com/office/drawing/2014/main" id="{D9C76736-0EB6-4C22-AB91-CA718C498A14}"/>
                </a:ext>
              </a:extLst>
            </p:cNvPr>
            <p:cNvSpPr/>
            <p:nvPr/>
          </p:nvSpPr>
          <p:spPr>
            <a:xfrm>
              <a:off x="4343400" y="902368"/>
              <a:ext cx="3320716" cy="1828800"/>
            </a:xfrm>
            <a:custGeom>
              <a:avLst/>
              <a:gdLst>
                <a:gd name="connsiteX0" fmla="*/ 240632 w 3320716"/>
                <a:gd name="connsiteY0" fmla="*/ 0 h 1828800"/>
                <a:gd name="connsiteX1" fmla="*/ 0 w 3320716"/>
                <a:gd name="connsiteY1" fmla="*/ 1070811 h 1828800"/>
                <a:gd name="connsiteX2" fmla="*/ 661737 w 3320716"/>
                <a:gd name="connsiteY2" fmla="*/ 1215190 h 1828800"/>
                <a:gd name="connsiteX3" fmla="*/ 733926 w 3320716"/>
                <a:gd name="connsiteY3" fmla="*/ 854243 h 1828800"/>
                <a:gd name="connsiteX4" fmla="*/ 2707105 w 3320716"/>
                <a:gd name="connsiteY4" fmla="*/ 1323474 h 1828800"/>
                <a:gd name="connsiteX5" fmla="*/ 2598821 w 3320716"/>
                <a:gd name="connsiteY5" fmla="*/ 1684421 h 1828800"/>
                <a:gd name="connsiteX6" fmla="*/ 3272589 w 3320716"/>
                <a:gd name="connsiteY6" fmla="*/ 1828800 h 1828800"/>
                <a:gd name="connsiteX7" fmla="*/ 3320716 w 3320716"/>
                <a:gd name="connsiteY7" fmla="*/ 1491916 h 1828800"/>
                <a:gd name="connsiteX8" fmla="*/ 3176337 w 3320716"/>
                <a:gd name="connsiteY8" fmla="*/ 1443790 h 1828800"/>
                <a:gd name="connsiteX9" fmla="*/ 3284621 w 3320716"/>
                <a:gd name="connsiteY9" fmla="*/ 950495 h 1828800"/>
                <a:gd name="connsiteX10" fmla="*/ 3164305 w 3320716"/>
                <a:gd name="connsiteY10" fmla="*/ 770021 h 1828800"/>
                <a:gd name="connsiteX11" fmla="*/ 3212432 w 3320716"/>
                <a:gd name="connsiteY11" fmla="*/ 517358 h 1828800"/>
                <a:gd name="connsiteX12" fmla="*/ 240632 w 3320716"/>
                <a:gd name="connsiteY12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20716" h="1828800">
                  <a:moveTo>
                    <a:pt x="240632" y="0"/>
                  </a:moveTo>
                  <a:lnTo>
                    <a:pt x="0" y="1070811"/>
                  </a:lnTo>
                  <a:lnTo>
                    <a:pt x="661737" y="1215190"/>
                  </a:lnTo>
                  <a:lnTo>
                    <a:pt x="733926" y="854243"/>
                  </a:lnTo>
                  <a:lnTo>
                    <a:pt x="2707105" y="1323474"/>
                  </a:lnTo>
                  <a:lnTo>
                    <a:pt x="2598821" y="1684421"/>
                  </a:lnTo>
                  <a:lnTo>
                    <a:pt x="3272589" y="1828800"/>
                  </a:lnTo>
                  <a:lnTo>
                    <a:pt x="3320716" y="1491916"/>
                  </a:lnTo>
                  <a:lnTo>
                    <a:pt x="3176337" y="1443790"/>
                  </a:lnTo>
                  <a:lnTo>
                    <a:pt x="3284621" y="950495"/>
                  </a:lnTo>
                  <a:lnTo>
                    <a:pt x="3164305" y="770021"/>
                  </a:lnTo>
                  <a:lnTo>
                    <a:pt x="3212432" y="517358"/>
                  </a:lnTo>
                  <a:lnTo>
                    <a:pt x="240632" y="0"/>
                  </a:lnTo>
                  <a:close/>
                </a:path>
              </a:pathLst>
            </a:custGeom>
            <a:solidFill>
              <a:srgbClr val="C5E0B4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6" name="直線接點 15">
              <a:extLst>
                <a:ext uri="{FF2B5EF4-FFF2-40B4-BE49-F238E27FC236}">
                  <a16:creationId xmlns:a16="http://schemas.microsoft.com/office/drawing/2014/main" id="{04B4CB6C-AFC1-40A4-8DDC-D464AE3830C9}"/>
                </a:ext>
              </a:extLst>
            </p:cNvPr>
            <p:cNvCxnSpPr>
              <a:cxnSpLocks/>
            </p:cNvCxnSpPr>
            <p:nvPr/>
          </p:nvCxnSpPr>
          <p:spPr>
            <a:xfrm>
              <a:off x="7050505" y="2234940"/>
              <a:ext cx="469232" cy="120316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線接點 18">
              <a:extLst>
                <a:ext uri="{FF2B5EF4-FFF2-40B4-BE49-F238E27FC236}">
                  <a16:creationId xmlns:a16="http://schemas.microsoft.com/office/drawing/2014/main" id="{17A57C4F-102B-453A-8C14-A3985E59A02B}"/>
                </a:ext>
              </a:extLst>
            </p:cNvPr>
            <p:cNvCxnSpPr>
              <a:cxnSpLocks/>
            </p:cNvCxnSpPr>
            <p:nvPr/>
          </p:nvCxnSpPr>
          <p:spPr>
            <a:xfrm>
              <a:off x="7045956" y="2253137"/>
              <a:ext cx="469232" cy="120316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989E0A30-6432-4CD9-8A2D-21492EB9421B}"/>
              </a:ext>
            </a:extLst>
          </p:cNvPr>
          <p:cNvSpPr/>
          <p:nvPr/>
        </p:nvSpPr>
        <p:spPr>
          <a:xfrm>
            <a:off x="0" y="180000"/>
            <a:ext cx="1828339" cy="43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EC00ACB-D57A-41B0-953A-D962D00CE37B}"/>
              </a:ext>
            </a:extLst>
          </p:cNvPr>
          <p:cNvSpPr txBox="1"/>
          <p:nvPr/>
        </p:nvSpPr>
        <p:spPr>
          <a:xfrm>
            <a:off x="0" y="208538"/>
            <a:ext cx="20672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kern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修復工程範圍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20C049A3-D394-468B-83E1-7CD3C18E8FA4}"/>
              </a:ext>
            </a:extLst>
          </p:cNvPr>
          <p:cNvSpPr txBox="1"/>
          <p:nvPr/>
        </p:nvSpPr>
        <p:spPr>
          <a:xfrm>
            <a:off x="7921250" y="3937430"/>
            <a:ext cx="4112023" cy="236988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廣場及環境整備工程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一期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整理 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戶及廣場</a:t>
            </a: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基於安全性，考量防災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12788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通道、救災動線，釋放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12788"/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戶眷舍空間。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彰化中興莊整體修復工程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二期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1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</a:t>
            </a:r>
            <a:r>
              <a:rPr lang="zh-TW" altLang="en-U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整理</a:t>
            </a:r>
            <a:r>
              <a:rPr lang="en-US" altLang="zh-TW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53</a:t>
            </a:r>
            <a:r>
              <a:rPr lang="zh-TW" altLang="en-U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戶</a:t>
            </a:r>
            <a:endParaRPr lang="en-US" altLang="zh-TW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5A288D6-8C76-4A77-8594-12F8D67A1747}"/>
              </a:ext>
            </a:extLst>
          </p:cNvPr>
          <p:cNvSpPr/>
          <p:nvPr/>
        </p:nvSpPr>
        <p:spPr>
          <a:xfrm>
            <a:off x="8021699" y="4760708"/>
            <a:ext cx="499730" cy="1275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9599941-55A0-4F60-A191-1EE39B9C237D}"/>
              </a:ext>
            </a:extLst>
          </p:cNvPr>
          <p:cNvSpPr/>
          <p:nvPr/>
        </p:nvSpPr>
        <p:spPr>
          <a:xfrm>
            <a:off x="8069958" y="4411951"/>
            <a:ext cx="499730" cy="12759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96F50FE-BA3B-4B16-ADC4-79D8FC36BCC7}"/>
              </a:ext>
            </a:extLst>
          </p:cNvPr>
          <p:cNvSpPr/>
          <p:nvPr/>
        </p:nvSpPr>
        <p:spPr>
          <a:xfrm>
            <a:off x="9977261" y="6030198"/>
            <a:ext cx="499730" cy="127591"/>
          </a:xfrm>
          <a:prstGeom prst="rect">
            <a:avLst/>
          </a:prstGeom>
          <a:solidFill>
            <a:srgbClr val="EBB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手繪多邊形: 圖案 25">
            <a:extLst>
              <a:ext uri="{FF2B5EF4-FFF2-40B4-BE49-F238E27FC236}">
                <a16:creationId xmlns:a16="http://schemas.microsoft.com/office/drawing/2014/main" id="{2D9AFBD0-D2F1-4AC8-85C1-AC2AF83E2125}"/>
              </a:ext>
            </a:extLst>
          </p:cNvPr>
          <p:cNvSpPr/>
          <p:nvPr/>
        </p:nvSpPr>
        <p:spPr>
          <a:xfrm>
            <a:off x="797442" y="669851"/>
            <a:ext cx="3859618" cy="5794744"/>
          </a:xfrm>
          <a:custGeom>
            <a:avLst/>
            <a:gdLst>
              <a:gd name="connsiteX0" fmla="*/ 2998381 w 3859618"/>
              <a:gd name="connsiteY0" fmla="*/ 0 h 5794744"/>
              <a:gd name="connsiteX1" fmla="*/ 3859618 w 3859618"/>
              <a:gd name="connsiteY1" fmla="*/ 191386 h 5794744"/>
              <a:gd name="connsiteX2" fmla="*/ 2519916 w 3859618"/>
              <a:gd name="connsiteY2" fmla="*/ 5443870 h 5794744"/>
              <a:gd name="connsiteX3" fmla="*/ 2551814 w 3859618"/>
              <a:gd name="connsiteY3" fmla="*/ 5773479 h 5794744"/>
              <a:gd name="connsiteX4" fmla="*/ 2349795 w 3859618"/>
              <a:gd name="connsiteY4" fmla="*/ 5794744 h 5794744"/>
              <a:gd name="connsiteX5" fmla="*/ 2307265 w 3859618"/>
              <a:gd name="connsiteY5" fmla="*/ 5582093 h 5794744"/>
              <a:gd name="connsiteX6" fmla="*/ 1977656 w 3859618"/>
              <a:gd name="connsiteY6" fmla="*/ 5582093 h 5794744"/>
              <a:gd name="connsiteX7" fmla="*/ 1945758 w 3859618"/>
              <a:gd name="connsiteY7" fmla="*/ 5199321 h 5794744"/>
              <a:gd name="connsiteX8" fmla="*/ 1584251 w 3859618"/>
              <a:gd name="connsiteY8" fmla="*/ 5263116 h 5794744"/>
              <a:gd name="connsiteX9" fmla="*/ 1616149 w 3859618"/>
              <a:gd name="connsiteY9" fmla="*/ 4678326 h 5794744"/>
              <a:gd name="connsiteX10" fmla="*/ 0 w 3859618"/>
              <a:gd name="connsiteY10" fmla="*/ 4231758 h 5794744"/>
              <a:gd name="connsiteX11" fmla="*/ 435935 w 3859618"/>
              <a:gd name="connsiteY11" fmla="*/ 2860158 h 5794744"/>
              <a:gd name="connsiteX12" fmla="*/ 935665 w 3859618"/>
              <a:gd name="connsiteY12" fmla="*/ 3040912 h 5794744"/>
              <a:gd name="connsiteX13" fmla="*/ 1477925 w 3859618"/>
              <a:gd name="connsiteY13" fmla="*/ 574158 h 5794744"/>
              <a:gd name="connsiteX14" fmla="*/ 2626242 w 3859618"/>
              <a:gd name="connsiteY14" fmla="*/ 531628 h 5794744"/>
              <a:gd name="connsiteX15" fmla="*/ 2998381 w 3859618"/>
              <a:gd name="connsiteY15" fmla="*/ 0 h 579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59618" h="5794744">
                <a:moveTo>
                  <a:pt x="2998381" y="0"/>
                </a:moveTo>
                <a:lnTo>
                  <a:pt x="3859618" y="191386"/>
                </a:lnTo>
                <a:lnTo>
                  <a:pt x="2519916" y="5443870"/>
                </a:lnTo>
                <a:lnTo>
                  <a:pt x="2551814" y="5773479"/>
                </a:lnTo>
                <a:lnTo>
                  <a:pt x="2349795" y="5794744"/>
                </a:lnTo>
                <a:lnTo>
                  <a:pt x="2307265" y="5582093"/>
                </a:lnTo>
                <a:lnTo>
                  <a:pt x="1977656" y="5582093"/>
                </a:lnTo>
                <a:lnTo>
                  <a:pt x="1945758" y="5199321"/>
                </a:lnTo>
                <a:lnTo>
                  <a:pt x="1584251" y="5263116"/>
                </a:lnTo>
                <a:lnTo>
                  <a:pt x="1616149" y="4678326"/>
                </a:lnTo>
                <a:lnTo>
                  <a:pt x="0" y="4231758"/>
                </a:lnTo>
                <a:lnTo>
                  <a:pt x="435935" y="2860158"/>
                </a:lnTo>
                <a:lnTo>
                  <a:pt x="935665" y="3040912"/>
                </a:lnTo>
                <a:lnTo>
                  <a:pt x="1477925" y="574158"/>
                </a:lnTo>
                <a:lnTo>
                  <a:pt x="2626242" y="531628"/>
                </a:lnTo>
                <a:lnTo>
                  <a:pt x="2998381" y="0"/>
                </a:lnTo>
                <a:close/>
              </a:path>
            </a:pathLst>
          </a:custGeom>
          <a:solidFill>
            <a:srgbClr val="ED7D3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手繪多邊形: 圖案 26">
            <a:extLst>
              <a:ext uri="{FF2B5EF4-FFF2-40B4-BE49-F238E27FC236}">
                <a16:creationId xmlns:a16="http://schemas.microsoft.com/office/drawing/2014/main" id="{6AD91845-2D1C-49F1-B41E-6AEA19CCDF54}"/>
              </a:ext>
            </a:extLst>
          </p:cNvPr>
          <p:cNvSpPr/>
          <p:nvPr/>
        </p:nvSpPr>
        <p:spPr>
          <a:xfrm>
            <a:off x="3965944" y="1765005"/>
            <a:ext cx="3912782" cy="4582632"/>
          </a:xfrm>
          <a:custGeom>
            <a:avLst/>
            <a:gdLst>
              <a:gd name="connsiteX0" fmla="*/ 1169582 w 3912782"/>
              <a:gd name="connsiteY0" fmla="*/ 350874 h 4582632"/>
              <a:gd name="connsiteX1" fmla="*/ 1265275 w 3912782"/>
              <a:gd name="connsiteY1" fmla="*/ 0 h 4582632"/>
              <a:gd name="connsiteX2" fmla="*/ 3232298 w 3912782"/>
              <a:gd name="connsiteY2" fmla="*/ 489097 h 4582632"/>
              <a:gd name="connsiteX3" fmla="*/ 3147237 w 3912782"/>
              <a:gd name="connsiteY3" fmla="*/ 839972 h 4582632"/>
              <a:gd name="connsiteX4" fmla="*/ 3912782 w 3912782"/>
              <a:gd name="connsiteY4" fmla="*/ 1041990 h 4582632"/>
              <a:gd name="connsiteX5" fmla="*/ 3668233 w 3912782"/>
              <a:gd name="connsiteY5" fmla="*/ 1967023 h 4582632"/>
              <a:gd name="connsiteX6" fmla="*/ 2849526 w 3912782"/>
              <a:gd name="connsiteY6" fmla="*/ 1765004 h 4582632"/>
              <a:gd name="connsiteX7" fmla="*/ 2679405 w 3912782"/>
              <a:gd name="connsiteY7" fmla="*/ 2498651 h 4582632"/>
              <a:gd name="connsiteX8" fmla="*/ 3519377 w 3912782"/>
              <a:gd name="connsiteY8" fmla="*/ 2711302 h 4582632"/>
              <a:gd name="connsiteX9" fmla="*/ 3211033 w 3912782"/>
              <a:gd name="connsiteY9" fmla="*/ 2998381 h 4582632"/>
              <a:gd name="connsiteX10" fmla="*/ 3104707 w 3912782"/>
              <a:gd name="connsiteY10" fmla="*/ 3476846 h 4582632"/>
              <a:gd name="connsiteX11" fmla="*/ 2828261 w 3912782"/>
              <a:gd name="connsiteY11" fmla="*/ 4391246 h 4582632"/>
              <a:gd name="connsiteX12" fmla="*/ 2286000 w 3912782"/>
              <a:gd name="connsiteY12" fmla="*/ 4231758 h 4582632"/>
              <a:gd name="connsiteX13" fmla="*/ 2200940 w 3912782"/>
              <a:gd name="connsiteY13" fmla="*/ 4582632 h 4582632"/>
              <a:gd name="connsiteX14" fmla="*/ 946298 w 3912782"/>
              <a:gd name="connsiteY14" fmla="*/ 4242390 h 4582632"/>
              <a:gd name="connsiteX15" fmla="*/ 1020726 w 3912782"/>
              <a:gd name="connsiteY15" fmla="*/ 3912781 h 4582632"/>
              <a:gd name="connsiteX16" fmla="*/ 0 w 3912782"/>
              <a:gd name="connsiteY16" fmla="*/ 3668232 h 4582632"/>
              <a:gd name="connsiteX17" fmla="*/ 850605 w 3912782"/>
              <a:gd name="connsiteY17" fmla="*/ 297711 h 4582632"/>
              <a:gd name="connsiteX18" fmla="*/ 882503 w 3912782"/>
              <a:gd name="connsiteY18" fmla="*/ 287079 h 4582632"/>
              <a:gd name="connsiteX19" fmla="*/ 1169582 w 3912782"/>
              <a:gd name="connsiteY19" fmla="*/ 350874 h 4582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912782" h="4582632">
                <a:moveTo>
                  <a:pt x="1169582" y="350874"/>
                </a:moveTo>
                <a:lnTo>
                  <a:pt x="1265275" y="0"/>
                </a:lnTo>
                <a:lnTo>
                  <a:pt x="3232298" y="489097"/>
                </a:lnTo>
                <a:lnTo>
                  <a:pt x="3147237" y="839972"/>
                </a:lnTo>
                <a:lnTo>
                  <a:pt x="3912782" y="1041990"/>
                </a:lnTo>
                <a:lnTo>
                  <a:pt x="3668233" y="1967023"/>
                </a:lnTo>
                <a:lnTo>
                  <a:pt x="2849526" y="1765004"/>
                </a:lnTo>
                <a:lnTo>
                  <a:pt x="2679405" y="2498651"/>
                </a:lnTo>
                <a:lnTo>
                  <a:pt x="3519377" y="2711302"/>
                </a:lnTo>
                <a:lnTo>
                  <a:pt x="3211033" y="2998381"/>
                </a:lnTo>
                <a:lnTo>
                  <a:pt x="3104707" y="3476846"/>
                </a:lnTo>
                <a:lnTo>
                  <a:pt x="2828261" y="4391246"/>
                </a:lnTo>
                <a:lnTo>
                  <a:pt x="2286000" y="4231758"/>
                </a:lnTo>
                <a:lnTo>
                  <a:pt x="2200940" y="4582632"/>
                </a:lnTo>
                <a:lnTo>
                  <a:pt x="946298" y="4242390"/>
                </a:lnTo>
                <a:lnTo>
                  <a:pt x="1020726" y="3912781"/>
                </a:lnTo>
                <a:lnTo>
                  <a:pt x="0" y="3668232"/>
                </a:lnTo>
                <a:lnTo>
                  <a:pt x="850605" y="297711"/>
                </a:lnTo>
                <a:lnTo>
                  <a:pt x="882503" y="287079"/>
                </a:lnTo>
                <a:lnTo>
                  <a:pt x="1169582" y="350874"/>
                </a:lnTo>
                <a:close/>
              </a:path>
            </a:pathLst>
          </a:custGeom>
          <a:solidFill>
            <a:srgbClr val="EBB2EC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箭號: 上-下雙向 1">
            <a:extLst>
              <a:ext uri="{FF2B5EF4-FFF2-40B4-BE49-F238E27FC236}">
                <a16:creationId xmlns:a16="http://schemas.microsoft.com/office/drawing/2014/main" id="{F9372123-87C7-3ED8-53BF-F78B6EB24284}"/>
              </a:ext>
            </a:extLst>
          </p:cNvPr>
          <p:cNvSpPr/>
          <p:nvPr/>
        </p:nvSpPr>
        <p:spPr>
          <a:xfrm rot="197008">
            <a:off x="2303437" y="156477"/>
            <a:ext cx="167637" cy="74169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箭號: 上-下雙向 9">
            <a:extLst>
              <a:ext uri="{FF2B5EF4-FFF2-40B4-BE49-F238E27FC236}">
                <a16:creationId xmlns:a16="http://schemas.microsoft.com/office/drawing/2014/main" id="{B9DC369F-5B08-1325-5ADC-A9E9D1CD9D82}"/>
              </a:ext>
            </a:extLst>
          </p:cNvPr>
          <p:cNvSpPr/>
          <p:nvPr/>
        </p:nvSpPr>
        <p:spPr>
          <a:xfrm rot="197008">
            <a:off x="6469192" y="237799"/>
            <a:ext cx="167637" cy="741699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5" name="箭號: 左-上雙向 14">
            <a:extLst>
              <a:ext uri="{FF2B5EF4-FFF2-40B4-BE49-F238E27FC236}">
                <a16:creationId xmlns:a16="http://schemas.microsoft.com/office/drawing/2014/main" id="{C3FB84C5-1386-AF37-C321-F7E1C3132297}"/>
              </a:ext>
            </a:extLst>
          </p:cNvPr>
          <p:cNvSpPr/>
          <p:nvPr/>
        </p:nvSpPr>
        <p:spPr>
          <a:xfrm rot="20858658">
            <a:off x="8532661" y="63069"/>
            <a:ext cx="728679" cy="222841"/>
          </a:xfrm>
          <a:prstGeom prst="left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777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>
            <a:extLst>
              <a:ext uri="{FF2B5EF4-FFF2-40B4-BE49-F238E27FC236}">
                <a16:creationId xmlns:a16="http://schemas.microsoft.com/office/drawing/2014/main" id="{16054264-51EE-DC4D-BADE-E48EA33A4FFF}"/>
              </a:ext>
            </a:extLst>
          </p:cNvPr>
          <p:cNvGrpSpPr/>
          <p:nvPr/>
        </p:nvGrpSpPr>
        <p:grpSpPr>
          <a:xfrm>
            <a:off x="689782" y="2729396"/>
            <a:ext cx="10812435" cy="3714462"/>
            <a:chOff x="-86464" y="1428032"/>
            <a:chExt cx="12363646" cy="4247357"/>
          </a:xfrm>
        </p:grpSpPr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2307432" y="1428032"/>
              <a:ext cx="3789363" cy="212328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en-US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2307432" y="3551314"/>
              <a:ext cx="3789363" cy="212407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en-US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6096794" y="3551314"/>
              <a:ext cx="3790949" cy="2124075"/>
            </a:xfrm>
            <a:prstGeom prst="rect">
              <a:avLst/>
            </a:prstGeom>
            <a:solidFill>
              <a:srgbClr val="F9ADA7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6096793" y="1428032"/>
              <a:ext cx="3790950" cy="2123282"/>
            </a:xfrm>
            <a:prstGeom prst="rect">
              <a:avLst/>
            </a:prstGeom>
            <a:solidFill>
              <a:srgbClr val="EBB2EC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549775" y="1428032"/>
              <a:ext cx="3095625" cy="1548607"/>
            </a:xfrm>
            <a:custGeom>
              <a:avLst/>
              <a:gdLst>
                <a:gd name="T0" fmla="*/ 3900 w 3900"/>
                <a:gd name="T1" fmla="*/ 0 h 1951"/>
                <a:gd name="T2" fmla="*/ 1949 w 3900"/>
                <a:gd name="T3" fmla="*/ 1951 h 1951"/>
                <a:gd name="T4" fmla="*/ 0 w 3900"/>
                <a:gd name="T5" fmla="*/ 0 h 1951"/>
                <a:gd name="T6" fmla="*/ 3900 w 3900"/>
                <a:gd name="T7" fmla="*/ 0 h 1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00" h="1951">
                  <a:moveTo>
                    <a:pt x="3900" y="0"/>
                  </a:moveTo>
                  <a:lnTo>
                    <a:pt x="1949" y="1951"/>
                  </a:lnTo>
                  <a:lnTo>
                    <a:pt x="0" y="0"/>
                  </a:lnTo>
                  <a:lnTo>
                    <a:pt x="3900" y="0"/>
                  </a:lnTo>
                  <a:close/>
                </a:path>
              </a:pathLst>
            </a:custGeom>
            <a:solidFill>
              <a:srgbClr val="FB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en-US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4549775" y="4127576"/>
              <a:ext cx="3095625" cy="1547813"/>
            </a:xfrm>
            <a:custGeom>
              <a:avLst/>
              <a:gdLst>
                <a:gd name="T0" fmla="*/ 3900 w 3900"/>
                <a:gd name="T1" fmla="*/ 1950 h 1950"/>
                <a:gd name="T2" fmla="*/ 0 w 3900"/>
                <a:gd name="T3" fmla="*/ 1950 h 1950"/>
                <a:gd name="T4" fmla="*/ 1949 w 3900"/>
                <a:gd name="T5" fmla="*/ 0 h 1950"/>
                <a:gd name="T6" fmla="*/ 3900 w 3900"/>
                <a:gd name="T7" fmla="*/ 1950 h 1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00" h="1950">
                  <a:moveTo>
                    <a:pt x="3900" y="1950"/>
                  </a:moveTo>
                  <a:lnTo>
                    <a:pt x="0" y="1950"/>
                  </a:lnTo>
                  <a:lnTo>
                    <a:pt x="1949" y="0"/>
                  </a:lnTo>
                  <a:lnTo>
                    <a:pt x="3900" y="1950"/>
                  </a:lnTo>
                  <a:close/>
                </a:path>
              </a:pathLst>
            </a:custGeom>
            <a:solidFill>
              <a:srgbClr val="FBF9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en-US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5342597" y="2881389"/>
              <a:ext cx="1489653" cy="13414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en-US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2567100" y="1603353"/>
              <a:ext cx="2669778" cy="1611694"/>
              <a:chOff x="7483988" y="2916010"/>
              <a:chExt cx="2669778" cy="1611694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7483988" y="3615761"/>
                <a:ext cx="2669778" cy="91194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串連周邊休憩資源永續發展</a:t>
                </a: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7483989" y="2916010"/>
                <a:ext cx="2050551" cy="6430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TW" altLang="en-US" sz="2800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親山</a:t>
                </a:r>
                <a:endParaRPr lang="zh-CN" altLang="en-US" sz="28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2556590" y="3642627"/>
              <a:ext cx="2912877" cy="1724369"/>
              <a:chOff x="7473478" y="2805754"/>
              <a:chExt cx="2912877" cy="1724369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7483989" y="3615760"/>
                <a:ext cx="2902366" cy="91436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公民參與開啟彰化</a:t>
                </a:r>
                <a:endParaRPr lang="en-US" altLang="zh-CN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發展契機</a:t>
                </a: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7473478" y="2805754"/>
                <a:ext cx="2050552" cy="6430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2800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築夢</a:t>
                </a: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7169778" y="1469429"/>
              <a:ext cx="2829583" cy="3787313"/>
              <a:chOff x="7588740" y="2782086"/>
              <a:chExt cx="2829583" cy="3787313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7588740" y="5655035"/>
                <a:ext cx="2408521" cy="91436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文化再造活化</a:t>
                </a:r>
                <a:endParaRPr lang="en-US" altLang="zh-CN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彰化舊城</a:t>
                </a: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8951135" y="2782086"/>
                <a:ext cx="1467188" cy="64330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TW" altLang="en-US" sz="2800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復莊</a:t>
                </a:r>
                <a:endParaRPr lang="zh-CN" altLang="en-US" sz="28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62" name="矩形 61"/>
            <p:cNvSpPr/>
            <p:nvPr/>
          </p:nvSpPr>
          <p:spPr>
            <a:xfrm>
              <a:off x="7167500" y="2282515"/>
              <a:ext cx="2408521" cy="9143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保存發揚彰化</a:t>
              </a:r>
              <a:endParaRPr lang="en-US" altLang="zh-CN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人文精神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E3EEB0B7-3E7D-D141-B3DC-9C8B26A2CD99}"/>
                </a:ext>
              </a:extLst>
            </p:cNvPr>
            <p:cNvSpPr/>
            <p:nvPr/>
          </p:nvSpPr>
          <p:spPr>
            <a:xfrm>
              <a:off x="8535518" y="3642627"/>
              <a:ext cx="1356056" cy="64330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TW" altLang="en-US" sz="28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興城</a:t>
              </a:r>
              <a:endParaRPr lang="zh-CN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id="{938CAEDC-BBC8-1240-B71C-7B50BA6B3CF2}"/>
                </a:ext>
              </a:extLst>
            </p:cNvPr>
            <p:cNvSpPr txBox="1"/>
            <p:nvPr/>
          </p:nvSpPr>
          <p:spPr>
            <a:xfrm>
              <a:off x="-86464" y="1428032"/>
              <a:ext cx="2264061" cy="1055795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八卦山風景區</a:t>
              </a:r>
              <a:endParaRPr kumimoji="1"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線性景觀廊道</a:t>
              </a:r>
              <a:endParaRPr kumimoji="1"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周邊休憩資源</a:t>
              </a:r>
              <a:endParaRPr kumimoji="1"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47ADB7C5-0C51-7942-B7BA-354D75D365C0}"/>
                </a:ext>
              </a:extLst>
            </p:cNvPr>
            <p:cNvSpPr txBox="1"/>
            <p:nvPr/>
          </p:nvSpPr>
          <p:spPr>
            <a:xfrm>
              <a:off x="9999360" y="3545992"/>
              <a:ext cx="2277821" cy="1055795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中興莊園區</a:t>
              </a:r>
              <a:endParaRPr kumimoji="1"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文化資產節點</a:t>
              </a:r>
              <a:endParaRPr kumimoji="1"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彰化舊城串連</a:t>
              </a:r>
              <a:endParaRPr kumimoji="1"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1" name="文字方塊 40">
              <a:extLst>
                <a:ext uri="{FF2B5EF4-FFF2-40B4-BE49-F238E27FC236}">
                  <a16:creationId xmlns:a16="http://schemas.microsoft.com/office/drawing/2014/main" id="{0786D00A-F4DC-6043-9676-11D452A41D8B}"/>
                </a:ext>
              </a:extLst>
            </p:cNvPr>
            <p:cNvSpPr txBox="1"/>
            <p:nvPr/>
          </p:nvSpPr>
          <p:spPr>
            <a:xfrm>
              <a:off x="-86464" y="3551314"/>
              <a:ext cx="2264060" cy="1055795"/>
            </a:xfrm>
            <a:prstGeom prst="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青年扎根</a:t>
              </a:r>
              <a:endParaRPr kumimoji="1"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zh-CN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在地參與</a:t>
              </a:r>
              <a:endParaRPr kumimoji="1"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藝術進駐</a:t>
              </a:r>
              <a:endParaRPr kumimoji="1"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5" name="文字方塊 44">
              <a:extLst>
                <a:ext uri="{FF2B5EF4-FFF2-40B4-BE49-F238E27FC236}">
                  <a16:creationId xmlns:a16="http://schemas.microsoft.com/office/drawing/2014/main" id="{67F9A0DE-9D1A-494A-9A75-F12D337DB6C8}"/>
                </a:ext>
              </a:extLst>
            </p:cNvPr>
            <p:cNvSpPr txBox="1"/>
            <p:nvPr/>
          </p:nvSpPr>
          <p:spPr>
            <a:xfrm>
              <a:off x="9999361" y="1428032"/>
              <a:ext cx="2277821" cy="2006010"/>
            </a:xfrm>
            <a:prstGeom prst="rect">
              <a:avLst/>
            </a:prstGeom>
            <a:noFill/>
            <a:ln>
              <a:solidFill>
                <a:srgbClr val="F9ADA7"/>
              </a:solidFill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眷村故事館</a:t>
              </a:r>
              <a:endParaRPr kumimoji="1" lang="en-US" altLang="zh-Hant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zh-Hant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實境展示</a:t>
              </a:r>
              <a:r>
                <a:rPr kumimoji="1"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屋</a:t>
              </a:r>
              <a:endParaRPr kumimoji="1" lang="en-US" altLang="zh-Hant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住宿體驗</a:t>
              </a:r>
              <a:endParaRPr kumimoji="1" lang="en-US" altLang="zh-Hant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眷村</a:t>
              </a:r>
              <a:r>
                <a:rPr kumimoji="1"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kumimoji="1"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山東</a:t>
              </a:r>
              <a:r>
                <a:rPr kumimoji="1"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kumimoji="1"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美食</a:t>
              </a:r>
              <a:endParaRPr kumimoji="1" lang="en-US" altLang="zh-Hant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zh-CN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武術薪傳</a:t>
              </a:r>
              <a:endParaRPr kumimoji="1" lang="en-US" altLang="zh-Hant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國防教育體驗</a:t>
              </a:r>
              <a:endParaRPr kumimoji="1"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E09E787D-2D2B-436D-8470-AFD0DFA70139}"/>
              </a:ext>
            </a:extLst>
          </p:cNvPr>
          <p:cNvSpPr/>
          <p:nvPr/>
        </p:nvSpPr>
        <p:spPr>
          <a:xfrm>
            <a:off x="0" y="180000"/>
            <a:ext cx="3060000" cy="43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9B395452-1D82-4AD4-A703-2F328A9FC091}"/>
              </a:ext>
            </a:extLst>
          </p:cNvPr>
          <p:cNvSpPr txBox="1"/>
          <p:nvPr/>
        </p:nvSpPr>
        <p:spPr>
          <a:xfrm>
            <a:off x="0" y="192114"/>
            <a:ext cx="30104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kern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眷村文化保存</a:t>
            </a:r>
            <a:r>
              <a:rPr lang="en-US" altLang="zh-TW" sz="2000" b="1" kern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—</a:t>
            </a:r>
            <a:r>
              <a:rPr lang="zh-TW" altLang="en-US" sz="2000" b="1" kern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發展願景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1" name="圖片 30">
            <a:extLst>
              <a:ext uri="{FF2B5EF4-FFF2-40B4-BE49-F238E27FC236}">
                <a16:creationId xmlns:a16="http://schemas.microsoft.com/office/drawing/2014/main" id="{435A140D-030F-46F3-8AA1-98C3D96E47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0" t="13533" r="18975" b="12400"/>
          <a:stretch/>
        </p:blipFill>
        <p:spPr>
          <a:xfrm>
            <a:off x="5671484" y="4115043"/>
            <a:ext cx="822453" cy="1022330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A9E9FCB7-A429-A34C-F8EE-EA4103435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2" r="15871"/>
          <a:stretch>
            <a:fillRect/>
          </a:stretch>
        </p:blipFill>
        <p:spPr bwMode="auto">
          <a:xfrm>
            <a:off x="8769555" y="230468"/>
            <a:ext cx="3060000" cy="2188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6522" r="1587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AEC40518-9236-5F42-0F33-10DA4D25FAC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44"/>
          <a:stretch/>
        </p:blipFill>
        <p:spPr>
          <a:xfrm>
            <a:off x="3307258" y="64870"/>
            <a:ext cx="5150942" cy="243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47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8A92A-B247-4F39-8D10-413D67127205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FCFBF3D-9EDE-40C6-9D50-BD8E8858B53F}"/>
              </a:ext>
            </a:extLst>
          </p:cNvPr>
          <p:cNvSpPr/>
          <p:nvPr/>
        </p:nvSpPr>
        <p:spPr>
          <a:xfrm>
            <a:off x="10826149" y="-1"/>
            <a:ext cx="1365851" cy="12474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DE0C4F9-56A2-4DD7-8F33-83E31F72D5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64" t="2500" r="20547" b="1875"/>
          <a:stretch/>
        </p:blipFill>
        <p:spPr>
          <a:xfrm>
            <a:off x="2022230" y="36007"/>
            <a:ext cx="8724421" cy="6821993"/>
          </a:xfrm>
          <a:prstGeom prst="rect">
            <a:avLst/>
          </a:prstGeom>
          <a:ln w="19050">
            <a:tailEnd type="oval"/>
          </a:ln>
        </p:spPr>
      </p:pic>
      <p:sp>
        <p:nvSpPr>
          <p:cNvPr id="5" name="手繪多邊形 4">
            <a:extLst>
              <a:ext uri="{FF2B5EF4-FFF2-40B4-BE49-F238E27FC236}">
                <a16:creationId xmlns:a16="http://schemas.microsoft.com/office/drawing/2014/main" id="{476FC4A2-F07F-4FAF-BD49-1E79DFB22E9E}"/>
              </a:ext>
            </a:extLst>
          </p:cNvPr>
          <p:cNvSpPr/>
          <p:nvPr/>
        </p:nvSpPr>
        <p:spPr>
          <a:xfrm>
            <a:off x="7179733" y="2235200"/>
            <a:ext cx="1820334" cy="956733"/>
          </a:xfrm>
          <a:custGeom>
            <a:avLst/>
            <a:gdLst>
              <a:gd name="connsiteX0" fmla="*/ 0 w 1820334"/>
              <a:gd name="connsiteY0" fmla="*/ 0 h 956733"/>
              <a:gd name="connsiteX1" fmla="*/ 0 w 1820334"/>
              <a:gd name="connsiteY1" fmla="*/ 0 h 956733"/>
              <a:gd name="connsiteX2" fmla="*/ 118534 w 1820334"/>
              <a:gd name="connsiteY2" fmla="*/ 897467 h 956733"/>
              <a:gd name="connsiteX3" fmla="*/ 1820334 w 1820334"/>
              <a:gd name="connsiteY3" fmla="*/ 956733 h 956733"/>
              <a:gd name="connsiteX4" fmla="*/ 1778000 w 1820334"/>
              <a:gd name="connsiteY4" fmla="*/ 499533 h 956733"/>
              <a:gd name="connsiteX5" fmla="*/ 1744134 w 1820334"/>
              <a:gd name="connsiteY5" fmla="*/ 8467 h 956733"/>
              <a:gd name="connsiteX6" fmla="*/ 0 w 1820334"/>
              <a:gd name="connsiteY6" fmla="*/ 0 h 95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0334" h="956733">
                <a:moveTo>
                  <a:pt x="0" y="0"/>
                </a:moveTo>
                <a:lnTo>
                  <a:pt x="0" y="0"/>
                </a:lnTo>
                <a:lnTo>
                  <a:pt x="118534" y="897467"/>
                </a:lnTo>
                <a:lnTo>
                  <a:pt x="1820334" y="956733"/>
                </a:lnTo>
                <a:lnTo>
                  <a:pt x="1778000" y="499533"/>
                </a:lnTo>
                <a:lnTo>
                  <a:pt x="1744134" y="8467"/>
                </a:lnTo>
                <a:lnTo>
                  <a:pt x="0" y="0"/>
                </a:lnTo>
                <a:close/>
              </a:path>
            </a:pathLst>
          </a:custGeom>
          <a:solidFill>
            <a:srgbClr val="F9ADA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5425A83B-0373-4E67-8017-24D27AC0DD2C}"/>
              </a:ext>
            </a:extLst>
          </p:cNvPr>
          <p:cNvSpPr txBox="1"/>
          <p:nvPr/>
        </p:nvSpPr>
        <p:spPr>
          <a:xfrm>
            <a:off x="10656236" y="655193"/>
            <a:ext cx="1504724" cy="338554"/>
          </a:xfrm>
          <a:prstGeom prst="rect">
            <a:avLst/>
          </a:prstGeom>
          <a:solidFill>
            <a:srgbClr val="F9ADA7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b="1" dirty="0">
                <a:latin typeface="Heiti TC Medium" pitchFamily="2" charset="-128"/>
                <a:ea typeface="Heiti TC Medium" pitchFamily="2" charset="-128"/>
              </a:rPr>
              <a:t>眷村住宿體驗</a:t>
            </a:r>
            <a:endParaRPr kumimoji="1" lang="zh-TW" altLang="en-US" sz="1600" b="1" dirty="0">
              <a:latin typeface="Heiti TC Medium" pitchFamily="2" charset="-128"/>
              <a:ea typeface="Heiti TC Medium" pitchFamily="2" charset="-128"/>
            </a:endParaRPr>
          </a:p>
        </p:txBody>
      </p:sp>
      <p:sp>
        <p:nvSpPr>
          <p:cNvPr id="7" name="手繪多邊形 6">
            <a:extLst>
              <a:ext uri="{FF2B5EF4-FFF2-40B4-BE49-F238E27FC236}">
                <a16:creationId xmlns:a16="http://schemas.microsoft.com/office/drawing/2014/main" id="{E46A6D0B-C7F9-4857-90C2-9BA053E425EE}"/>
              </a:ext>
            </a:extLst>
          </p:cNvPr>
          <p:cNvSpPr/>
          <p:nvPr/>
        </p:nvSpPr>
        <p:spPr>
          <a:xfrm>
            <a:off x="4955162" y="4536332"/>
            <a:ext cx="1716572" cy="797668"/>
          </a:xfrm>
          <a:custGeom>
            <a:avLst/>
            <a:gdLst>
              <a:gd name="connsiteX0" fmla="*/ 0 w 2125133"/>
              <a:gd name="connsiteY0" fmla="*/ 423333 h 914400"/>
              <a:gd name="connsiteX1" fmla="*/ 0 w 2125133"/>
              <a:gd name="connsiteY1" fmla="*/ 423333 h 914400"/>
              <a:gd name="connsiteX2" fmla="*/ 135467 w 2125133"/>
              <a:gd name="connsiteY2" fmla="*/ 0 h 914400"/>
              <a:gd name="connsiteX3" fmla="*/ 2125133 w 2125133"/>
              <a:gd name="connsiteY3" fmla="*/ 474133 h 914400"/>
              <a:gd name="connsiteX4" fmla="*/ 2015067 w 2125133"/>
              <a:gd name="connsiteY4" fmla="*/ 914400 h 914400"/>
              <a:gd name="connsiteX5" fmla="*/ 0 w 2125133"/>
              <a:gd name="connsiteY5" fmla="*/ 423333 h 914400"/>
              <a:gd name="connsiteX0" fmla="*/ 0 w 2125133"/>
              <a:gd name="connsiteY0" fmla="*/ 364967 h 856034"/>
              <a:gd name="connsiteX1" fmla="*/ 0 w 2125133"/>
              <a:gd name="connsiteY1" fmla="*/ 364967 h 856034"/>
              <a:gd name="connsiteX2" fmla="*/ 330020 w 2125133"/>
              <a:gd name="connsiteY2" fmla="*/ 0 h 856034"/>
              <a:gd name="connsiteX3" fmla="*/ 2125133 w 2125133"/>
              <a:gd name="connsiteY3" fmla="*/ 415767 h 856034"/>
              <a:gd name="connsiteX4" fmla="*/ 2015067 w 2125133"/>
              <a:gd name="connsiteY4" fmla="*/ 856034 h 856034"/>
              <a:gd name="connsiteX5" fmla="*/ 0 w 2125133"/>
              <a:gd name="connsiteY5" fmla="*/ 364967 h 856034"/>
              <a:gd name="connsiteX0" fmla="*/ 301558 w 2125133"/>
              <a:gd name="connsiteY0" fmla="*/ 433061 h 856034"/>
              <a:gd name="connsiteX1" fmla="*/ 0 w 2125133"/>
              <a:gd name="connsiteY1" fmla="*/ 364967 h 856034"/>
              <a:gd name="connsiteX2" fmla="*/ 330020 w 2125133"/>
              <a:gd name="connsiteY2" fmla="*/ 0 h 856034"/>
              <a:gd name="connsiteX3" fmla="*/ 2125133 w 2125133"/>
              <a:gd name="connsiteY3" fmla="*/ 415767 h 856034"/>
              <a:gd name="connsiteX4" fmla="*/ 2015067 w 2125133"/>
              <a:gd name="connsiteY4" fmla="*/ 856034 h 856034"/>
              <a:gd name="connsiteX5" fmla="*/ 301558 w 2125133"/>
              <a:gd name="connsiteY5" fmla="*/ 433061 h 856034"/>
              <a:gd name="connsiteX0" fmla="*/ 68094 w 1891669"/>
              <a:gd name="connsiteY0" fmla="*/ 433061 h 856034"/>
              <a:gd name="connsiteX1" fmla="*/ 0 w 1891669"/>
              <a:gd name="connsiteY1" fmla="*/ 442788 h 856034"/>
              <a:gd name="connsiteX2" fmla="*/ 96556 w 1891669"/>
              <a:gd name="connsiteY2" fmla="*/ 0 h 856034"/>
              <a:gd name="connsiteX3" fmla="*/ 1891669 w 1891669"/>
              <a:gd name="connsiteY3" fmla="*/ 415767 h 856034"/>
              <a:gd name="connsiteX4" fmla="*/ 1781603 w 1891669"/>
              <a:gd name="connsiteY4" fmla="*/ 856034 h 856034"/>
              <a:gd name="connsiteX5" fmla="*/ 68094 w 1891669"/>
              <a:gd name="connsiteY5" fmla="*/ 433061 h 856034"/>
              <a:gd name="connsiteX0" fmla="*/ 68094 w 1891669"/>
              <a:gd name="connsiteY0" fmla="*/ 374695 h 797668"/>
              <a:gd name="connsiteX1" fmla="*/ 0 w 1891669"/>
              <a:gd name="connsiteY1" fmla="*/ 384422 h 797668"/>
              <a:gd name="connsiteX2" fmla="*/ 330020 w 1891669"/>
              <a:gd name="connsiteY2" fmla="*/ 0 h 797668"/>
              <a:gd name="connsiteX3" fmla="*/ 1891669 w 1891669"/>
              <a:gd name="connsiteY3" fmla="*/ 357401 h 797668"/>
              <a:gd name="connsiteX4" fmla="*/ 1781603 w 1891669"/>
              <a:gd name="connsiteY4" fmla="*/ 797668 h 797668"/>
              <a:gd name="connsiteX5" fmla="*/ 68094 w 1891669"/>
              <a:gd name="connsiteY5" fmla="*/ 374695 h 797668"/>
              <a:gd name="connsiteX0" fmla="*/ 291830 w 1891669"/>
              <a:gd name="connsiteY0" fmla="*/ 433061 h 797668"/>
              <a:gd name="connsiteX1" fmla="*/ 0 w 1891669"/>
              <a:gd name="connsiteY1" fmla="*/ 384422 h 797668"/>
              <a:gd name="connsiteX2" fmla="*/ 330020 w 1891669"/>
              <a:gd name="connsiteY2" fmla="*/ 0 h 797668"/>
              <a:gd name="connsiteX3" fmla="*/ 1891669 w 1891669"/>
              <a:gd name="connsiteY3" fmla="*/ 357401 h 797668"/>
              <a:gd name="connsiteX4" fmla="*/ 1781603 w 1891669"/>
              <a:gd name="connsiteY4" fmla="*/ 797668 h 797668"/>
              <a:gd name="connsiteX5" fmla="*/ 291830 w 1891669"/>
              <a:gd name="connsiteY5" fmla="*/ 433061 h 797668"/>
              <a:gd name="connsiteX0" fmla="*/ 116733 w 1716572"/>
              <a:gd name="connsiteY0" fmla="*/ 433061 h 797668"/>
              <a:gd name="connsiteX1" fmla="*/ 0 w 1716572"/>
              <a:gd name="connsiteY1" fmla="*/ 442788 h 797668"/>
              <a:gd name="connsiteX2" fmla="*/ 154923 w 1716572"/>
              <a:gd name="connsiteY2" fmla="*/ 0 h 797668"/>
              <a:gd name="connsiteX3" fmla="*/ 1716572 w 1716572"/>
              <a:gd name="connsiteY3" fmla="*/ 357401 h 797668"/>
              <a:gd name="connsiteX4" fmla="*/ 1606506 w 1716572"/>
              <a:gd name="connsiteY4" fmla="*/ 797668 h 797668"/>
              <a:gd name="connsiteX5" fmla="*/ 116733 w 1716572"/>
              <a:gd name="connsiteY5" fmla="*/ 433061 h 79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6572" h="797668">
                <a:moveTo>
                  <a:pt x="116733" y="433061"/>
                </a:moveTo>
                <a:lnTo>
                  <a:pt x="0" y="442788"/>
                </a:lnTo>
                <a:lnTo>
                  <a:pt x="154923" y="0"/>
                </a:lnTo>
                <a:lnTo>
                  <a:pt x="1716572" y="357401"/>
                </a:lnTo>
                <a:lnTo>
                  <a:pt x="1606506" y="797668"/>
                </a:lnTo>
                <a:lnTo>
                  <a:pt x="116733" y="433061"/>
                </a:lnTo>
                <a:close/>
              </a:path>
            </a:pathLst>
          </a:custGeom>
          <a:solidFill>
            <a:srgbClr val="00B050">
              <a:alpha val="50196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8" name="手繪多邊形 7">
            <a:extLst>
              <a:ext uri="{FF2B5EF4-FFF2-40B4-BE49-F238E27FC236}">
                <a16:creationId xmlns:a16="http://schemas.microsoft.com/office/drawing/2014/main" id="{8E456441-AB5B-4531-A7E9-3AFF4BCE7533}"/>
              </a:ext>
            </a:extLst>
          </p:cNvPr>
          <p:cNvSpPr/>
          <p:nvPr/>
        </p:nvSpPr>
        <p:spPr>
          <a:xfrm>
            <a:off x="6019800" y="3073401"/>
            <a:ext cx="1249057" cy="698722"/>
          </a:xfrm>
          <a:custGeom>
            <a:avLst/>
            <a:gdLst>
              <a:gd name="connsiteX0" fmla="*/ 948267 w 948267"/>
              <a:gd name="connsiteY0" fmla="*/ 186267 h 626533"/>
              <a:gd name="connsiteX1" fmla="*/ 838200 w 948267"/>
              <a:gd name="connsiteY1" fmla="*/ 626533 h 626533"/>
              <a:gd name="connsiteX2" fmla="*/ 0 w 948267"/>
              <a:gd name="connsiteY2" fmla="*/ 406400 h 626533"/>
              <a:gd name="connsiteX3" fmla="*/ 127000 w 948267"/>
              <a:gd name="connsiteY3" fmla="*/ 0 h 626533"/>
              <a:gd name="connsiteX4" fmla="*/ 948267 w 948267"/>
              <a:gd name="connsiteY4" fmla="*/ 186267 h 626533"/>
              <a:gd name="connsiteX0" fmla="*/ 1249057 w 1249057"/>
              <a:gd name="connsiteY0" fmla="*/ 270488 h 626533"/>
              <a:gd name="connsiteX1" fmla="*/ 838200 w 1249057"/>
              <a:gd name="connsiteY1" fmla="*/ 626533 h 626533"/>
              <a:gd name="connsiteX2" fmla="*/ 0 w 1249057"/>
              <a:gd name="connsiteY2" fmla="*/ 406400 h 626533"/>
              <a:gd name="connsiteX3" fmla="*/ 127000 w 1249057"/>
              <a:gd name="connsiteY3" fmla="*/ 0 h 626533"/>
              <a:gd name="connsiteX4" fmla="*/ 1249057 w 1249057"/>
              <a:gd name="connsiteY4" fmla="*/ 270488 h 626533"/>
              <a:gd name="connsiteX0" fmla="*/ 1249057 w 1249057"/>
              <a:gd name="connsiteY0" fmla="*/ 270488 h 710754"/>
              <a:gd name="connsiteX1" fmla="*/ 1175084 w 1249057"/>
              <a:gd name="connsiteY1" fmla="*/ 710754 h 710754"/>
              <a:gd name="connsiteX2" fmla="*/ 0 w 1249057"/>
              <a:gd name="connsiteY2" fmla="*/ 406400 h 710754"/>
              <a:gd name="connsiteX3" fmla="*/ 127000 w 1249057"/>
              <a:gd name="connsiteY3" fmla="*/ 0 h 710754"/>
              <a:gd name="connsiteX4" fmla="*/ 1249057 w 1249057"/>
              <a:gd name="connsiteY4" fmla="*/ 270488 h 710754"/>
              <a:gd name="connsiteX0" fmla="*/ 1249057 w 1249057"/>
              <a:gd name="connsiteY0" fmla="*/ 270488 h 710754"/>
              <a:gd name="connsiteX1" fmla="*/ 1175084 w 1249057"/>
              <a:gd name="connsiteY1" fmla="*/ 710754 h 710754"/>
              <a:gd name="connsiteX2" fmla="*/ 0 w 1249057"/>
              <a:gd name="connsiteY2" fmla="*/ 406400 h 710754"/>
              <a:gd name="connsiteX3" fmla="*/ 127000 w 1249057"/>
              <a:gd name="connsiteY3" fmla="*/ 0 h 710754"/>
              <a:gd name="connsiteX4" fmla="*/ 1249057 w 1249057"/>
              <a:gd name="connsiteY4" fmla="*/ 270488 h 710754"/>
              <a:gd name="connsiteX0" fmla="*/ 1249057 w 1249057"/>
              <a:gd name="connsiteY0" fmla="*/ 270488 h 698722"/>
              <a:gd name="connsiteX1" fmla="*/ 1114926 w 1249057"/>
              <a:gd name="connsiteY1" fmla="*/ 698722 h 698722"/>
              <a:gd name="connsiteX2" fmla="*/ 0 w 1249057"/>
              <a:gd name="connsiteY2" fmla="*/ 406400 h 698722"/>
              <a:gd name="connsiteX3" fmla="*/ 127000 w 1249057"/>
              <a:gd name="connsiteY3" fmla="*/ 0 h 698722"/>
              <a:gd name="connsiteX4" fmla="*/ 1249057 w 1249057"/>
              <a:gd name="connsiteY4" fmla="*/ 270488 h 698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9057" h="698722">
                <a:moveTo>
                  <a:pt x="1249057" y="270488"/>
                </a:moveTo>
                <a:cubicBezTo>
                  <a:pt x="1224399" y="417243"/>
                  <a:pt x="1091458" y="539935"/>
                  <a:pt x="1114926" y="698722"/>
                </a:cubicBezTo>
                <a:lnTo>
                  <a:pt x="0" y="406400"/>
                </a:lnTo>
                <a:lnTo>
                  <a:pt x="127000" y="0"/>
                </a:lnTo>
                <a:lnTo>
                  <a:pt x="1249057" y="270488"/>
                </a:lnTo>
                <a:close/>
              </a:path>
            </a:pathLst>
          </a:custGeom>
          <a:solidFill>
            <a:srgbClr val="7030A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7C5E8C1-AD8E-467D-97DD-237A9BE3225F}"/>
              </a:ext>
            </a:extLst>
          </p:cNvPr>
          <p:cNvSpPr txBox="1"/>
          <p:nvPr/>
        </p:nvSpPr>
        <p:spPr>
          <a:xfrm>
            <a:off x="10670556" y="2535953"/>
            <a:ext cx="1459110" cy="338554"/>
          </a:xfrm>
          <a:prstGeom prst="rect">
            <a:avLst/>
          </a:prstGeom>
          <a:solidFill>
            <a:srgbClr val="D9B0F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藝術</a:t>
            </a:r>
            <a:r>
              <a:rPr kumimoji="1"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家</a:t>
            </a:r>
            <a:r>
              <a:rPr kumimoji="1" lang="zh-CN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進駐</a:t>
            </a:r>
            <a:endParaRPr kumimoji="1"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CB181B6F-5C7B-49A9-8157-0789B2040761}"/>
              </a:ext>
            </a:extLst>
          </p:cNvPr>
          <p:cNvSpPr txBox="1"/>
          <p:nvPr/>
        </p:nvSpPr>
        <p:spPr>
          <a:xfrm>
            <a:off x="10663962" y="4829352"/>
            <a:ext cx="1465704" cy="33855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眷村珍饌記憶</a:t>
            </a:r>
            <a:endParaRPr kumimoji="1"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手繪多邊形 10">
            <a:extLst>
              <a:ext uri="{FF2B5EF4-FFF2-40B4-BE49-F238E27FC236}">
                <a16:creationId xmlns:a16="http://schemas.microsoft.com/office/drawing/2014/main" id="{921A0C49-97B1-4289-8A6A-255B52F5B541}"/>
              </a:ext>
            </a:extLst>
          </p:cNvPr>
          <p:cNvSpPr/>
          <p:nvPr/>
        </p:nvSpPr>
        <p:spPr>
          <a:xfrm>
            <a:off x="8947052" y="2785403"/>
            <a:ext cx="2096086" cy="0"/>
          </a:xfrm>
          <a:custGeom>
            <a:avLst/>
            <a:gdLst>
              <a:gd name="connsiteX0" fmla="*/ 0 w 2096086"/>
              <a:gd name="connsiteY0" fmla="*/ 0 h 0"/>
              <a:gd name="connsiteX1" fmla="*/ 2096086 w 2096086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96086">
                <a:moveTo>
                  <a:pt x="0" y="0"/>
                </a:moveTo>
                <a:lnTo>
                  <a:pt x="2096086" y="0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BEDB6B1C-1A91-44F5-8239-25BE4D225FB2}"/>
              </a:ext>
            </a:extLst>
          </p:cNvPr>
          <p:cNvSpPr txBox="1"/>
          <p:nvPr/>
        </p:nvSpPr>
        <p:spPr>
          <a:xfrm>
            <a:off x="10735734" y="977629"/>
            <a:ext cx="1598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眷村民宿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背包客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17C65B2-EE57-40E3-A087-EB51D99316C0}"/>
              </a:ext>
            </a:extLst>
          </p:cNvPr>
          <p:cNvSpPr txBox="1"/>
          <p:nvPr/>
        </p:nvSpPr>
        <p:spPr>
          <a:xfrm>
            <a:off x="10692818" y="2928076"/>
            <a:ext cx="1598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藝術家工作室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美術資料館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手繪多邊形: 圖案 12">
            <a:extLst>
              <a:ext uri="{FF2B5EF4-FFF2-40B4-BE49-F238E27FC236}">
                <a16:creationId xmlns:a16="http://schemas.microsoft.com/office/drawing/2014/main" id="{DC265E00-ABA8-4768-B2B9-F50BE1756C38}"/>
              </a:ext>
            </a:extLst>
          </p:cNvPr>
          <p:cNvSpPr/>
          <p:nvPr/>
        </p:nvSpPr>
        <p:spPr>
          <a:xfrm>
            <a:off x="5340485" y="5145932"/>
            <a:ext cx="885217" cy="428017"/>
          </a:xfrm>
          <a:custGeom>
            <a:avLst/>
            <a:gdLst>
              <a:gd name="connsiteX0" fmla="*/ 0 w 885217"/>
              <a:gd name="connsiteY0" fmla="*/ 214008 h 428017"/>
              <a:gd name="connsiteX1" fmla="*/ 58366 w 885217"/>
              <a:gd name="connsiteY1" fmla="*/ 0 h 428017"/>
              <a:gd name="connsiteX2" fmla="*/ 885217 w 885217"/>
              <a:gd name="connsiteY2" fmla="*/ 204281 h 428017"/>
              <a:gd name="connsiteX3" fmla="*/ 826851 w 885217"/>
              <a:gd name="connsiteY3" fmla="*/ 428017 h 428017"/>
              <a:gd name="connsiteX4" fmla="*/ 0 w 885217"/>
              <a:gd name="connsiteY4" fmla="*/ 214008 h 42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217" h="428017">
                <a:moveTo>
                  <a:pt x="0" y="214008"/>
                </a:moveTo>
                <a:lnTo>
                  <a:pt x="58366" y="0"/>
                </a:lnTo>
                <a:lnTo>
                  <a:pt x="885217" y="204281"/>
                </a:lnTo>
                <a:lnTo>
                  <a:pt x="826851" y="428017"/>
                </a:lnTo>
                <a:lnTo>
                  <a:pt x="0" y="214008"/>
                </a:lnTo>
                <a:close/>
              </a:path>
            </a:pathLst>
          </a:custGeom>
          <a:solidFill>
            <a:srgbClr val="00B050">
              <a:alpha val="50196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AF2CFE26-32E4-47BB-8EFB-37C74904CAEB}"/>
              </a:ext>
            </a:extLst>
          </p:cNvPr>
          <p:cNvSpPr txBox="1"/>
          <p:nvPr/>
        </p:nvSpPr>
        <p:spPr>
          <a:xfrm>
            <a:off x="10701778" y="5189837"/>
            <a:ext cx="15825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眷村小吃街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廚藝教室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眷村</a:t>
            </a:r>
            <a:r>
              <a:rPr kumimoji="1"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山東</a:t>
            </a:r>
            <a:r>
              <a:rPr kumimoji="1"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美食商家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手繪多邊形: 圖案 14">
            <a:extLst>
              <a:ext uri="{FF2B5EF4-FFF2-40B4-BE49-F238E27FC236}">
                <a16:creationId xmlns:a16="http://schemas.microsoft.com/office/drawing/2014/main" id="{C2E9A876-1CA6-48F6-9992-41C4B262D362}"/>
              </a:ext>
            </a:extLst>
          </p:cNvPr>
          <p:cNvSpPr/>
          <p:nvPr/>
        </p:nvSpPr>
        <p:spPr>
          <a:xfrm>
            <a:off x="2655651" y="1898837"/>
            <a:ext cx="2517648" cy="3791844"/>
          </a:xfrm>
          <a:custGeom>
            <a:avLst/>
            <a:gdLst>
              <a:gd name="connsiteX0" fmla="*/ 894945 w 2286000"/>
              <a:gd name="connsiteY0" fmla="*/ 0 h 2898843"/>
              <a:gd name="connsiteX1" fmla="*/ 1653702 w 2286000"/>
              <a:gd name="connsiteY1" fmla="*/ 165371 h 2898843"/>
              <a:gd name="connsiteX2" fmla="*/ 1916349 w 2286000"/>
              <a:gd name="connsiteY2" fmla="*/ 9728 h 2898843"/>
              <a:gd name="connsiteX3" fmla="*/ 2286000 w 2286000"/>
              <a:gd name="connsiteY3" fmla="*/ 145915 h 2898843"/>
              <a:gd name="connsiteX4" fmla="*/ 1682885 w 2286000"/>
              <a:gd name="connsiteY4" fmla="*/ 2431915 h 2898843"/>
              <a:gd name="connsiteX5" fmla="*/ 1634247 w 2286000"/>
              <a:gd name="connsiteY5" fmla="*/ 2704290 h 2898843"/>
              <a:gd name="connsiteX6" fmla="*/ 1673158 w 2286000"/>
              <a:gd name="connsiteY6" fmla="*/ 2879388 h 2898843"/>
              <a:gd name="connsiteX7" fmla="*/ 1546698 w 2286000"/>
              <a:gd name="connsiteY7" fmla="*/ 2898843 h 2898843"/>
              <a:gd name="connsiteX8" fmla="*/ 1517515 w 2286000"/>
              <a:gd name="connsiteY8" fmla="*/ 2801566 h 2898843"/>
              <a:gd name="connsiteX9" fmla="*/ 1410511 w 2286000"/>
              <a:gd name="connsiteY9" fmla="*/ 2723745 h 2898843"/>
              <a:gd name="connsiteX10" fmla="*/ 1284051 w 2286000"/>
              <a:gd name="connsiteY10" fmla="*/ 2743200 h 2898843"/>
              <a:gd name="connsiteX11" fmla="*/ 1274323 w 2286000"/>
              <a:gd name="connsiteY11" fmla="*/ 2509736 h 2898843"/>
              <a:gd name="connsiteX12" fmla="*/ 1089498 w 2286000"/>
              <a:gd name="connsiteY12" fmla="*/ 2519464 h 2898843"/>
              <a:gd name="connsiteX13" fmla="*/ 1001949 w 2286000"/>
              <a:gd name="connsiteY13" fmla="*/ 2529192 h 2898843"/>
              <a:gd name="connsiteX14" fmla="*/ 1079770 w 2286000"/>
              <a:gd name="connsiteY14" fmla="*/ 2188724 h 2898843"/>
              <a:gd name="connsiteX15" fmla="*/ 496111 w 2286000"/>
              <a:gd name="connsiteY15" fmla="*/ 1974715 h 2898843"/>
              <a:gd name="connsiteX16" fmla="*/ 0 w 2286000"/>
              <a:gd name="connsiteY16" fmla="*/ 1857983 h 2898843"/>
              <a:gd name="connsiteX17" fmla="*/ 301558 w 2286000"/>
              <a:gd name="connsiteY17" fmla="*/ 953311 h 2898843"/>
              <a:gd name="connsiteX18" fmla="*/ 632298 w 2286000"/>
              <a:gd name="connsiteY18" fmla="*/ 1070043 h 2898843"/>
              <a:gd name="connsiteX0" fmla="*/ 894945 w 2286000"/>
              <a:gd name="connsiteY0" fmla="*/ 553957 h 3452800"/>
              <a:gd name="connsiteX1" fmla="*/ 970950 w 2286000"/>
              <a:gd name="connsiteY1" fmla="*/ 0 h 3452800"/>
              <a:gd name="connsiteX2" fmla="*/ 1916349 w 2286000"/>
              <a:gd name="connsiteY2" fmla="*/ 563685 h 3452800"/>
              <a:gd name="connsiteX3" fmla="*/ 2286000 w 2286000"/>
              <a:gd name="connsiteY3" fmla="*/ 699872 h 3452800"/>
              <a:gd name="connsiteX4" fmla="*/ 1682885 w 2286000"/>
              <a:gd name="connsiteY4" fmla="*/ 2985872 h 3452800"/>
              <a:gd name="connsiteX5" fmla="*/ 1634247 w 2286000"/>
              <a:gd name="connsiteY5" fmla="*/ 3258247 h 3452800"/>
              <a:gd name="connsiteX6" fmla="*/ 1673158 w 2286000"/>
              <a:gd name="connsiteY6" fmla="*/ 3433345 h 3452800"/>
              <a:gd name="connsiteX7" fmla="*/ 1546698 w 2286000"/>
              <a:gd name="connsiteY7" fmla="*/ 3452800 h 3452800"/>
              <a:gd name="connsiteX8" fmla="*/ 1517515 w 2286000"/>
              <a:gd name="connsiteY8" fmla="*/ 3355523 h 3452800"/>
              <a:gd name="connsiteX9" fmla="*/ 1410511 w 2286000"/>
              <a:gd name="connsiteY9" fmla="*/ 3277702 h 3452800"/>
              <a:gd name="connsiteX10" fmla="*/ 1284051 w 2286000"/>
              <a:gd name="connsiteY10" fmla="*/ 3297157 h 3452800"/>
              <a:gd name="connsiteX11" fmla="*/ 1274323 w 2286000"/>
              <a:gd name="connsiteY11" fmla="*/ 3063693 h 3452800"/>
              <a:gd name="connsiteX12" fmla="*/ 1089498 w 2286000"/>
              <a:gd name="connsiteY12" fmla="*/ 3073421 h 3452800"/>
              <a:gd name="connsiteX13" fmla="*/ 1001949 w 2286000"/>
              <a:gd name="connsiteY13" fmla="*/ 3083149 h 3452800"/>
              <a:gd name="connsiteX14" fmla="*/ 1079770 w 2286000"/>
              <a:gd name="connsiteY14" fmla="*/ 2742681 h 3452800"/>
              <a:gd name="connsiteX15" fmla="*/ 496111 w 2286000"/>
              <a:gd name="connsiteY15" fmla="*/ 2528672 h 3452800"/>
              <a:gd name="connsiteX16" fmla="*/ 0 w 2286000"/>
              <a:gd name="connsiteY16" fmla="*/ 2411940 h 3452800"/>
              <a:gd name="connsiteX17" fmla="*/ 301558 w 2286000"/>
              <a:gd name="connsiteY17" fmla="*/ 1507268 h 3452800"/>
              <a:gd name="connsiteX18" fmla="*/ 632298 w 2286000"/>
              <a:gd name="connsiteY18" fmla="*/ 1624000 h 3452800"/>
              <a:gd name="connsiteX0" fmla="*/ 894945 w 2286000"/>
              <a:gd name="connsiteY0" fmla="*/ 553957 h 3452800"/>
              <a:gd name="connsiteX1" fmla="*/ 970950 w 2286000"/>
              <a:gd name="connsiteY1" fmla="*/ 0 h 3452800"/>
              <a:gd name="connsiteX2" fmla="*/ 1916349 w 2286000"/>
              <a:gd name="connsiteY2" fmla="*/ 563685 h 3452800"/>
              <a:gd name="connsiteX3" fmla="*/ 2286000 w 2286000"/>
              <a:gd name="connsiteY3" fmla="*/ 699872 h 3452800"/>
              <a:gd name="connsiteX4" fmla="*/ 1682885 w 2286000"/>
              <a:gd name="connsiteY4" fmla="*/ 2985872 h 3452800"/>
              <a:gd name="connsiteX5" fmla="*/ 1634247 w 2286000"/>
              <a:gd name="connsiteY5" fmla="*/ 3258247 h 3452800"/>
              <a:gd name="connsiteX6" fmla="*/ 1673158 w 2286000"/>
              <a:gd name="connsiteY6" fmla="*/ 3433345 h 3452800"/>
              <a:gd name="connsiteX7" fmla="*/ 1546698 w 2286000"/>
              <a:gd name="connsiteY7" fmla="*/ 3452800 h 3452800"/>
              <a:gd name="connsiteX8" fmla="*/ 1517515 w 2286000"/>
              <a:gd name="connsiteY8" fmla="*/ 3355523 h 3452800"/>
              <a:gd name="connsiteX9" fmla="*/ 1410511 w 2286000"/>
              <a:gd name="connsiteY9" fmla="*/ 3277702 h 3452800"/>
              <a:gd name="connsiteX10" fmla="*/ 1284051 w 2286000"/>
              <a:gd name="connsiteY10" fmla="*/ 3297157 h 3452800"/>
              <a:gd name="connsiteX11" fmla="*/ 1274323 w 2286000"/>
              <a:gd name="connsiteY11" fmla="*/ 3063693 h 3452800"/>
              <a:gd name="connsiteX12" fmla="*/ 1089498 w 2286000"/>
              <a:gd name="connsiteY12" fmla="*/ 3073421 h 3452800"/>
              <a:gd name="connsiteX13" fmla="*/ 1001949 w 2286000"/>
              <a:gd name="connsiteY13" fmla="*/ 3083149 h 3452800"/>
              <a:gd name="connsiteX14" fmla="*/ 1079770 w 2286000"/>
              <a:gd name="connsiteY14" fmla="*/ 2742681 h 3452800"/>
              <a:gd name="connsiteX15" fmla="*/ 496111 w 2286000"/>
              <a:gd name="connsiteY15" fmla="*/ 2528672 h 3452800"/>
              <a:gd name="connsiteX16" fmla="*/ 0 w 2286000"/>
              <a:gd name="connsiteY16" fmla="*/ 2411940 h 3452800"/>
              <a:gd name="connsiteX17" fmla="*/ 301558 w 2286000"/>
              <a:gd name="connsiteY17" fmla="*/ 1507268 h 3452800"/>
              <a:gd name="connsiteX18" fmla="*/ 632298 w 2286000"/>
              <a:gd name="connsiteY18" fmla="*/ 1624000 h 3452800"/>
              <a:gd name="connsiteX0" fmla="*/ 894945 w 2286000"/>
              <a:gd name="connsiteY0" fmla="*/ 553957 h 3452800"/>
              <a:gd name="connsiteX1" fmla="*/ 970950 w 2286000"/>
              <a:gd name="connsiteY1" fmla="*/ 0 h 3452800"/>
              <a:gd name="connsiteX2" fmla="*/ 2111421 w 2286000"/>
              <a:gd name="connsiteY2" fmla="*/ 124773 h 3452800"/>
              <a:gd name="connsiteX3" fmla="*/ 2286000 w 2286000"/>
              <a:gd name="connsiteY3" fmla="*/ 699872 h 3452800"/>
              <a:gd name="connsiteX4" fmla="*/ 1682885 w 2286000"/>
              <a:gd name="connsiteY4" fmla="*/ 2985872 h 3452800"/>
              <a:gd name="connsiteX5" fmla="*/ 1634247 w 2286000"/>
              <a:gd name="connsiteY5" fmla="*/ 3258247 h 3452800"/>
              <a:gd name="connsiteX6" fmla="*/ 1673158 w 2286000"/>
              <a:gd name="connsiteY6" fmla="*/ 3433345 h 3452800"/>
              <a:gd name="connsiteX7" fmla="*/ 1546698 w 2286000"/>
              <a:gd name="connsiteY7" fmla="*/ 3452800 h 3452800"/>
              <a:gd name="connsiteX8" fmla="*/ 1517515 w 2286000"/>
              <a:gd name="connsiteY8" fmla="*/ 3355523 h 3452800"/>
              <a:gd name="connsiteX9" fmla="*/ 1410511 w 2286000"/>
              <a:gd name="connsiteY9" fmla="*/ 3277702 h 3452800"/>
              <a:gd name="connsiteX10" fmla="*/ 1284051 w 2286000"/>
              <a:gd name="connsiteY10" fmla="*/ 3297157 h 3452800"/>
              <a:gd name="connsiteX11" fmla="*/ 1274323 w 2286000"/>
              <a:gd name="connsiteY11" fmla="*/ 3063693 h 3452800"/>
              <a:gd name="connsiteX12" fmla="*/ 1089498 w 2286000"/>
              <a:gd name="connsiteY12" fmla="*/ 3073421 h 3452800"/>
              <a:gd name="connsiteX13" fmla="*/ 1001949 w 2286000"/>
              <a:gd name="connsiteY13" fmla="*/ 3083149 h 3452800"/>
              <a:gd name="connsiteX14" fmla="*/ 1079770 w 2286000"/>
              <a:gd name="connsiteY14" fmla="*/ 2742681 h 3452800"/>
              <a:gd name="connsiteX15" fmla="*/ 496111 w 2286000"/>
              <a:gd name="connsiteY15" fmla="*/ 2528672 h 3452800"/>
              <a:gd name="connsiteX16" fmla="*/ 0 w 2286000"/>
              <a:gd name="connsiteY16" fmla="*/ 2411940 h 3452800"/>
              <a:gd name="connsiteX17" fmla="*/ 301558 w 2286000"/>
              <a:gd name="connsiteY17" fmla="*/ 1507268 h 3452800"/>
              <a:gd name="connsiteX18" fmla="*/ 632298 w 2286000"/>
              <a:gd name="connsiteY18" fmla="*/ 1624000 h 3452800"/>
              <a:gd name="connsiteX0" fmla="*/ 894945 w 2493264"/>
              <a:gd name="connsiteY0" fmla="*/ 707525 h 3606368"/>
              <a:gd name="connsiteX1" fmla="*/ 970950 w 2493264"/>
              <a:gd name="connsiteY1" fmla="*/ 153568 h 3606368"/>
              <a:gd name="connsiteX2" fmla="*/ 2111421 w 2493264"/>
              <a:gd name="connsiteY2" fmla="*/ 278341 h 3606368"/>
              <a:gd name="connsiteX3" fmla="*/ 2493264 w 2493264"/>
              <a:gd name="connsiteY3" fmla="*/ 0 h 3606368"/>
              <a:gd name="connsiteX4" fmla="*/ 1682885 w 2493264"/>
              <a:gd name="connsiteY4" fmla="*/ 3139440 h 3606368"/>
              <a:gd name="connsiteX5" fmla="*/ 1634247 w 2493264"/>
              <a:gd name="connsiteY5" fmla="*/ 3411815 h 3606368"/>
              <a:gd name="connsiteX6" fmla="*/ 1673158 w 2493264"/>
              <a:gd name="connsiteY6" fmla="*/ 3586913 h 3606368"/>
              <a:gd name="connsiteX7" fmla="*/ 1546698 w 2493264"/>
              <a:gd name="connsiteY7" fmla="*/ 3606368 h 3606368"/>
              <a:gd name="connsiteX8" fmla="*/ 1517515 w 2493264"/>
              <a:gd name="connsiteY8" fmla="*/ 3509091 h 3606368"/>
              <a:gd name="connsiteX9" fmla="*/ 1410511 w 2493264"/>
              <a:gd name="connsiteY9" fmla="*/ 3431270 h 3606368"/>
              <a:gd name="connsiteX10" fmla="*/ 1284051 w 2493264"/>
              <a:gd name="connsiteY10" fmla="*/ 3450725 h 3606368"/>
              <a:gd name="connsiteX11" fmla="*/ 1274323 w 2493264"/>
              <a:gd name="connsiteY11" fmla="*/ 3217261 h 3606368"/>
              <a:gd name="connsiteX12" fmla="*/ 1089498 w 2493264"/>
              <a:gd name="connsiteY12" fmla="*/ 3226989 h 3606368"/>
              <a:gd name="connsiteX13" fmla="*/ 1001949 w 2493264"/>
              <a:gd name="connsiteY13" fmla="*/ 3236717 h 3606368"/>
              <a:gd name="connsiteX14" fmla="*/ 1079770 w 2493264"/>
              <a:gd name="connsiteY14" fmla="*/ 2896249 h 3606368"/>
              <a:gd name="connsiteX15" fmla="*/ 496111 w 2493264"/>
              <a:gd name="connsiteY15" fmla="*/ 2682240 h 3606368"/>
              <a:gd name="connsiteX16" fmla="*/ 0 w 2493264"/>
              <a:gd name="connsiteY16" fmla="*/ 2565508 h 3606368"/>
              <a:gd name="connsiteX17" fmla="*/ 301558 w 2493264"/>
              <a:gd name="connsiteY17" fmla="*/ 1660836 h 3606368"/>
              <a:gd name="connsiteX18" fmla="*/ 632298 w 2493264"/>
              <a:gd name="connsiteY18" fmla="*/ 1777568 h 3606368"/>
              <a:gd name="connsiteX0" fmla="*/ 894945 w 2493264"/>
              <a:gd name="connsiteY0" fmla="*/ 930079 h 3828922"/>
              <a:gd name="connsiteX1" fmla="*/ 970950 w 2493264"/>
              <a:gd name="connsiteY1" fmla="*/ 376122 h 3828922"/>
              <a:gd name="connsiteX2" fmla="*/ 2013885 w 2493264"/>
              <a:gd name="connsiteY2" fmla="*/ 37599 h 3828922"/>
              <a:gd name="connsiteX3" fmla="*/ 2493264 w 2493264"/>
              <a:gd name="connsiteY3" fmla="*/ 222554 h 3828922"/>
              <a:gd name="connsiteX4" fmla="*/ 1682885 w 2493264"/>
              <a:gd name="connsiteY4" fmla="*/ 3361994 h 3828922"/>
              <a:gd name="connsiteX5" fmla="*/ 1634247 w 2493264"/>
              <a:gd name="connsiteY5" fmla="*/ 3634369 h 3828922"/>
              <a:gd name="connsiteX6" fmla="*/ 1673158 w 2493264"/>
              <a:gd name="connsiteY6" fmla="*/ 3809467 h 3828922"/>
              <a:gd name="connsiteX7" fmla="*/ 1546698 w 2493264"/>
              <a:gd name="connsiteY7" fmla="*/ 3828922 h 3828922"/>
              <a:gd name="connsiteX8" fmla="*/ 1517515 w 2493264"/>
              <a:gd name="connsiteY8" fmla="*/ 3731645 h 3828922"/>
              <a:gd name="connsiteX9" fmla="*/ 1410511 w 2493264"/>
              <a:gd name="connsiteY9" fmla="*/ 3653824 h 3828922"/>
              <a:gd name="connsiteX10" fmla="*/ 1284051 w 2493264"/>
              <a:gd name="connsiteY10" fmla="*/ 3673279 h 3828922"/>
              <a:gd name="connsiteX11" fmla="*/ 1274323 w 2493264"/>
              <a:gd name="connsiteY11" fmla="*/ 3439815 h 3828922"/>
              <a:gd name="connsiteX12" fmla="*/ 1089498 w 2493264"/>
              <a:gd name="connsiteY12" fmla="*/ 3449543 h 3828922"/>
              <a:gd name="connsiteX13" fmla="*/ 1001949 w 2493264"/>
              <a:gd name="connsiteY13" fmla="*/ 3459271 h 3828922"/>
              <a:gd name="connsiteX14" fmla="*/ 1079770 w 2493264"/>
              <a:gd name="connsiteY14" fmla="*/ 3118803 h 3828922"/>
              <a:gd name="connsiteX15" fmla="*/ 496111 w 2493264"/>
              <a:gd name="connsiteY15" fmla="*/ 2904794 h 3828922"/>
              <a:gd name="connsiteX16" fmla="*/ 0 w 2493264"/>
              <a:gd name="connsiteY16" fmla="*/ 2788062 h 3828922"/>
              <a:gd name="connsiteX17" fmla="*/ 301558 w 2493264"/>
              <a:gd name="connsiteY17" fmla="*/ 1883390 h 3828922"/>
              <a:gd name="connsiteX18" fmla="*/ 632298 w 2493264"/>
              <a:gd name="connsiteY18" fmla="*/ 2000122 h 3828922"/>
              <a:gd name="connsiteX0" fmla="*/ 894945 w 2517648"/>
              <a:gd name="connsiteY0" fmla="*/ 930079 h 3828922"/>
              <a:gd name="connsiteX1" fmla="*/ 970950 w 2517648"/>
              <a:gd name="connsiteY1" fmla="*/ 376122 h 3828922"/>
              <a:gd name="connsiteX2" fmla="*/ 2013885 w 2517648"/>
              <a:gd name="connsiteY2" fmla="*/ 37599 h 3828922"/>
              <a:gd name="connsiteX3" fmla="*/ 2517648 w 2517648"/>
              <a:gd name="connsiteY3" fmla="*/ 149402 h 3828922"/>
              <a:gd name="connsiteX4" fmla="*/ 1682885 w 2517648"/>
              <a:gd name="connsiteY4" fmla="*/ 3361994 h 3828922"/>
              <a:gd name="connsiteX5" fmla="*/ 1634247 w 2517648"/>
              <a:gd name="connsiteY5" fmla="*/ 3634369 h 3828922"/>
              <a:gd name="connsiteX6" fmla="*/ 1673158 w 2517648"/>
              <a:gd name="connsiteY6" fmla="*/ 3809467 h 3828922"/>
              <a:gd name="connsiteX7" fmla="*/ 1546698 w 2517648"/>
              <a:gd name="connsiteY7" fmla="*/ 3828922 h 3828922"/>
              <a:gd name="connsiteX8" fmla="*/ 1517515 w 2517648"/>
              <a:gd name="connsiteY8" fmla="*/ 3731645 h 3828922"/>
              <a:gd name="connsiteX9" fmla="*/ 1410511 w 2517648"/>
              <a:gd name="connsiteY9" fmla="*/ 3653824 h 3828922"/>
              <a:gd name="connsiteX10" fmla="*/ 1284051 w 2517648"/>
              <a:gd name="connsiteY10" fmla="*/ 3673279 h 3828922"/>
              <a:gd name="connsiteX11" fmla="*/ 1274323 w 2517648"/>
              <a:gd name="connsiteY11" fmla="*/ 3439815 h 3828922"/>
              <a:gd name="connsiteX12" fmla="*/ 1089498 w 2517648"/>
              <a:gd name="connsiteY12" fmla="*/ 3449543 h 3828922"/>
              <a:gd name="connsiteX13" fmla="*/ 1001949 w 2517648"/>
              <a:gd name="connsiteY13" fmla="*/ 3459271 h 3828922"/>
              <a:gd name="connsiteX14" fmla="*/ 1079770 w 2517648"/>
              <a:gd name="connsiteY14" fmla="*/ 3118803 h 3828922"/>
              <a:gd name="connsiteX15" fmla="*/ 496111 w 2517648"/>
              <a:gd name="connsiteY15" fmla="*/ 2904794 h 3828922"/>
              <a:gd name="connsiteX16" fmla="*/ 0 w 2517648"/>
              <a:gd name="connsiteY16" fmla="*/ 2788062 h 3828922"/>
              <a:gd name="connsiteX17" fmla="*/ 301558 w 2517648"/>
              <a:gd name="connsiteY17" fmla="*/ 1883390 h 3828922"/>
              <a:gd name="connsiteX18" fmla="*/ 632298 w 2517648"/>
              <a:gd name="connsiteY18" fmla="*/ 2000122 h 3828922"/>
              <a:gd name="connsiteX0" fmla="*/ 894945 w 2517648"/>
              <a:gd name="connsiteY0" fmla="*/ 892981 h 3791824"/>
              <a:gd name="connsiteX1" fmla="*/ 970950 w 2517648"/>
              <a:gd name="connsiteY1" fmla="*/ 339024 h 3791824"/>
              <a:gd name="connsiteX2" fmla="*/ 1806621 w 2517648"/>
              <a:gd name="connsiteY2" fmla="*/ 332279 h 3791824"/>
              <a:gd name="connsiteX3" fmla="*/ 2013885 w 2517648"/>
              <a:gd name="connsiteY3" fmla="*/ 501 h 3791824"/>
              <a:gd name="connsiteX4" fmla="*/ 2517648 w 2517648"/>
              <a:gd name="connsiteY4" fmla="*/ 112304 h 3791824"/>
              <a:gd name="connsiteX5" fmla="*/ 1682885 w 2517648"/>
              <a:gd name="connsiteY5" fmla="*/ 3324896 h 3791824"/>
              <a:gd name="connsiteX6" fmla="*/ 1634247 w 2517648"/>
              <a:gd name="connsiteY6" fmla="*/ 3597271 h 3791824"/>
              <a:gd name="connsiteX7" fmla="*/ 1673158 w 2517648"/>
              <a:gd name="connsiteY7" fmla="*/ 3772369 h 3791824"/>
              <a:gd name="connsiteX8" fmla="*/ 1546698 w 2517648"/>
              <a:gd name="connsiteY8" fmla="*/ 3791824 h 3791824"/>
              <a:gd name="connsiteX9" fmla="*/ 1517515 w 2517648"/>
              <a:gd name="connsiteY9" fmla="*/ 3694547 h 3791824"/>
              <a:gd name="connsiteX10" fmla="*/ 1410511 w 2517648"/>
              <a:gd name="connsiteY10" fmla="*/ 3616726 h 3791824"/>
              <a:gd name="connsiteX11" fmla="*/ 1284051 w 2517648"/>
              <a:gd name="connsiteY11" fmla="*/ 3636181 h 3791824"/>
              <a:gd name="connsiteX12" fmla="*/ 1274323 w 2517648"/>
              <a:gd name="connsiteY12" fmla="*/ 3402717 h 3791824"/>
              <a:gd name="connsiteX13" fmla="*/ 1089498 w 2517648"/>
              <a:gd name="connsiteY13" fmla="*/ 3412445 h 3791824"/>
              <a:gd name="connsiteX14" fmla="*/ 1001949 w 2517648"/>
              <a:gd name="connsiteY14" fmla="*/ 3422173 h 3791824"/>
              <a:gd name="connsiteX15" fmla="*/ 1079770 w 2517648"/>
              <a:gd name="connsiteY15" fmla="*/ 3081705 h 3791824"/>
              <a:gd name="connsiteX16" fmla="*/ 496111 w 2517648"/>
              <a:gd name="connsiteY16" fmla="*/ 2867696 h 3791824"/>
              <a:gd name="connsiteX17" fmla="*/ 0 w 2517648"/>
              <a:gd name="connsiteY17" fmla="*/ 2750964 h 3791824"/>
              <a:gd name="connsiteX18" fmla="*/ 301558 w 2517648"/>
              <a:gd name="connsiteY18" fmla="*/ 1846292 h 3791824"/>
              <a:gd name="connsiteX19" fmla="*/ 632298 w 2517648"/>
              <a:gd name="connsiteY19" fmla="*/ 1963024 h 3791824"/>
              <a:gd name="connsiteX0" fmla="*/ 894945 w 2517648"/>
              <a:gd name="connsiteY0" fmla="*/ 893001 h 3791844"/>
              <a:gd name="connsiteX1" fmla="*/ 970950 w 2517648"/>
              <a:gd name="connsiteY1" fmla="*/ 339044 h 3791844"/>
              <a:gd name="connsiteX2" fmla="*/ 1806621 w 2517648"/>
              <a:gd name="connsiteY2" fmla="*/ 332299 h 3791844"/>
              <a:gd name="connsiteX3" fmla="*/ 2013885 w 2517648"/>
              <a:gd name="connsiteY3" fmla="*/ 521 h 3791844"/>
              <a:gd name="connsiteX4" fmla="*/ 2517648 w 2517648"/>
              <a:gd name="connsiteY4" fmla="*/ 112324 h 3791844"/>
              <a:gd name="connsiteX5" fmla="*/ 1682885 w 2517648"/>
              <a:gd name="connsiteY5" fmla="*/ 3324916 h 3791844"/>
              <a:gd name="connsiteX6" fmla="*/ 1634247 w 2517648"/>
              <a:gd name="connsiteY6" fmla="*/ 3597291 h 3791844"/>
              <a:gd name="connsiteX7" fmla="*/ 1673158 w 2517648"/>
              <a:gd name="connsiteY7" fmla="*/ 3772389 h 3791844"/>
              <a:gd name="connsiteX8" fmla="*/ 1546698 w 2517648"/>
              <a:gd name="connsiteY8" fmla="*/ 3791844 h 3791844"/>
              <a:gd name="connsiteX9" fmla="*/ 1517515 w 2517648"/>
              <a:gd name="connsiteY9" fmla="*/ 3694567 h 3791844"/>
              <a:gd name="connsiteX10" fmla="*/ 1410511 w 2517648"/>
              <a:gd name="connsiteY10" fmla="*/ 3616746 h 3791844"/>
              <a:gd name="connsiteX11" fmla="*/ 1284051 w 2517648"/>
              <a:gd name="connsiteY11" fmla="*/ 3636201 h 3791844"/>
              <a:gd name="connsiteX12" fmla="*/ 1274323 w 2517648"/>
              <a:gd name="connsiteY12" fmla="*/ 3402737 h 3791844"/>
              <a:gd name="connsiteX13" fmla="*/ 1089498 w 2517648"/>
              <a:gd name="connsiteY13" fmla="*/ 3412465 h 3791844"/>
              <a:gd name="connsiteX14" fmla="*/ 1001949 w 2517648"/>
              <a:gd name="connsiteY14" fmla="*/ 3422193 h 3791844"/>
              <a:gd name="connsiteX15" fmla="*/ 1079770 w 2517648"/>
              <a:gd name="connsiteY15" fmla="*/ 3081725 h 3791844"/>
              <a:gd name="connsiteX16" fmla="*/ 496111 w 2517648"/>
              <a:gd name="connsiteY16" fmla="*/ 2867716 h 3791844"/>
              <a:gd name="connsiteX17" fmla="*/ 0 w 2517648"/>
              <a:gd name="connsiteY17" fmla="*/ 2750984 h 3791844"/>
              <a:gd name="connsiteX18" fmla="*/ 301558 w 2517648"/>
              <a:gd name="connsiteY18" fmla="*/ 1846312 h 3791844"/>
              <a:gd name="connsiteX19" fmla="*/ 632298 w 2517648"/>
              <a:gd name="connsiteY19" fmla="*/ 1963044 h 3791844"/>
              <a:gd name="connsiteX0" fmla="*/ 894945 w 2517648"/>
              <a:gd name="connsiteY0" fmla="*/ 893001 h 3791844"/>
              <a:gd name="connsiteX1" fmla="*/ 970950 w 2517648"/>
              <a:gd name="connsiteY1" fmla="*/ 339044 h 3791844"/>
              <a:gd name="connsiteX2" fmla="*/ 1757853 w 2517648"/>
              <a:gd name="connsiteY2" fmla="*/ 332299 h 3791844"/>
              <a:gd name="connsiteX3" fmla="*/ 2013885 w 2517648"/>
              <a:gd name="connsiteY3" fmla="*/ 521 h 3791844"/>
              <a:gd name="connsiteX4" fmla="*/ 2517648 w 2517648"/>
              <a:gd name="connsiteY4" fmla="*/ 112324 h 3791844"/>
              <a:gd name="connsiteX5" fmla="*/ 1682885 w 2517648"/>
              <a:gd name="connsiteY5" fmla="*/ 3324916 h 3791844"/>
              <a:gd name="connsiteX6" fmla="*/ 1634247 w 2517648"/>
              <a:gd name="connsiteY6" fmla="*/ 3597291 h 3791844"/>
              <a:gd name="connsiteX7" fmla="*/ 1673158 w 2517648"/>
              <a:gd name="connsiteY7" fmla="*/ 3772389 h 3791844"/>
              <a:gd name="connsiteX8" fmla="*/ 1546698 w 2517648"/>
              <a:gd name="connsiteY8" fmla="*/ 3791844 h 3791844"/>
              <a:gd name="connsiteX9" fmla="*/ 1517515 w 2517648"/>
              <a:gd name="connsiteY9" fmla="*/ 3694567 h 3791844"/>
              <a:gd name="connsiteX10" fmla="*/ 1410511 w 2517648"/>
              <a:gd name="connsiteY10" fmla="*/ 3616746 h 3791844"/>
              <a:gd name="connsiteX11" fmla="*/ 1284051 w 2517648"/>
              <a:gd name="connsiteY11" fmla="*/ 3636201 h 3791844"/>
              <a:gd name="connsiteX12" fmla="*/ 1274323 w 2517648"/>
              <a:gd name="connsiteY12" fmla="*/ 3402737 h 3791844"/>
              <a:gd name="connsiteX13" fmla="*/ 1089498 w 2517648"/>
              <a:gd name="connsiteY13" fmla="*/ 3412465 h 3791844"/>
              <a:gd name="connsiteX14" fmla="*/ 1001949 w 2517648"/>
              <a:gd name="connsiteY14" fmla="*/ 3422193 h 3791844"/>
              <a:gd name="connsiteX15" fmla="*/ 1079770 w 2517648"/>
              <a:gd name="connsiteY15" fmla="*/ 3081725 h 3791844"/>
              <a:gd name="connsiteX16" fmla="*/ 496111 w 2517648"/>
              <a:gd name="connsiteY16" fmla="*/ 2867716 h 3791844"/>
              <a:gd name="connsiteX17" fmla="*/ 0 w 2517648"/>
              <a:gd name="connsiteY17" fmla="*/ 2750984 h 3791844"/>
              <a:gd name="connsiteX18" fmla="*/ 301558 w 2517648"/>
              <a:gd name="connsiteY18" fmla="*/ 1846312 h 3791844"/>
              <a:gd name="connsiteX19" fmla="*/ 632298 w 2517648"/>
              <a:gd name="connsiteY19" fmla="*/ 1963044 h 3791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17648" h="3791844">
                <a:moveTo>
                  <a:pt x="894945" y="893001"/>
                </a:moveTo>
                <a:lnTo>
                  <a:pt x="970950" y="339044"/>
                </a:lnTo>
                <a:cubicBezTo>
                  <a:pt x="1122896" y="194794"/>
                  <a:pt x="1584031" y="388720"/>
                  <a:pt x="1757853" y="332299"/>
                </a:cubicBezTo>
                <a:cubicBezTo>
                  <a:pt x="1834140" y="263687"/>
                  <a:pt x="1895380" y="-13617"/>
                  <a:pt x="2013885" y="521"/>
                </a:cubicBezTo>
                <a:lnTo>
                  <a:pt x="2517648" y="112324"/>
                </a:lnTo>
                <a:lnTo>
                  <a:pt x="1682885" y="3324916"/>
                </a:lnTo>
                <a:lnTo>
                  <a:pt x="1634247" y="3597291"/>
                </a:lnTo>
                <a:lnTo>
                  <a:pt x="1673158" y="3772389"/>
                </a:lnTo>
                <a:lnTo>
                  <a:pt x="1546698" y="3791844"/>
                </a:lnTo>
                <a:lnTo>
                  <a:pt x="1517515" y="3694567"/>
                </a:lnTo>
                <a:lnTo>
                  <a:pt x="1410511" y="3616746"/>
                </a:lnTo>
                <a:lnTo>
                  <a:pt x="1284051" y="3636201"/>
                </a:lnTo>
                <a:lnTo>
                  <a:pt x="1274323" y="3402737"/>
                </a:lnTo>
                <a:lnTo>
                  <a:pt x="1089498" y="3412465"/>
                </a:lnTo>
                <a:lnTo>
                  <a:pt x="1001949" y="3422193"/>
                </a:lnTo>
                <a:lnTo>
                  <a:pt x="1079770" y="3081725"/>
                </a:lnTo>
                <a:lnTo>
                  <a:pt x="496111" y="2867716"/>
                </a:lnTo>
                <a:lnTo>
                  <a:pt x="0" y="2750984"/>
                </a:lnTo>
                <a:lnTo>
                  <a:pt x="301558" y="1846312"/>
                </a:lnTo>
                <a:lnTo>
                  <a:pt x="632298" y="1963044"/>
                </a:lnTo>
              </a:path>
            </a:pathLst>
          </a:custGeom>
          <a:solidFill>
            <a:srgbClr val="CADDDC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8E84D299-FB87-48F4-BA83-C27F92DF6AA8}"/>
              </a:ext>
            </a:extLst>
          </p:cNvPr>
          <p:cNvSpPr txBox="1"/>
          <p:nvPr/>
        </p:nvSpPr>
        <p:spPr>
          <a:xfrm>
            <a:off x="10701778" y="1526681"/>
            <a:ext cx="1427888" cy="33855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1600" b="1" dirty="0">
                <a:latin typeface="Heiti TC Medium" pitchFamily="2" charset="-128"/>
                <a:ea typeface="Heiti TC Medium" pitchFamily="2" charset="-128"/>
              </a:rPr>
              <a:t>景觀步道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52CE0B94-721B-464F-BFA1-1C7B09A1A641}"/>
              </a:ext>
            </a:extLst>
          </p:cNvPr>
          <p:cNvSpPr txBox="1"/>
          <p:nvPr/>
        </p:nvSpPr>
        <p:spPr>
          <a:xfrm>
            <a:off x="10712026" y="1909957"/>
            <a:ext cx="1479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串聯民族新村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至彰化中興莊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F69FC4D9-49EA-4750-AD52-7A65CFAA3400}"/>
              </a:ext>
            </a:extLst>
          </p:cNvPr>
          <p:cNvSpPr txBox="1"/>
          <p:nvPr/>
        </p:nvSpPr>
        <p:spPr>
          <a:xfrm>
            <a:off x="-11947" y="2779736"/>
            <a:ext cx="2067016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b="1" dirty="0">
                <a:latin typeface="Heiti TC Medium" pitchFamily="2" charset="-128"/>
                <a:ea typeface="Heiti TC Medium" pitchFamily="2" charset="-128"/>
              </a:rPr>
              <a:t>眷村</a:t>
            </a:r>
            <a:r>
              <a:rPr kumimoji="1" lang="zh-TW" altLang="en-US" sz="1600" b="1" dirty="0">
                <a:latin typeface="Heiti TC Medium" pitchFamily="2" charset="-128"/>
                <a:ea typeface="Heiti TC Medium" pitchFamily="2" charset="-128"/>
              </a:rPr>
              <a:t>實境展示空間</a:t>
            </a:r>
          </a:p>
        </p:txBody>
      </p:sp>
      <p:sp>
        <p:nvSpPr>
          <p:cNvPr id="20" name="手繪多邊形: 圖案 18">
            <a:extLst>
              <a:ext uri="{FF2B5EF4-FFF2-40B4-BE49-F238E27FC236}">
                <a16:creationId xmlns:a16="http://schemas.microsoft.com/office/drawing/2014/main" id="{2A6CCBBF-8352-45A3-9C1B-3E7DF5F86D03}"/>
              </a:ext>
            </a:extLst>
          </p:cNvPr>
          <p:cNvSpPr/>
          <p:nvPr/>
        </p:nvSpPr>
        <p:spPr>
          <a:xfrm>
            <a:off x="5020322" y="3382391"/>
            <a:ext cx="253014" cy="497150"/>
          </a:xfrm>
          <a:custGeom>
            <a:avLst/>
            <a:gdLst>
              <a:gd name="connsiteX0" fmla="*/ 102094 w 253014"/>
              <a:gd name="connsiteY0" fmla="*/ 0 h 510466"/>
              <a:gd name="connsiteX1" fmla="*/ 0 w 253014"/>
              <a:gd name="connsiteY1" fmla="*/ 448323 h 510466"/>
              <a:gd name="connsiteX2" fmla="*/ 173115 w 253014"/>
              <a:gd name="connsiteY2" fmla="*/ 510466 h 510466"/>
              <a:gd name="connsiteX3" fmla="*/ 253014 w 253014"/>
              <a:gd name="connsiteY3" fmla="*/ 301841 h 510466"/>
              <a:gd name="connsiteX4" fmla="*/ 146482 w 253014"/>
              <a:gd name="connsiteY4" fmla="*/ 270769 h 510466"/>
              <a:gd name="connsiteX5" fmla="*/ 213064 w 253014"/>
              <a:gd name="connsiteY5" fmla="*/ 48827 h 510466"/>
              <a:gd name="connsiteX6" fmla="*/ 102094 w 253014"/>
              <a:gd name="connsiteY6" fmla="*/ 0 h 510466"/>
              <a:gd name="connsiteX0" fmla="*/ 102094 w 253014"/>
              <a:gd name="connsiteY0" fmla="*/ 0 h 501589"/>
              <a:gd name="connsiteX1" fmla="*/ 0 w 253014"/>
              <a:gd name="connsiteY1" fmla="*/ 448323 h 501589"/>
              <a:gd name="connsiteX2" fmla="*/ 230820 w 253014"/>
              <a:gd name="connsiteY2" fmla="*/ 501589 h 501589"/>
              <a:gd name="connsiteX3" fmla="*/ 253014 w 253014"/>
              <a:gd name="connsiteY3" fmla="*/ 301841 h 501589"/>
              <a:gd name="connsiteX4" fmla="*/ 146482 w 253014"/>
              <a:gd name="connsiteY4" fmla="*/ 270769 h 501589"/>
              <a:gd name="connsiteX5" fmla="*/ 213064 w 253014"/>
              <a:gd name="connsiteY5" fmla="*/ 48827 h 501589"/>
              <a:gd name="connsiteX6" fmla="*/ 102094 w 253014"/>
              <a:gd name="connsiteY6" fmla="*/ 0 h 501589"/>
              <a:gd name="connsiteX0" fmla="*/ 102094 w 253014"/>
              <a:gd name="connsiteY0" fmla="*/ 0 h 497150"/>
              <a:gd name="connsiteX1" fmla="*/ 0 w 253014"/>
              <a:gd name="connsiteY1" fmla="*/ 448323 h 497150"/>
              <a:gd name="connsiteX2" fmla="*/ 213064 w 253014"/>
              <a:gd name="connsiteY2" fmla="*/ 497150 h 497150"/>
              <a:gd name="connsiteX3" fmla="*/ 253014 w 253014"/>
              <a:gd name="connsiteY3" fmla="*/ 301841 h 497150"/>
              <a:gd name="connsiteX4" fmla="*/ 146482 w 253014"/>
              <a:gd name="connsiteY4" fmla="*/ 270769 h 497150"/>
              <a:gd name="connsiteX5" fmla="*/ 213064 w 253014"/>
              <a:gd name="connsiteY5" fmla="*/ 48827 h 497150"/>
              <a:gd name="connsiteX6" fmla="*/ 102094 w 253014"/>
              <a:gd name="connsiteY6" fmla="*/ 0 h 497150"/>
              <a:gd name="connsiteX0" fmla="*/ 102094 w 253014"/>
              <a:gd name="connsiteY0" fmla="*/ 0 h 497150"/>
              <a:gd name="connsiteX1" fmla="*/ 0 w 253014"/>
              <a:gd name="connsiteY1" fmla="*/ 448323 h 497150"/>
              <a:gd name="connsiteX2" fmla="*/ 213064 w 253014"/>
              <a:gd name="connsiteY2" fmla="*/ 497150 h 497150"/>
              <a:gd name="connsiteX3" fmla="*/ 253014 w 253014"/>
              <a:gd name="connsiteY3" fmla="*/ 301841 h 497150"/>
              <a:gd name="connsiteX4" fmla="*/ 146482 w 253014"/>
              <a:gd name="connsiteY4" fmla="*/ 270769 h 497150"/>
              <a:gd name="connsiteX5" fmla="*/ 217503 w 253014"/>
              <a:gd name="connsiteY5" fmla="*/ 26633 h 497150"/>
              <a:gd name="connsiteX6" fmla="*/ 102094 w 253014"/>
              <a:gd name="connsiteY6" fmla="*/ 0 h 49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3014" h="497150">
                <a:moveTo>
                  <a:pt x="102094" y="0"/>
                </a:moveTo>
                <a:lnTo>
                  <a:pt x="0" y="448323"/>
                </a:lnTo>
                <a:lnTo>
                  <a:pt x="213064" y="497150"/>
                </a:lnTo>
                <a:lnTo>
                  <a:pt x="253014" y="301841"/>
                </a:lnTo>
                <a:lnTo>
                  <a:pt x="146482" y="270769"/>
                </a:lnTo>
                <a:lnTo>
                  <a:pt x="217503" y="26633"/>
                </a:lnTo>
                <a:lnTo>
                  <a:pt x="102094" y="0"/>
                </a:lnTo>
                <a:close/>
              </a:path>
            </a:pathLst>
          </a:cu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BC288EEC-DF8E-4384-BAB0-AE7BEC5019AA}"/>
              </a:ext>
            </a:extLst>
          </p:cNvPr>
          <p:cNvSpPr txBox="1"/>
          <p:nvPr/>
        </p:nvSpPr>
        <p:spPr>
          <a:xfrm>
            <a:off x="10656236" y="3730576"/>
            <a:ext cx="1473430" cy="33855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眷村</a:t>
            </a:r>
            <a:r>
              <a:rPr kumimoji="1"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故事館</a:t>
            </a:r>
            <a:endParaRPr kumimoji="1"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233B6418-612E-4BAE-95BC-85B8B8CF95AA}"/>
              </a:ext>
            </a:extLst>
          </p:cNvPr>
          <p:cNvSpPr txBox="1"/>
          <p:nvPr/>
        </p:nvSpPr>
        <p:spPr>
          <a:xfrm>
            <a:off x="10692818" y="4079909"/>
            <a:ext cx="15986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簡報室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服務中心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常設展間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BBB9E606-A62F-42AC-9518-BFFC6058E8EC}"/>
              </a:ext>
            </a:extLst>
          </p:cNvPr>
          <p:cNvSpPr txBox="1"/>
          <p:nvPr/>
        </p:nvSpPr>
        <p:spPr>
          <a:xfrm>
            <a:off x="17703" y="3137688"/>
            <a:ext cx="2200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保留完整眷村原貌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文物陳列、家具擺設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手繪多邊形: 圖案 22">
            <a:extLst>
              <a:ext uri="{FF2B5EF4-FFF2-40B4-BE49-F238E27FC236}">
                <a16:creationId xmlns:a16="http://schemas.microsoft.com/office/drawing/2014/main" id="{38B23E5C-B7CB-482C-8B6D-065B38D0CA96}"/>
              </a:ext>
            </a:extLst>
          </p:cNvPr>
          <p:cNvSpPr/>
          <p:nvPr/>
        </p:nvSpPr>
        <p:spPr>
          <a:xfrm>
            <a:off x="2055069" y="3004212"/>
            <a:ext cx="3000407" cy="752190"/>
          </a:xfrm>
          <a:custGeom>
            <a:avLst/>
            <a:gdLst>
              <a:gd name="connsiteX0" fmla="*/ 0 w 2974428"/>
              <a:gd name="connsiteY0" fmla="*/ 0 h 1408386"/>
              <a:gd name="connsiteX1" fmla="*/ 914400 w 2974428"/>
              <a:gd name="connsiteY1" fmla="*/ 0 h 1408386"/>
              <a:gd name="connsiteX2" fmla="*/ 2974428 w 2974428"/>
              <a:gd name="connsiteY2" fmla="*/ 1408386 h 1408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4428" h="1408386">
                <a:moveTo>
                  <a:pt x="0" y="0"/>
                </a:moveTo>
                <a:lnTo>
                  <a:pt x="914400" y="0"/>
                </a:lnTo>
                <a:lnTo>
                  <a:pt x="2974428" y="1408386"/>
                </a:lnTo>
              </a:path>
            </a:pathLst>
          </a:cu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CC5A1039-8DB5-4495-A0AA-D0C42554A8D9}"/>
              </a:ext>
            </a:extLst>
          </p:cNvPr>
          <p:cNvSpPr txBox="1"/>
          <p:nvPr/>
        </p:nvSpPr>
        <p:spPr>
          <a:xfrm>
            <a:off x="14032" y="3898299"/>
            <a:ext cx="2067016" cy="338554"/>
          </a:xfrm>
          <a:prstGeom prst="rect">
            <a:avLst/>
          </a:prstGeom>
          <a:solidFill>
            <a:srgbClr val="CADDDC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1600" b="1" dirty="0">
                <a:latin typeface="Heiti TC Medium" pitchFamily="2" charset="-128"/>
                <a:ea typeface="Heiti TC Medium" pitchFamily="2" charset="-128"/>
              </a:rPr>
              <a:t>中興莊演武場</a:t>
            </a: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A753C5AD-E8FE-43BB-834D-DBB7A45F39E1}"/>
              </a:ext>
            </a:extLst>
          </p:cNvPr>
          <p:cNvSpPr txBox="1"/>
          <p:nvPr/>
        </p:nvSpPr>
        <p:spPr>
          <a:xfrm>
            <a:off x="56372" y="4214516"/>
            <a:ext cx="2200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中興莊演武場設置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彰化武術薪傳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B10C5BEE-2DD6-4C13-9C16-F6A01389C557}"/>
              </a:ext>
            </a:extLst>
          </p:cNvPr>
          <p:cNvSpPr txBox="1"/>
          <p:nvPr/>
        </p:nvSpPr>
        <p:spPr>
          <a:xfrm>
            <a:off x="17058" y="5181666"/>
            <a:ext cx="2067016" cy="33855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1600" b="1" dirty="0">
                <a:latin typeface="Heiti TC Medium" pitchFamily="2" charset="-128"/>
                <a:ea typeface="Heiti TC Medium" pitchFamily="2" charset="-128"/>
              </a:rPr>
              <a:t>全民國防教育體驗</a:t>
            </a: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6FAB50F9-B812-463F-88BE-DA5601B2C415}"/>
              </a:ext>
            </a:extLst>
          </p:cNvPr>
          <p:cNvSpPr txBox="1"/>
          <p:nvPr/>
        </p:nvSpPr>
        <p:spPr>
          <a:xfrm>
            <a:off x="56372" y="5520220"/>
            <a:ext cx="2200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結合八卦山戶外林地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野戰</a:t>
            </a:r>
            <a:r>
              <a:rPr kumimoji="1"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遊戲</a:t>
            </a: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模擬體驗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手繪多邊形: 圖案 27">
            <a:extLst>
              <a:ext uri="{FF2B5EF4-FFF2-40B4-BE49-F238E27FC236}">
                <a16:creationId xmlns:a16="http://schemas.microsoft.com/office/drawing/2014/main" id="{655E12B6-3FB7-42D6-8FBD-BFACF0A0933C}"/>
              </a:ext>
            </a:extLst>
          </p:cNvPr>
          <p:cNvSpPr/>
          <p:nvPr/>
        </p:nvSpPr>
        <p:spPr>
          <a:xfrm>
            <a:off x="5509977" y="3034915"/>
            <a:ext cx="5160579" cy="3794234"/>
          </a:xfrm>
          <a:custGeom>
            <a:avLst/>
            <a:gdLst>
              <a:gd name="connsiteX0" fmla="*/ 0 w 5160579"/>
              <a:gd name="connsiteY0" fmla="*/ 3794234 h 3794234"/>
              <a:gd name="connsiteX1" fmla="*/ 851338 w 5160579"/>
              <a:gd name="connsiteY1" fmla="*/ 2858814 h 3794234"/>
              <a:gd name="connsiteX2" fmla="*/ 1145628 w 5160579"/>
              <a:gd name="connsiteY2" fmla="*/ 2522483 h 3794234"/>
              <a:gd name="connsiteX3" fmla="*/ 1366345 w 5160579"/>
              <a:gd name="connsiteY3" fmla="*/ 1849821 h 3794234"/>
              <a:gd name="connsiteX4" fmla="*/ 1629104 w 5160579"/>
              <a:gd name="connsiteY4" fmla="*/ 1460938 h 3794234"/>
              <a:gd name="connsiteX5" fmla="*/ 2028497 w 5160579"/>
              <a:gd name="connsiteY5" fmla="*/ 1198179 h 3794234"/>
              <a:gd name="connsiteX6" fmla="*/ 2837793 w 5160579"/>
              <a:gd name="connsiteY6" fmla="*/ 851338 h 3794234"/>
              <a:gd name="connsiteX7" fmla="*/ 3342290 w 5160579"/>
              <a:gd name="connsiteY7" fmla="*/ 620110 h 3794234"/>
              <a:gd name="connsiteX8" fmla="*/ 3720662 w 5160579"/>
              <a:gd name="connsiteY8" fmla="*/ 430924 h 3794234"/>
              <a:gd name="connsiteX9" fmla="*/ 4099035 w 5160579"/>
              <a:gd name="connsiteY9" fmla="*/ 430924 h 3794234"/>
              <a:gd name="connsiteX10" fmla="*/ 4645573 w 5160579"/>
              <a:gd name="connsiteY10" fmla="*/ 304800 h 3794234"/>
              <a:gd name="connsiteX11" fmla="*/ 4897821 w 5160579"/>
              <a:gd name="connsiteY11" fmla="*/ 94593 h 3794234"/>
              <a:gd name="connsiteX12" fmla="*/ 5160579 w 5160579"/>
              <a:gd name="connsiteY12" fmla="*/ 0 h 3794234"/>
              <a:gd name="connsiteX13" fmla="*/ 5087007 w 5160579"/>
              <a:gd name="connsiteY13" fmla="*/ 3762703 h 3794234"/>
              <a:gd name="connsiteX14" fmla="*/ 0 w 5160579"/>
              <a:gd name="connsiteY14" fmla="*/ 3794234 h 3794234"/>
              <a:gd name="connsiteX0" fmla="*/ 0 w 5160579"/>
              <a:gd name="connsiteY0" fmla="*/ 3794234 h 3794234"/>
              <a:gd name="connsiteX1" fmla="*/ 851338 w 5160579"/>
              <a:gd name="connsiteY1" fmla="*/ 2858814 h 3794234"/>
              <a:gd name="connsiteX2" fmla="*/ 1145628 w 5160579"/>
              <a:gd name="connsiteY2" fmla="*/ 2522483 h 3794234"/>
              <a:gd name="connsiteX3" fmla="*/ 1366345 w 5160579"/>
              <a:gd name="connsiteY3" fmla="*/ 1849821 h 3794234"/>
              <a:gd name="connsiteX4" fmla="*/ 1629104 w 5160579"/>
              <a:gd name="connsiteY4" fmla="*/ 1460938 h 3794234"/>
              <a:gd name="connsiteX5" fmla="*/ 2028497 w 5160579"/>
              <a:gd name="connsiteY5" fmla="*/ 1198179 h 3794234"/>
              <a:gd name="connsiteX6" fmla="*/ 2837793 w 5160579"/>
              <a:gd name="connsiteY6" fmla="*/ 851338 h 3794234"/>
              <a:gd name="connsiteX7" fmla="*/ 3342290 w 5160579"/>
              <a:gd name="connsiteY7" fmla="*/ 620110 h 3794234"/>
              <a:gd name="connsiteX8" fmla="*/ 3720662 w 5160579"/>
              <a:gd name="connsiteY8" fmla="*/ 430924 h 3794234"/>
              <a:gd name="connsiteX9" fmla="*/ 4099035 w 5160579"/>
              <a:gd name="connsiteY9" fmla="*/ 430924 h 3794234"/>
              <a:gd name="connsiteX10" fmla="*/ 4645573 w 5160579"/>
              <a:gd name="connsiteY10" fmla="*/ 304800 h 3794234"/>
              <a:gd name="connsiteX11" fmla="*/ 4897821 w 5160579"/>
              <a:gd name="connsiteY11" fmla="*/ 94593 h 3794234"/>
              <a:gd name="connsiteX12" fmla="*/ 5160579 w 5160579"/>
              <a:gd name="connsiteY12" fmla="*/ 0 h 3794234"/>
              <a:gd name="connsiteX13" fmla="*/ 5139559 w 5160579"/>
              <a:gd name="connsiteY13" fmla="*/ 3762703 h 3794234"/>
              <a:gd name="connsiteX14" fmla="*/ 0 w 5160579"/>
              <a:gd name="connsiteY14" fmla="*/ 3794234 h 3794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60579" h="3794234">
                <a:moveTo>
                  <a:pt x="0" y="3794234"/>
                </a:moveTo>
                <a:lnTo>
                  <a:pt x="851338" y="2858814"/>
                </a:lnTo>
                <a:lnTo>
                  <a:pt x="1145628" y="2522483"/>
                </a:lnTo>
                <a:lnTo>
                  <a:pt x="1366345" y="1849821"/>
                </a:lnTo>
                <a:lnTo>
                  <a:pt x="1629104" y="1460938"/>
                </a:lnTo>
                <a:lnTo>
                  <a:pt x="2028497" y="1198179"/>
                </a:lnTo>
                <a:lnTo>
                  <a:pt x="2837793" y="851338"/>
                </a:lnTo>
                <a:lnTo>
                  <a:pt x="3342290" y="620110"/>
                </a:lnTo>
                <a:lnTo>
                  <a:pt x="3720662" y="430924"/>
                </a:lnTo>
                <a:lnTo>
                  <a:pt x="4099035" y="430924"/>
                </a:lnTo>
                <a:lnTo>
                  <a:pt x="4645573" y="304800"/>
                </a:lnTo>
                <a:lnTo>
                  <a:pt x="4897821" y="94593"/>
                </a:lnTo>
                <a:lnTo>
                  <a:pt x="5160579" y="0"/>
                </a:lnTo>
                <a:lnTo>
                  <a:pt x="5139559" y="3762703"/>
                </a:lnTo>
                <a:lnTo>
                  <a:pt x="0" y="3794234"/>
                </a:lnTo>
                <a:close/>
              </a:path>
            </a:pathLst>
          </a:custGeom>
          <a:solidFill>
            <a:srgbClr val="92D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手繪多邊形: 圖案 28">
            <a:extLst>
              <a:ext uri="{FF2B5EF4-FFF2-40B4-BE49-F238E27FC236}">
                <a16:creationId xmlns:a16="http://schemas.microsoft.com/office/drawing/2014/main" id="{89065E32-C77B-447D-8509-06FA442FB7C4}"/>
              </a:ext>
            </a:extLst>
          </p:cNvPr>
          <p:cNvSpPr/>
          <p:nvPr/>
        </p:nvSpPr>
        <p:spPr>
          <a:xfrm>
            <a:off x="8915400" y="802130"/>
            <a:ext cx="1740836" cy="1819150"/>
          </a:xfrm>
          <a:custGeom>
            <a:avLst/>
            <a:gdLst>
              <a:gd name="connsiteX0" fmla="*/ 0 w 1402080"/>
              <a:gd name="connsiteY0" fmla="*/ 876300 h 876300"/>
              <a:gd name="connsiteX1" fmla="*/ 830580 w 1402080"/>
              <a:gd name="connsiteY1" fmla="*/ 0 h 876300"/>
              <a:gd name="connsiteX2" fmla="*/ 1402080 w 1402080"/>
              <a:gd name="connsiteY2" fmla="*/ 762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2080" h="876300">
                <a:moveTo>
                  <a:pt x="0" y="876300"/>
                </a:moveTo>
                <a:lnTo>
                  <a:pt x="830580" y="0"/>
                </a:lnTo>
                <a:lnTo>
                  <a:pt x="1402080" y="7620"/>
                </a:lnTo>
              </a:path>
            </a:pathLst>
          </a:custGeom>
          <a:ln w="19050">
            <a:solidFill>
              <a:schemeClr val="tx1"/>
            </a:solidFill>
            <a:head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手繪多邊形: 圖案 31">
            <a:extLst>
              <a:ext uri="{FF2B5EF4-FFF2-40B4-BE49-F238E27FC236}">
                <a16:creationId xmlns:a16="http://schemas.microsoft.com/office/drawing/2014/main" id="{789391EA-02CF-40E8-BB0E-010A43673667}"/>
              </a:ext>
            </a:extLst>
          </p:cNvPr>
          <p:cNvSpPr/>
          <p:nvPr/>
        </p:nvSpPr>
        <p:spPr>
          <a:xfrm>
            <a:off x="6610570" y="4911265"/>
            <a:ext cx="4051714" cy="353215"/>
          </a:xfrm>
          <a:custGeom>
            <a:avLst/>
            <a:gdLst>
              <a:gd name="connsiteX0" fmla="*/ 0 w 4014952"/>
              <a:gd name="connsiteY0" fmla="*/ 325821 h 325821"/>
              <a:gd name="connsiteX1" fmla="*/ 1671145 w 4014952"/>
              <a:gd name="connsiteY1" fmla="*/ 21021 h 325821"/>
              <a:gd name="connsiteX2" fmla="*/ 4014952 w 4014952"/>
              <a:gd name="connsiteY2" fmla="*/ 0 h 32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4952" h="325821">
                <a:moveTo>
                  <a:pt x="0" y="325821"/>
                </a:moveTo>
                <a:lnTo>
                  <a:pt x="1671145" y="21021"/>
                </a:lnTo>
                <a:lnTo>
                  <a:pt x="4014952" y="0"/>
                </a:lnTo>
              </a:path>
            </a:pathLst>
          </a:custGeom>
          <a:ln w="19050">
            <a:solidFill>
              <a:schemeClr val="tx1"/>
            </a:solidFill>
            <a:headEnd type="oval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手繪多邊形: 圖案 32">
            <a:extLst>
              <a:ext uri="{FF2B5EF4-FFF2-40B4-BE49-F238E27FC236}">
                <a16:creationId xmlns:a16="http://schemas.microsoft.com/office/drawing/2014/main" id="{E59932FD-AFEB-4357-9FC6-B0A97A7D8EA5}"/>
              </a:ext>
            </a:extLst>
          </p:cNvPr>
          <p:cNvSpPr/>
          <p:nvPr/>
        </p:nvSpPr>
        <p:spPr>
          <a:xfrm flipV="1">
            <a:off x="2067016" y="3859503"/>
            <a:ext cx="1922629" cy="220406"/>
          </a:xfrm>
          <a:custGeom>
            <a:avLst/>
            <a:gdLst>
              <a:gd name="connsiteX0" fmla="*/ 0 w 1870842"/>
              <a:gd name="connsiteY0" fmla="*/ 0 h 641131"/>
              <a:gd name="connsiteX1" fmla="*/ 882869 w 1870842"/>
              <a:gd name="connsiteY1" fmla="*/ 0 h 641131"/>
              <a:gd name="connsiteX2" fmla="*/ 1870842 w 1870842"/>
              <a:gd name="connsiteY2" fmla="*/ 641131 h 641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0842" h="641131">
                <a:moveTo>
                  <a:pt x="0" y="0"/>
                </a:moveTo>
                <a:lnTo>
                  <a:pt x="882869" y="0"/>
                </a:lnTo>
                <a:lnTo>
                  <a:pt x="1870842" y="641131"/>
                </a:lnTo>
              </a:path>
            </a:pathLst>
          </a:cu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手繪多邊形: 圖案 33">
            <a:extLst>
              <a:ext uri="{FF2B5EF4-FFF2-40B4-BE49-F238E27FC236}">
                <a16:creationId xmlns:a16="http://schemas.microsoft.com/office/drawing/2014/main" id="{77F9BC9A-04D6-45F8-88BF-B79A77D9B273}"/>
              </a:ext>
            </a:extLst>
          </p:cNvPr>
          <p:cNvSpPr/>
          <p:nvPr/>
        </p:nvSpPr>
        <p:spPr>
          <a:xfrm>
            <a:off x="2099357" y="5368017"/>
            <a:ext cx="3726458" cy="1082953"/>
          </a:xfrm>
          <a:custGeom>
            <a:avLst/>
            <a:gdLst>
              <a:gd name="connsiteX0" fmla="*/ 0 w 4508938"/>
              <a:gd name="connsiteY0" fmla="*/ 21021 h 998483"/>
              <a:gd name="connsiteX1" fmla="*/ 1545020 w 4508938"/>
              <a:gd name="connsiteY1" fmla="*/ 0 h 998483"/>
              <a:gd name="connsiteX2" fmla="*/ 4508938 w 4508938"/>
              <a:gd name="connsiteY2" fmla="*/ 998483 h 99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08938" h="998483">
                <a:moveTo>
                  <a:pt x="0" y="21021"/>
                </a:moveTo>
                <a:lnTo>
                  <a:pt x="1545020" y="0"/>
                </a:lnTo>
                <a:lnTo>
                  <a:pt x="4508938" y="998483"/>
                </a:lnTo>
              </a:path>
            </a:pathLst>
          </a:cu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手繪多邊形: 圖案 35">
            <a:extLst>
              <a:ext uri="{FF2B5EF4-FFF2-40B4-BE49-F238E27FC236}">
                <a16:creationId xmlns:a16="http://schemas.microsoft.com/office/drawing/2014/main" id="{D76303B8-C2D7-4DF4-B896-B3B8C2C11F34}"/>
              </a:ext>
            </a:extLst>
          </p:cNvPr>
          <p:cNvSpPr/>
          <p:nvPr/>
        </p:nvSpPr>
        <p:spPr>
          <a:xfrm>
            <a:off x="9154510" y="1712068"/>
            <a:ext cx="1502980" cy="1651242"/>
          </a:xfrm>
          <a:custGeom>
            <a:avLst/>
            <a:gdLst>
              <a:gd name="connsiteX0" fmla="*/ 0 w 1502980"/>
              <a:gd name="connsiteY0" fmla="*/ 1545020 h 1545020"/>
              <a:gd name="connsiteX1" fmla="*/ 861849 w 1502980"/>
              <a:gd name="connsiteY1" fmla="*/ 0 h 1545020"/>
              <a:gd name="connsiteX2" fmla="*/ 1502980 w 1502980"/>
              <a:gd name="connsiteY2" fmla="*/ 10510 h 1545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980" h="1545020">
                <a:moveTo>
                  <a:pt x="0" y="1545020"/>
                </a:moveTo>
                <a:lnTo>
                  <a:pt x="861849" y="0"/>
                </a:lnTo>
                <a:lnTo>
                  <a:pt x="1502980" y="10510"/>
                </a:lnTo>
              </a:path>
            </a:pathLst>
          </a:custGeom>
          <a:ln w="19050">
            <a:solidFill>
              <a:schemeClr val="tx1"/>
            </a:solidFill>
            <a:head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手繪多邊形: 圖案 36">
            <a:extLst>
              <a:ext uri="{FF2B5EF4-FFF2-40B4-BE49-F238E27FC236}">
                <a16:creationId xmlns:a16="http://schemas.microsoft.com/office/drawing/2014/main" id="{24395A37-B323-4424-A190-EBA542D4AA9E}"/>
              </a:ext>
            </a:extLst>
          </p:cNvPr>
          <p:cNvSpPr/>
          <p:nvPr/>
        </p:nvSpPr>
        <p:spPr>
          <a:xfrm>
            <a:off x="4562272" y="2801566"/>
            <a:ext cx="690664" cy="2130357"/>
          </a:xfrm>
          <a:custGeom>
            <a:avLst/>
            <a:gdLst>
              <a:gd name="connsiteX0" fmla="*/ 466928 w 690664"/>
              <a:gd name="connsiteY0" fmla="*/ 0 h 2130357"/>
              <a:gd name="connsiteX1" fmla="*/ 690664 w 690664"/>
              <a:gd name="connsiteY1" fmla="*/ 77821 h 2130357"/>
              <a:gd name="connsiteX2" fmla="*/ 204281 w 690664"/>
              <a:gd name="connsiteY2" fmla="*/ 2130357 h 2130357"/>
              <a:gd name="connsiteX3" fmla="*/ 0 w 690664"/>
              <a:gd name="connsiteY3" fmla="*/ 2042808 h 2130357"/>
              <a:gd name="connsiteX4" fmla="*/ 466928 w 690664"/>
              <a:gd name="connsiteY4" fmla="*/ 0 h 213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664" h="2130357">
                <a:moveTo>
                  <a:pt x="466928" y="0"/>
                </a:moveTo>
                <a:lnTo>
                  <a:pt x="690664" y="77821"/>
                </a:lnTo>
                <a:lnTo>
                  <a:pt x="204281" y="2130357"/>
                </a:lnTo>
                <a:lnTo>
                  <a:pt x="0" y="2042808"/>
                </a:lnTo>
                <a:lnTo>
                  <a:pt x="466928" y="0"/>
                </a:lnTo>
                <a:close/>
              </a:path>
            </a:pathLst>
          </a:custGeom>
          <a:solidFill>
            <a:srgbClr val="5B9BD5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手繪多邊形: 圖案 37">
            <a:extLst>
              <a:ext uri="{FF2B5EF4-FFF2-40B4-BE49-F238E27FC236}">
                <a16:creationId xmlns:a16="http://schemas.microsoft.com/office/drawing/2014/main" id="{4E1A83B8-5E79-40FA-9531-1DE0A26452CB}"/>
              </a:ext>
            </a:extLst>
          </p:cNvPr>
          <p:cNvSpPr/>
          <p:nvPr/>
        </p:nvSpPr>
        <p:spPr>
          <a:xfrm rot="21419709">
            <a:off x="6225936" y="3712172"/>
            <a:ext cx="891597" cy="605593"/>
          </a:xfrm>
          <a:custGeom>
            <a:avLst/>
            <a:gdLst>
              <a:gd name="connsiteX0" fmla="*/ 0 w 953311"/>
              <a:gd name="connsiteY0" fmla="*/ 428017 h 632298"/>
              <a:gd name="connsiteX1" fmla="*/ 87549 w 953311"/>
              <a:gd name="connsiteY1" fmla="*/ 0 h 632298"/>
              <a:gd name="connsiteX2" fmla="*/ 953311 w 953311"/>
              <a:gd name="connsiteY2" fmla="*/ 194553 h 632298"/>
              <a:gd name="connsiteX3" fmla="*/ 856034 w 953311"/>
              <a:gd name="connsiteY3" fmla="*/ 632298 h 632298"/>
              <a:gd name="connsiteX4" fmla="*/ 0 w 953311"/>
              <a:gd name="connsiteY4" fmla="*/ 428017 h 63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3311" h="632298">
                <a:moveTo>
                  <a:pt x="0" y="428017"/>
                </a:moveTo>
                <a:lnTo>
                  <a:pt x="87549" y="0"/>
                </a:lnTo>
                <a:lnTo>
                  <a:pt x="953311" y="194553"/>
                </a:lnTo>
                <a:lnTo>
                  <a:pt x="856034" y="632298"/>
                </a:lnTo>
                <a:lnTo>
                  <a:pt x="0" y="428017"/>
                </a:lnTo>
                <a:close/>
              </a:path>
            </a:pathLst>
          </a:cu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F2C7897D-3BD6-4134-A664-D67D218AC14A}"/>
              </a:ext>
            </a:extLst>
          </p:cNvPr>
          <p:cNvSpPr/>
          <p:nvPr/>
        </p:nvSpPr>
        <p:spPr>
          <a:xfrm>
            <a:off x="2231569" y="6307304"/>
            <a:ext cx="1690677" cy="39957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手繪多邊形: 圖案 34">
            <a:extLst>
              <a:ext uri="{FF2B5EF4-FFF2-40B4-BE49-F238E27FC236}">
                <a16:creationId xmlns:a16="http://schemas.microsoft.com/office/drawing/2014/main" id="{99E8D642-8A16-4E6C-BA2D-4B57F612C81F}"/>
              </a:ext>
            </a:extLst>
          </p:cNvPr>
          <p:cNvSpPr/>
          <p:nvPr/>
        </p:nvSpPr>
        <p:spPr>
          <a:xfrm>
            <a:off x="7052441" y="3363310"/>
            <a:ext cx="2522483" cy="998483"/>
          </a:xfrm>
          <a:custGeom>
            <a:avLst/>
            <a:gdLst>
              <a:gd name="connsiteX0" fmla="*/ 0 w 2522483"/>
              <a:gd name="connsiteY0" fmla="*/ 998483 h 998483"/>
              <a:gd name="connsiteX1" fmla="*/ 451945 w 2522483"/>
              <a:gd name="connsiteY1" fmla="*/ 798787 h 998483"/>
              <a:gd name="connsiteX2" fmla="*/ 788276 w 2522483"/>
              <a:gd name="connsiteY2" fmla="*/ 599090 h 998483"/>
              <a:gd name="connsiteX3" fmla="*/ 1008993 w 2522483"/>
              <a:gd name="connsiteY3" fmla="*/ 536028 h 998483"/>
              <a:gd name="connsiteX4" fmla="*/ 1608083 w 2522483"/>
              <a:gd name="connsiteY4" fmla="*/ 336331 h 998483"/>
              <a:gd name="connsiteX5" fmla="*/ 1713187 w 2522483"/>
              <a:gd name="connsiteY5" fmla="*/ 231228 h 998483"/>
              <a:gd name="connsiteX6" fmla="*/ 2091559 w 2522483"/>
              <a:gd name="connsiteY6" fmla="*/ 0 h 998483"/>
              <a:gd name="connsiteX7" fmla="*/ 2522483 w 2522483"/>
              <a:gd name="connsiteY7" fmla="*/ 52552 h 99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2483" h="998483">
                <a:moveTo>
                  <a:pt x="0" y="998483"/>
                </a:moveTo>
                <a:lnTo>
                  <a:pt x="451945" y="798787"/>
                </a:lnTo>
                <a:lnTo>
                  <a:pt x="788276" y="599090"/>
                </a:lnTo>
                <a:lnTo>
                  <a:pt x="1008993" y="536028"/>
                </a:lnTo>
                <a:lnTo>
                  <a:pt x="1608083" y="336331"/>
                </a:lnTo>
                <a:lnTo>
                  <a:pt x="1713187" y="231228"/>
                </a:lnTo>
                <a:lnTo>
                  <a:pt x="2091559" y="0"/>
                </a:lnTo>
                <a:lnTo>
                  <a:pt x="2522483" y="52552"/>
                </a:lnTo>
              </a:path>
            </a:pathLst>
          </a:custGeom>
          <a:ln w="76200">
            <a:solidFill>
              <a:schemeClr val="accent6">
                <a:lumMod val="75000"/>
              </a:schemeClr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手繪多邊形: 圖案 29">
            <a:extLst>
              <a:ext uri="{FF2B5EF4-FFF2-40B4-BE49-F238E27FC236}">
                <a16:creationId xmlns:a16="http://schemas.microsoft.com/office/drawing/2014/main" id="{79E42AAE-B586-4915-9D4D-925541C78688}"/>
              </a:ext>
            </a:extLst>
          </p:cNvPr>
          <p:cNvSpPr/>
          <p:nvPr/>
        </p:nvSpPr>
        <p:spPr>
          <a:xfrm>
            <a:off x="7109377" y="3975104"/>
            <a:ext cx="3561179" cy="193839"/>
          </a:xfrm>
          <a:custGeom>
            <a:avLst/>
            <a:gdLst>
              <a:gd name="connsiteX0" fmla="*/ 0 w 1402080"/>
              <a:gd name="connsiteY0" fmla="*/ 876300 h 876300"/>
              <a:gd name="connsiteX1" fmla="*/ 830580 w 1402080"/>
              <a:gd name="connsiteY1" fmla="*/ 0 h 876300"/>
              <a:gd name="connsiteX2" fmla="*/ 1402080 w 1402080"/>
              <a:gd name="connsiteY2" fmla="*/ 7620 h 876300"/>
              <a:gd name="connsiteX0" fmla="*/ 0 w 1380744"/>
              <a:gd name="connsiteY0" fmla="*/ 888597 h 888597"/>
              <a:gd name="connsiteX1" fmla="*/ 830580 w 1380744"/>
              <a:gd name="connsiteY1" fmla="*/ 12297 h 888597"/>
              <a:gd name="connsiteX2" fmla="*/ 1380744 w 1380744"/>
              <a:gd name="connsiteY2" fmla="*/ 256 h 888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0744" h="888597">
                <a:moveTo>
                  <a:pt x="0" y="888597"/>
                </a:moveTo>
                <a:lnTo>
                  <a:pt x="830580" y="12297"/>
                </a:lnTo>
                <a:cubicBezTo>
                  <a:pt x="1021080" y="14837"/>
                  <a:pt x="1190244" y="-2284"/>
                  <a:pt x="1380744" y="256"/>
                </a:cubicBezTo>
              </a:path>
            </a:pathLst>
          </a:custGeom>
          <a:ln w="19050">
            <a:solidFill>
              <a:schemeClr val="tx1"/>
            </a:solidFill>
            <a:head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手繪多邊形: 圖案 30">
            <a:extLst>
              <a:ext uri="{FF2B5EF4-FFF2-40B4-BE49-F238E27FC236}">
                <a16:creationId xmlns:a16="http://schemas.microsoft.com/office/drawing/2014/main" id="{DFB874A9-F3C1-44D5-A05E-3CD30DDAE627}"/>
              </a:ext>
            </a:extLst>
          </p:cNvPr>
          <p:cNvSpPr/>
          <p:nvPr/>
        </p:nvSpPr>
        <p:spPr>
          <a:xfrm>
            <a:off x="6892992" y="2716859"/>
            <a:ext cx="3777564" cy="826725"/>
          </a:xfrm>
          <a:custGeom>
            <a:avLst/>
            <a:gdLst>
              <a:gd name="connsiteX0" fmla="*/ 0 w 3619500"/>
              <a:gd name="connsiteY0" fmla="*/ 800100 h 800100"/>
              <a:gd name="connsiteX1" fmla="*/ 2987040 w 3619500"/>
              <a:gd name="connsiteY1" fmla="*/ 800100 h 800100"/>
              <a:gd name="connsiteX2" fmla="*/ 3619500 w 3619500"/>
              <a:gd name="connsiteY2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19500" h="800100">
                <a:moveTo>
                  <a:pt x="0" y="800100"/>
                </a:moveTo>
                <a:lnTo>
                  <a:pt x="2987040" y="800100"/>
                </a:lnTo>
                <a:lnTo>
                  <a:pt x="3619500" y="0"/>
                </a:lnTo>
              </a:path>
            </a:pathLst>
          </a:custGeom>
          <a:ln w="19050">
            <a:solidFill>
              <a:schemeClr val="tx1"/>
            </a:solidFill>
            <a:head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手繪多邊形: 圖案 48">
            <a:extLst>
              <a:ext uri="{FF2B5EF4-FFF2-40B4-BE49-F238E27FC236}">
                <a16:creationId xmlns:a16="http://schemas.microsoft.com/office/drawing/2014/main" id="{A65D806E-55DE-452E-87E7-05F7B8967130}"/>
              </a:ext>
            </a:extLst>
          </p:cNvPr>
          <p:cNvSpPr/>
          <p:nvPr/>
        </p:nvSpPr>
        <p:spPr>
          <a:xfrm>
            <a:off x="4776537" y="2598821"/>
            <a:ext cx="2081463" cy="2358190"/>
          </a:xfrm>
          <a:custGeom>
            <a:avLst/>
            <a:gdLst>
              <a:gd name="connsiteX0" fmla="*/ 204537 w 2081463"/>
              <a:gd name="connsiteY0" fmla="*/ 2358190 h 2358190"/>
              <a:gd name="connsiteX1" fmla="*/ 300789 w 2081463"/>
              <a:gd name="connsiteY1" fmla="*/ 1937084 h 2358190"/>
              <a:gd name="connsiteX2" fmla="*/ 1925052 w 2081463"/>
              <a:gd name="connsiteY2" fmla="*/ 2286000 h 2358190"/>
              <a:gd name="connsiteX3" fmla="*/ 2081463 w 2081463"/>
              <a:gd name="connsiteY3" fmla="*/ 1756611 h 2358190"/>
              <a:gd name="connsiteX4" fmla="*/ 1359568 w 2081463"/>
              <a:gd name="connsiteY4" fmla="*/ 1576137 h 2358190"/>
              <a:gd name="connsiteX5" fmla="*/ 1552074 w 2081463"/>
              <a:gd name="connsiteY5" fmla="*/ 1022684 h 2358190"/>
              <a:gd name="connsiteX6" fmla="*/ 1215189 w 2081463"/>
              <a:gd name="connsiteY6" fmla="*/ 938463 h 2358190"/>
              <a:gd name="connsiteX7" fmla="*/ 1359568 w 2081463"/>
              <a:gd name="connsiteY7" fmla="*/ 385011 h 2358190"/>
              <a:gd name="connsiteX8" fmla="*/ 2021305 w 2081463"/>
              <a:gd name="connsiteY8" fmla="*/ 529390 h 2358190"/>
              <a:gd name="connsiteX9" fmla="*/ 2045368 w 2081463"/>
              <a:gd name="connsiteY9" fmla="*/ 312821 h 2358190"/>
              <a:gd name="connsiteX10" fmla="*/ 745958 w 2081463"/>
              <a:gd name="connsiteY10" fmla="*/ 0 h 2358190"/>
              <a:gd name="connsiteX11" fmla="*/ 697831 w 2081463"/>
              <a:gd name="connsiteY11" fmla="*/ 300790 h 2358190"/>
              <a:gd name="connsiteX12" fmla="*/ 481263 w 2081463"/>
              <a:gd name="connsiteY12" fmla="*/ 252663 h 2358190"/>
              <a:gd name="connsiteX13" fmla="*/ 385010 w 2081463"/>
              <a:gd name="connsiteY13" fmla="*/ 782053 h 2358190"/>
              <a:gd name="connsiteX14" fmla="*/ 553452 w 2081463"/>
              <a:gd name="connsiteY14" fmla="*/ 854242 h 2358190"/>
              <a:gd name="connsiteX15" fmla="*/ 469231 w 2081463"/>
              <a:gd name="connsiteY15" fmla="*/ 1287379 h 2358190"/>
              <a:gd name="connsiteX16" fmla="*/ 264695 w 2081463"/>
              <a:gd name="connsiteY16" fmla="*/ 1251284 h 2358190"/>
              <a:gd name="connsiteX17" fmla="*/ 0 w 2081463"/>
              <a:gd name="connsiteY17" fmla="*/ 2298032 h 2358190"/>
              <a:gd name="connsiteX18" fmla="*/ 204537 w 2081463"/>
              <a:gd name="connsiteY18" fmla="*/ 2358190 h 235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81463" h="2358190">
                <a:moveTo>
                  <a:pt x="204537" y="2358190"/>
                </a:moveTo>
                <a:lnTo>
                  <a:pt x="300789" y="1937084"/>
                </a:lnTo>
                <a:lnTo>
                  <a:pt x="1925052" y="2286000"/>
                </a:lnTo>
                <a:lnTo>
                  <a:pt x="2081463" y="1756611"/>
                </a:lnTo>
                <a:lnTo>
                  <a:pt x="1359568" y="1576137"/>
                </a:lnTo>
                <a:lnTo>
                  <a:pt x="1552074" y="1022684"/>
                </a:lnTo>
                <a:lnTo>
                  <a:pt x="1215189" y="938463"/>
                </a:lnTo>
                <a:lnTo>
                  <a:pt x="1359568" y="385011"/>
                </a:lnTo>
                <a:lnTo>
                  <a:pt x="2021305" y="529390"/>
                </a:lnTo>
                <a:lnTo>
                  <a:pt x="2045368" y="312821"/>
                </a:lnTo>
                <a:lnTo>
                  <a:pt x="745958" y="0"/>
                </a:lnTo>
                <a:lnTo>
                  <a:pt x="697831" y="300790"/>
                </a:lnTo>
                <a:lnTo>
                  <a:pt x="481263" y="252663"/>
                </a:lnTo>
                <a:lnTo>
                  <a:pt x="385010" y="782053"/>
                </a:lnTo>
                <a:lnTo>
                  <a:pt x="553452" y="854242"/>
                </a:lnTo>
                <a:lnTo>
                  <a:pt x="469231" y="1287379"/>
                </a:lnTo>
                <a:lnTo>
                  <a:pt x="264695" y="1251284"/>
                </a:lnTo>
                <a:lnTo>
                  <a:pt x="0" y="2298032"/>
                </a:lnTo>
                <a:lnTo>
                  <a:pt x="204537" y="2358190"/>
                </a:lnTo>
                <a:close/>
              </a:path>
            </a:pathLst>
          </a:custGeom>
          <a:solidFill>
            <a:srgbClr val="5B9BD5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8B797EC9-06A8-489E-BEBC-D127B8E9463E}"/>
              </a:ext>
            </a:extLst>
          </p:cNvPr>
          <p:cNvSpPr txBox="1"/>
          <p:nvPr/>
        </p:nvSpPr>
        <p:spPr>
          <a:xfrm>
            <a:off x="-15377" y="1598033"/>
            <a:ext cx="2067016" cy="338554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1600" b="1" dirty="0">
                <a:latin typeface="Heiti TC Medium" pitchFamily="2" charset="-128"/>
                <a:ea typeface="Heiti TC Medium" pitchFamily="2" charset="-128"/>
              </a:rPr>
              <a:t>青年創業據點</a:t>
            </a:r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CEB4E297-5342-4988-BC6E-D15D82ED6A55}"/>
              </a:ext>
            </a:extLst>
          </p:cNvPr>
          <p:cNvSpPr txBox="1"/>
          <p:nvPr/>
        </p:nvSpPr>
        <p:spPr>
          <a:xfrm>
            <a:off x="31124" y="1904191"/>
            <a:ext cx="22004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專業團隊進駐經營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青年經營者進駐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kumimoji="1"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發展在地品牌</a:t>
            </a:r>
            <a:endParaRPr kumimoji="1"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手繪多邊形: 圖案 51">
            <a:extLst>
              <a:ext uri="{FF2B5EF4-FFF2-40B4-BE49-F238E27FC236}">
                <a16:creationId xmlns:a16="http://schemas.microsoft.com/office/drawing/2014/main" id="{7AD1A418-2467-4B1C-A8D6-131B4F0DE90E}"/>
              </a:ext>
            </a:extLst>
          </p:cNvPr>
          <p:cNvSpPr/>
          <p:nvPr/>
        </p:nvSpPr>
        <p:spPr>
          <a:xfrm>
            <a:off x="2051639" y="1784261"/>
            <a:ext cx="3058373" cy="1090246"/>
          </a:xfrm>
          <a:custGeom>
            <a:avLst/>
            <a:gdLst>
              <a:gd name="connsiteX0" fmla="*/ 0 w 2974428"/>
              <a:gd name="connsiteY0" fmla="*/ 0 h 1408386"/>
              <a:gd name="connsiteX1" fmla="*/ 914400 w 2974428"/>
              <a:gd name="connsiteY1" fmla="*/ 0 h 1408386"/>
              <a:gd name="connsiteX2" fmla="*/ 2974428 w 2974428"/>
              <a:gd name="connsiteY2" fmla="*/ 1408386 h 1408386"/>
              <a:gd name="connsiteX0" fmla="*/ 0 w 3455692"/>
              <a:gd name="connsiteY0" fmla="*/ 0 h 1790295"/>
              <a:gd name="connsiteX1" fmla="*/ 914400 w 3455692"/>
              <a:gd name="connsiteY1" fmla="*/ 0 h 1790295"/>
              <a:gd name="connsiteX2" fmla="*/ 3455692 w 3455692"/>
              <a:gd name="connsiteY2" fmla="*/ 1790295 h 1790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5692" h="1790295">
                <a:moveTo>
                  <a:pt x="0" y="0"/>
                </a:moveTo>
                <a:lnTo>
                  <a:pt x="914400" y="0"/>
                </a:lnTo>
                <a:cubicBezTo>
                  <a:pt x="1601076" y="469462"/>
                  <a:pt x="2769016" y="1320833"/>
                  <a:pt x="3455692" y="1790295"/>
                </a:cubicBezTo>
              </a:path>
            </a:pathLst>
          </a:cu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C293D25E-FD3D-4964-83AE-E130067AC120}"/>
              </a:ext>
            </a:extLst>
          </p:cNvPr>
          <p:cNvSpPr/>
          <p:nvPr/>
        </p:nvSpPr>
        <p:spPr>
          <a:xfrm>
            <a:off x="4445" y="155529"/>
            <a:ext cx="3060000" cy="43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07B4BA7F-E147-4434-BEEC-D5186CD7079E}"/>
              </a:ext>
            </a:extLst>
          </p:cNvPr>
          <p:cNvSpPr txBox="1"/>
          <p:nvPr/>
        </p:nvSpPr>
        <p:spPr>
          <a:xfrm>
            <a:off x="-1158" y="172646"/>
            <a:ext cx="44386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kern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未來營運規劃</a:t>
            </a:r>
            <a:r>
              <a:rPr lang="en-US" altLang="zh-TW" sz="2000" b="1" kern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—</a:t>
            </a:r>
            <a:r>
              <a:rPr lang="zh-TW" altLang="en-US" sz="2000" b="1" kern="15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初步建議</a:t>
            </a:r>
          </a:p>
        </p:txBody>
      </p:sp>
    </p:spTree>
    <p:extLst>
      <p:ext uri="{BB962C8B-B14F-4D97-AF65-F5344CB8AC3E}">
        <p14:creationId xmlns:p14="http://schemas.microsoft.com/office/powerpoint/2010/main" val="1857685438"/>
      </p:ext>
    </p:extLst>
  </p:cSld>
  <p:clrMapOvr>
    <a:masterClrMapping/>
  </p:clrMapOvr>
</p:sld>
</file>

<file path=ppt/theme/theme1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10965</TotalTime>
  <Words>688</Words>
  <Application>Microsoft Office PowerPoint</Application>
  <PresentationFormat>寬螢幕</PresentationFormat>
  <Paragraphs>116</Paragraphs>
  <Slides>6</Slides>
  <Notes>2</Notes>
  <HiddenSlides>0</HiddenSlides>
  <MMClips>0</MMClips>
  <ScaleCrop>false</ScaleCrop>
  <HeadingPairs>
    <vt:vector size="8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7" baseType="lpstr">
      <vt:lpstr>等线</vt:lpstr>
      <vt:lpstr>Heiti TC Medium</vt:lpstr>
      <vt:lpstr>微軟正黑體</vt:lpstr>
      <vt:lpstr>新細明體</vt:lpstr>
      <vt:lpstr>Arial</vt:lpstr>
      <vt:lpstr>Calibri</vt:lpstr>
      <vt:lpstr>Calibri Light</vt:lpstr>
      <vt:lpstr>Times New Roman</vt:lpstr>
      <vt:lpstr>Wingdings</vt:lpstr>
      <vt:lpstr>自訂設計</vt:lpstr>
      <vt:lpstr>點陣圖影像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林羿伶</dc:creator>
  <cp:lastModifiedBy>張淑華</cp:lastModifiedBy>
  <cp:revision>310</cp:revision>
  <cp:lastPrinted>2022-09-14T05:26:41Z</cp:lastPrinted>
  <dcterms:created xsi:type="dcterms:W3CDTF">2022-03-30T12:04:12Z</dcterms:created>
  <dcterms:modified xsi:type="dcterms:W3CDTF">2022-10-18T03:22:06Z</dcterms:modified>
</cp:coreProperties>
</file>