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9" r:id="rId4"/>
    <p:sldId id="271" r:id="rId5"/>
    <p:sldId id="272" r:id="rId6"/>
    <p:sldId id="273" r:id="rId7"/>
    <p:sldId id="274" r:id="rId8"/>
    <p:sldId id="265" r:id="rId9"/>
    <p:sldId id="264" r:id="rId10"/>
    <p:sldId id="260" r:id="rId11"/>
    <p:sldId id="269" r:id="rId12"/>
    <p:sldId id="270" r:id="rId13"/>
    <p:sldId id="276" r:id="rId14"/>
    <p:sldId id="275" r:id="rId15"/>
    <p:sldId id="263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8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524208E-8F0A-4606-B095-75B4F531064B}" type="datetimeFigureOut">
              <a:rPr lang="zh-TW" altLang="en-US" smtClean="0"/>
              <a:t>2021/11/16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B7E4916-8970-42B8-A2C5-A849C6C2B28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 rot="19140000">
            <a:off x="832242" y="2120396"/>
            <a:ext cx="3951123" cy="149146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2"/>
          </p:nvPr>
        </p:nvSpPr>
        <p:spPr>
          <a:xfrm>
            <a:off x="3275856" y="5563130"/>
            <a:ext cx="5976664" cy="1294870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申請單位：臺中市立豐東國中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報告人： 李建智 校長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03" y="404664"/>
            <a:ext cx="7776097" cy="518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7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1046984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+mn-ea"/>
                <a:ea typeface="+mn-ea"/>
              </a:rPr>
              <a:t>學校基本資料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100628"/>
            <a:ext cx="7804348" cy="3579849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zh-TW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（一）全校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人數：</a:t>
            </a:r>
            <a:r>
              <a:rPr lang="en-US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1836</a:t>
            </a:r>
            <a:r>
              <a:rPr lang="zh-TW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3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教職員工：</a:t>
            </a:r>
            <a:r>
              <a:rPr lang="en-US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184</a:t>
            </a:r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zh-TW" altLang="zh-TW" sz="3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（二）學校佔地面積：</a:t>
            </a:r>
            <a:r>
              <a:rPr lang="en-US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2.5785</a:t>
            </a:r>
            <a:r>
              <a:rPr lang="zh-TW" altLang="zh-TW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公頃</a:t>
            </a:r>
            <a:endParaRPr lang="en-US" altLang="zh-TW" sz="3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（三）位於臺中市豐原區。</a:t>
            </a:r>
            <a:endParaRPr lang="en-US" altLang="zh-TW" sz="3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en-US" sz="3400" dirty="0">
                <a:latin typeface="標楷體" panose="03000509000000000000" pitchFamily="65" charset="-120"/>
                <a:ea typeface="標楷體" panose="03000509000000000000" pitchFamily="65" charset="-120"/>
              </a:rPr>
              <a:t>（四）</a:t>
            </a:r>
            <a:r>
              <a:rPr lang="zh-TW" altLang="zh-TW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民國</a:t>
            </a:r>
            <a:r>
              <a:rPr lang="en-US" altLang="zh-TW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57</a:t>
            </a:r>
            <a:r>
              <a:rPr lang="zh-TW" altLang="zh-TW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年創校，</a:t>
            </a:r>
            <a:r>
              <a:rPr lang="en-US" altLang="zh-TW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年班級數</a:t>
            </a:r>
            <a:r>
              <a:rPr lang="en-US" altLang="zh-TW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班。</a:t>
            </a:r>
            <a:endParaRPr lang="en-US" altLang="zh-TW" sz="3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en-US" sz="3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（五）長期設有社區大學</a:t>
            </a:r>
            <a:endParaRPr lang="en-US" altLang="zh-TW" sz="3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593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421448" cy="614968"/>
          </a:xfrm>
        </p:spPr>
        <p:txBody>
          <a:bodyPr/>
          <a:lstStyle/>
          <a:p>
            <a:r>
              <a:rPr lang="zh-TW" altLang="en-US" sz="4800" dirty="0"/>
              <a:t>學校現況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1520" y="1100628"/>
            <a:ext cx="8424936" cy="4344596"/>
          </a:xfrm>
        </p:spPr>
        <p:txBody>
          <a:bodyPr vert="horz">
            <a:normAutofit/>
          </a:bodyPr>
          <a:lstStyle/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學生人數眾多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是臺中市第二大公立國中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校舍老舊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有四棟民國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57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年興建的校舍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安全堪慮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雖已完成補強但多處牆面漏水裂縫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操場破損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供學生教學及開放民眾運動，使用率高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日夜共榮：本校長年提供社區大學使用，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是終身教育的學習中心。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校地狹小：苦於無足夠停車空間。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26921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E107BB0D-CCF1-4131-AF04-F109D4CBB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/>
              <a:t>老舊校舍現況</a:t>
            </a:r>
            <a:r>
              <a:rPr lang="en-US" altLang="zh-TW" sz="3200" b="1" dirty="0"/>
              <a:t>1</a:t>
            </a:r>
            <a:endParaRPr lang="zh-TW" altLang="en-US" sz="3200" b="1" dirty="0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77E993E4-52BD-44C5-AD22-FE3EC61FD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23" y="1052735"/>
            <a:ext cx="3936437" cy="2952328"/>
          </a:xfr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86DAAFB-76A5-451B-8F54-137AB7D57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60848"/>
            <a:ext cx="460851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5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>
            <a:extLst>
              <a:ext uri="{FF2B5EF4-FFF2-40B4-BE49-F238E27FC236}">
                <a16:creationId xmlns:a16="http://schemas.microsoft.com/office/drawing/2014/main" id="{E8EFDAB8-359F-45E0-A26A-685DA7F41E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8225" y="1671009"/>
            <a:ext cx="4579671" cy="3434753"/>
          </a:xfrm>
        </p:spPr>
      </p:pic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4862C75F-36D9-4FF4-92B5-20F3BBBE5D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36687" y="1670216"/>
            <a:ext cx="4579672" cy="3434754"/>
          </a:xfr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E107BB0D-CCF1-4131-AF04-F109D4CBB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/>
              <a:t>老舊校舍現況</a:t>
            </a:r>
            <a:r>
              <a:rPr lang="en-US" altLang="zh-TW" sz="3200" b="1" dirty="0"/>
              <a:t>2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6769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AAE147BE-C9F5-4A4F-A267-5F5367CA0F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3" y="887627"/>
            <a:ext cx="3973056" cy="2979792"/>
          </a:xfrm>
        </p:spPr>
      </p:pic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85F3EBC6-8249-4558-99A4-B1D22B053F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30" y="2636912"/>
            <a:ext cx="4250365" cy="3187774"/>
          </a:xfr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9A2E6CCF-952C-4051-BB86-125E56A7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老舊校舍現況</a:t>
            </a:r>
            <a:r>
              <a:rPr lang="en-US" altLang="zh-TW" b="1" dirty="0"/>
              <a:t>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133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43AF1103-2414-4DEB-80AB-78F1CC978F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95" y="914400"/>
            <a:ext cx="4261088" cy="3195816"/>
          </a:xfrm>
        </p:spPr>
      </p:pic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92E298B3-1A8D-46E8-9ED5-0848657BF4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18" y="1763105"/>
            <a:ext cx="4442387" cy="3331790"/>
          </a:xfr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61090A16-7FC9-4273-ABE9-58F9A2DEC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>
                <a:solidFill>
                  <a:srgbClr val="000000"/>
                </a:solidFill>
              </a:rPr>
              <a:t>老舊校舍現況</a:t>
            </a:r>
            <a:r>
              <a:rPr lang="en-US" altLang="zh-TW" sz="3200" b="1" dirty="0">
                <a:solidFill>
                  <a:srgbClr val="000000"/>
                </a:solidFill>
              </a:rPr>
              <a:t>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77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85" y="0"/>
            <a:ext cx="610043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26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493456" cy="1047016"/>
          </a:xfrm>
        </p:spPr>
        <p:txBody>
          <a:bodyPr/>
          <a:lstStyle/>
          <a:p>
            <a:r>
              <a:rPr lang="zh-TW" altLang="en-US" sz="4800" dirty="0">
                <a:highlight>
                  <a:srgbClr val="FFFF00"/>
                </a:highlight>
              </a:rPr>
              <a:t>四階段解決安置學生問題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11560" y="1556792"/>
            <a:ext cx="8213536" cy="3552508"/>
          </a:xfrm>
        </p:spPr>
        <p:txBody>
          <a:bodyPr vert="horz">
            <a:normAutofit/>
          </a:bodyPr>
          <a:lstStyle/>
          <a:p>
            <a:r>
              <a:rPr lang="zh-TW" altLang="en-US" sz="3200" dirty="0">
                <a:latin typeface="+mj-ea"/>
                <a:ea typeface="+mj-ea"/>
              </a:rPr>
              <a:t>第</a:t>
            </a:r>
            <a:r>
              <a:rPr lang="en-US" altLang="zh-TW" sz="3200" dirty="0">
                <a:latin typeface="+mj-ea"/>
                <a:ea typeface="+mj-ea"/>
              </a:rPr>
              <a:t>1</a:t>
            </a:r>
            <a:r>
              <a:rPr lang="zh-TW" altLang="en-US" sz="3200" dirty="0">
                <a:latin typeface="+mj-ea"/>
                <a:ea typeface="+mj-ea"/>
              </a:rPr>
              <a:t>階段</a:t>
            </a:r>
            <a:r>
              <a:rPr lang="en-US" altLang="zh-TW" sz="3200" dirty="0">
                <a:latin typeface="+mj-ea"/>
                <a:ea typeface="+mj-ea"/>
              </a:rPr>
              <a:t>-</a:t>
            </a:r>
            <a:r>
              <a:rPr lang="zh-TW" altLang="en-US" sz="3200" dirty="0">
                <a:latin typeface="+mj-ea"/>
                <a:ea typeface="+mj-ea"/>
              </a:rPr>
              <a:t>拆除校區北側司令台</a:t>
            </a:r>
            <a:r>
              <a:rPr lang="en-US" altLang="zh-TW" sz="3200" dirty="0">
                <a:latin typeface="+mj-ea"/>
                <a:ea typeface="+mj-ea"/>
              </a:rPr>
              <a:t>.</a:t>
            </a:r>
            <a:r>
              <a:rPr lang="zh-TW" altLang="en-US" sz="3200" dirty="0">
                <a:latin typeface="+mj-ea"/>
                <a:ea typeface="+mj-ea"/>
              </a:rPr>
              <a:t>羽球館</a:t>
            </a:r>
            <a:r>
              <a:rPr lang="en-US" altLang="zh-TW" sz="3200" dirty="0">
                <a:latin typeface="+mj-ea"/>
                <a:ea typeface="+mj-ea"/>
              </a:rPr>
              <a:t>.</a:t>
            </a:r>
            <a:r>
              <a:rPr lang="zh-TW" altLang="en-US" sz="3200" dirty="0">
                <a:latin typeface="+mj-ea"/>
                <a:ea typeface="+mj-ea"/>
              </a:rPr>
              <a:t>舊宿舍。</a:t>
            </a:r>
            <a:endParaRPr lang="en-US" altLang="zh-TW" sz="3200" dirty="0">
              <a:latin typeface="+mj-ea"/>
              <a:ea typeface="+mj-ea"/>
            </a:endParaRPr>
          </a:p>
          <a:p>
            <a:r>
              <a:rPr lang="zh-TW" altLang="en-US" sz="3200" dirty="0">
                <a:latin typeface="+mj-ea"/>
                <a:ea typeface="+mj-ea"/>
              </a:rPr>
              <a:t>第</a:t>
            </a:r>
            <a:r>
              <a:rPr lang="en-US" altLang="zh-TW" sz="3200" dirty="0">
                <a:latin typeface="+mj-ea"/>
                <a:ea typeface="+mj-ea"/>
              </a:rPr>
              <a:t>2</a:t>
            </a:r>
            <a:r>
              <a:rPr lang="zh-TW" altLang="en-US" sz="3200" dirty="0">
                <a:latin typeface="+mj-ea"/>
                <a:ea typeface="+mj-ea"/>
              </a:rPr>
              <a:t>階段</a:t>
            </a:r>
            <a:r>
              <a:rPr lang="en-US" altLang="zh-TW" sz="3200" dirty="0">
                <a:latin typeface="+mj-ea"/>
                <a:ea typeface="+mj-ea"/>
              </a:rPr>
              <a:t>-</a:t>
            </a:r>
            <a:r>
              <a:rPr lang="zh-TW" altLang="en-US" sz="3200" dirty="0">
                <a:latin typeface="+mj-ea"/>
                <a:ea typeface="+mj-ea"/>
              </a:rPr>
              <a:t>先利用現行操場來興建兩棟教學大樓與活動中心。</a:t>
            </a:r>
            <a:endParaRPr lang="en-US" altLang="zh-TW" sz="3200" dirty="0">
              <a:latin typeface="+mj-ea"/>
              <a:ea typeface="+mj-ea"/>
            </a:endParaRPr>
          </a:p>
          <a:p>
            <a:r>
              <a:rPr lang="zh-TW" altLang="en-US" sz="3200" dirty="0">
                <a:latin typeface="+mj-ea"/>
                <a:ea typeface="+mj-ea"/>
              </a:rPr>
              <a:t>第</a:t>
            </a:r>
            <a:r>
              <a:rPr lang="en-US" altLang="zh-TW" sz="3200" dirty="0">
                <a:latin typeface="+mj-ea"/>
                <a:ea typeface="+mj-ea"/>
              </a:rPr>
              <a:t>3</a:t>
            </a:r>
            <a:r>
              <a:rPr lang="zh-TW" altLang="en-US" sz="3200" dirty="0">
                <a:latin typeface="+mj-ea"/>
                <a:ea typeface="+mj-ea"/>
              </a:rPr>
              <a:t>階段</a:t>
            </a:r>
            <a:r>
              <a:rPr lang="en-US" altLang="zh-TW" sz="3200" dirty="0">
                <a:latin typeface="+mj-ea"/>
                <a:ea typeface="+mj-ea"/>
              </a:rPr>
              <a:t>-</a:t>
            </a:r>
            <a:r>
              <a:rPr lang="zh-TW" altLang="en-US" sz="3200" dirty="0">
                <a:latin typeface="+mj-ea"/>
                <a:ea typeface="+mj-ea"/>
              </a:rPr>
              <a:t>學生遷移至新教學大樓，拆除四棟老舊校舍。</a:t>
            </a:r>
            <a:endParaRPr lang="en-US" altLang="zh-TW" sz="3200" dirty="0">
              <a:latin typeface="+mj-ea"/>
              <a:ea typeface="+mj-ea"/>
            </a:endParaRPr>
          </a:p>
          <a:p>
            <a:r>
              <a:rPr lang="zh-TW" altLang="en-US" sz="3200" dirty="0">
                <a:latin typeface="+mj-ea"/>
                <a:ea typeface="+mj-ea"/>
              </a:rPr>
              <a:t>第</a:t>
            </a:r>
            <a:r>
              <a:rPr lang="en-US" altLang="zh-TW" sz="3200" dirty="0">
                <a:latin typeface="+mj-ea"/>
                <a:ea typeface="+mj-ea"/>
              </a:rPr>
              <a:t>4</a:t>
            </a:r>
            <a:r>
              <a:rPr lang="zh-TW" altLang="en-US" sz="3200" dirty="0">
                <a:latin typeface="+mj-ea"/>
                <a:ea typeface="+mj-ea"/>
              </a:rPr>
              <a:t>階段</a:t>
            </a:r>
            <a:r>
              <a:rPr lang="en-US" altLang="zh-TW" sz="3200" dirty="0">
                <a:latin typeface="+mj-ea"/>
                <a:ea typeface="+mj-ea"/>
              </a:rPr>
              <a:t>-</a:t>
            </a:r>
            <a:r>
              <a:rPr lang="zh-TW" altLang="en-US" sz="3200" dirty="0">
                <a:latin typeface="+mj-ea"/>
                <a:ea typeface="+mj-ea"/>
              </a:rPr>
              <a:t>校園南側興建運動場與地下停車場。</a:t>
            </a:r>
          </a:p>
        </p:txBody>
      </p:sp>
    </p:spTree>
    <p:extLst>
      <p:ext uri="{BB962C8B-B14F-4D97-AF65-F5344CB8AC3E}">
        <p14:creationId xmlns:p14="http://schemas.microsoft.com/office/powerpoint/2010/main" val="1319562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校園北側（第一二階段）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B3F7210E-B246-4B12-BC0A-3A1B4C69C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76" y="1196752"/>
            <a:ext cx="7414647" cy="4849141"/>
          </a:xfrm>
        </p:spPr>
      </p:pic>
    </p:spTree>
    <p:extLst>
      <p:ext uri="{BB962C8B-B14F-4D97-AF65-F5344CB8AC3E}">
        <p14:creationId xmlns:p14="http://schemas.microsoft.com/office/powerpoint/2010/main" val="3361746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校園南側（第三四階段）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D6780438-6392-4241-A43F-BCFD5E481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10" y="1484784"/>
            <a:ext cx="8108640" cy="4561110"/>
          </a:xfrm>
        </p:spPr>
      </p:pic>
    </p:spTree>
    <p:extLst>
      <p:ext uri="{BB962C8B-B14F-4D97-AF65-F5344CB8AC3E}">
        <p14:creationId xmlns:p14="http://schemas.microsoft.com/office/powerpoint/2010/main" val="250848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3957" y="332656"/>
            <a:ext cx="7520940" cy="548640"/>
          </a:xfrm>
        </p:spPr>
        <p:txBody>
          <a:bodyPr/>
          <a:lstStyle/>
          <a:p>
            <a:r>
              <a:rPr lang="zh-TW" altLang="en-US" dirty="0">
                <a:highlight>
                  <a:srgbClr val="FFFF00"/>
                </a:highlight>
              </a:rPr>
              <a:t>新校舍示意圖</a:t>
            </a:r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E83AD302-8D6C-4EAA-BA0A-0BBF063DE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92696"/>
            <a:ext cx="4463192" cy="5898282"/>
          </a:xfrm>
        </p:spPr>
      </p:pic>
    </p:spTree>
    <p:extLst>
      <p:ext uri="{BB962C8B-B14F-4D97-AF65-F5344CB8AC3E}">
        <p14:creationId xmlns:p14="http://schemas.microsoft.com/office/powerpoint/2010/main" val="2258953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9B7689-B7FC-45C6-8D0B-0A9ED780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第一二階段校舍示意圖</a:t>
            </a:r>
            <a:r>
              <a:rPr lang="en-US" altLang="zh-TW" dirty="0">
                <a:solidFill>
                  <a:srgbClr val="000000"/>
                </a:solidFill>
                <a:highlight>
                  <a:srgbClr val="FFFF00"/>
                </a:highlight>
              </a:rPr>
              <a:t>-</a:t>
            </a:r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校舍</a:t>
            </a:r>
            <a:r>
              <a:rPr lang="en-US" altLang="zh-TW" dirty="0">
                <a:solidFill>
                  <a:srgbClr val="000000"/>
                </a:solidFill>
                <a:highlight>
                  <a:srgbClr val="FFFF00"/>
                </a:highlight>
              </a:rPr>
              <a:t>.</a:t>
            </a:r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活動中心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1D49873-56B9-47D0-A682-6DB9C1AD3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35" y="1040432"/>
            <a:ext cx="7520940" cy="5129933"/>
          </a:xfrm>
        </p:spPr>
      </p:pic>
    </p:spTree>
    <p:extLst>
      <p:ext uri="{BB962C8B-B14F-4D97-AF65-F5344CB8AC3E}">
        <p14:creationId xmlns:p14="http://schemas.microsoft.com/office/powerpoint/2010/main" val="792505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373154-6115-4A2D-BC42-F0D8B11F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第三四階段校舍示意圖</a:t>
            </a:r>
            <a:r>
              <a:rPr lang="en-US" altLang="zh-TW" dirty="0">
                <a:solidFill>
                  <a:srgbClr val="000000"/>
                </a:solidFill>
                <a:highlight>
                  <a:srgbClr val="FFFF00"/>
                </a:highlight>
              </a:rPr>
              <a:t>-</a:t>
            </a:r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操場</a:t>
            </a:r>
            <a:r>
              <a:rPr lang="en-US" altLang="zh-TW" dirty="0">
                <a:solidFill>
                  <a:srgbClr val="000000"/>
                </a:solidFill>
                <a:highlight>
                  <a:srgbClr val="FFFF00"/>
                </a:highlight>
              </a:rPr>
              <a:t>.</a:t>
            </a:r>
            <a:r>
              <a:rPr lang="zh-TW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地下停車場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0DAE811-414E-4DF1-991F-ABFC4872A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02" y="1124743"/>
            <a:ext cx="7517798" cy="5563171"/>
          </a:xfrm>
        </p:spPr>
      </p:pic>
    </p:spTree>
    <p:extLst>
      <p:ext uri="{BB962C8B-B14F-4D97-AF65-F5344CB8AC3E}">
        <p14:creationId xmlns:p14="http://schemas.microsoft.com/office/powerpoint/2010/main" val="3223969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 rot="19140000">
            <a:off x="832242" y="2120396"/>
            <a:ext cx="3951123" cy="1491465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0"/>
            <a:ext cx="7506457" cy="5523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字版面配置區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8644"/>
            <a:ext cx="1619672" cy="139935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58C3E718-D487-458C-B990-18BE2E89C633}"/>
              </a:ext>
            </a:extLst>
          </p:cNvPr>
          <p:cNvSpPr txBox="1"/>
          <p:nvPr/>
        </p:nvSpPr>
        <p:spPr>
          <a:xfrm>
            <a:off x="5076056" y="5774679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+mj-ea"/>
                <a:ea typeface="+mj-ea"/>
              </a:rPr>
              <a:t>謝謝您的聆聽</a:t>
            </a:r>
          </a:p>
        </p:txBody>
      </p:sp>
    </p:spTree>
    <p:extLst>
      <p:ext uri="{BB962C8B-B14F-4D97-AF65-F5344CB8AC3E}">
        <p14:creationId xmlns:p14="http://schemas.microsoft.com/office/powerpoint/2010/main" val="4079602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505</TotalTime>
  <Words>299</Words>
  <Application>Microsoft Office PowerPoint</Application>
  <PresentationFormat>如螢幕大小 (4:3)</PresentationFormat>
  <Paragraphs>31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4" baseType="lpstr">
      <vt:lpstr>微軟正黑體</vt:lpstr>
      <vt:lpstr>新細明體</vt:lpstr>
      <vt:lpstr>標楷體</vt:lpstr>
      <vt:lpstr>Arial</vt:lpstr>
      <vt:lpstr>Franklin Gothic Book</vt:lpstr>
      <vt:lpstr>Franklin Gothic Medium</vt:lpstr>
      <vt:lpstr>Tunga</vt:lpstr>
      <vt:lpstr>Wingdings</vt:lpstr>
      <vt:lpstr>角度</vt:lpstr>
      <vt:lpstr>PowerPoint 簡報</vt:lpstr>
      <vt:lpstr>學校基本資料</vt:lpstr>
      <vt:lpstr>學校現況</vt:lpstr>
      <vt:lpstr>老舊校舍現況1</vt:lpstr>
      <vt:lpstr>老舊校舍現況2</vt:lpstr>
      <vt:lpstr>老舊校舍現況3</vt:lpstr>
      <vt:lpstr>老舊校舍現況4</vt:lpstr>
      <vt:lpstr>PowerPoint 簡報</vt:lpstr>
      <vt:lpstr>四階段解決安置學生問題</vt:lpstr>
      <vt:lpstr>校園北側（第一二階段）</vt:lpstr>
      <vt:lpstr>校園南側（第三四階段）</vt:lpstr>
      <vt:lpstr>新校舍示意圖</vt:lpstr>
      <vt:lpstr>第一二階段校舍示意圖-校舍.活動中心</vt:lpstr>
      <vt:lpstr>第三四階段校舍示意圖-操場.地下停車場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35</cp:revision>
  <dcterms:created xsi:type="dcterms:W3CDTF">2020-04-24T03:19:27Z</dcterms:created>
  <dcterms:modified xsi:type="dcterms:W3CDTF">2021-11-16T05:59:47Z</dcterms:modified>
</cp:coreProperties>
</file>