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8" r:id="rId2"/>
    <p:sldId id="278" r:id="rId3"/>
    <p:sldId id="264" r:id="rId4"/>
    <p:sldId id="282" r:id="rId5"/>
    <p:sldId id="299" r:id="rId6"/>
    <p:sldId id="279" r:id="rId7"/>
    <p:sldId id="277" r:id="rId8"/>
    <p:sldId id="300" r:id="rId9"/>
    <p:sldId id="280" r:id="rId10"/>
    <p:sldId id="281" r:id="rId11"/>
    <p:sldId id="283" r:id="rId12"/>
    <p:sldId id="285" r:id="rId13"/>
    <p:sldId id="290" r:id="rId14"/>
    <p:sldId id="291" r:id="rId15"/>
    <p:sldId id="286" r:id="rId16"/>
    <p:sldId id="302" r:id="rId17"/>
    <p:sldId id="303" r:id="rId18"/>
    <p:sldId id="289" r:id="rId19"/>
    <p:sldId id="287" r:id="rId20"/>
    <p:sldId id="301" r:id="rId21"/>
    <p:sldId id="293" r:id="rId22"/>
    <p:sldId id="296" r:id="rId23"/>
    <p:sldId id="292" r:id="rId24"/>
    <p:sldId id="294" r:id="rId25"/>
    <p:sldId id="295" r:id="rId26"/>
    <p:sldId id="298" r:id="rId27"/>
    <p:sldId id="297" r:id="rId28"/>
    <p:sldId id="263" r:id="rId29"/>
  </p:sldIdLst>
  <p:sldSz cx="9144000" cy="6858000" type="screen4x3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1B59"/>
    <a:srgbClr val="FF7C80"/>
    <a:srgbClr val="D60093"/>
    <a:srgbClr val="FF6699"/>
    <a:srgbClr val="0099FF"/>
    <a:srgbClr val="FFFF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76" autoAdjust="0"/>
    <p:restoredTop sz="94353" autoAdjust="0"/>
  </p:normalViewPr>
  <p:slideViewPr>
    <p:cSldViewPr snapToGrid="0">
      <p:cViewPr varScale="1">
        <p:scale>
          <a:sx n="70" d="100"/>
          <a:sy n="70" d="100"/>
        </p:scale>
        <p:origin x="1212" y="60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20" y="491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7600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643" y="0"/>
            <a:ext cx="2945448" cy="497600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8C2CF8E9-733F-4AD6-A039-84AC7DE9F094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626"/>
            <a:ext cx="2945448" cy="497600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643" y="9430626"/>
            <a:ext cx="2945448" cy="497600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80EE8C40-AEAB-4C57-8071-D7ED4702D6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6693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E6E04C03-5C85-454C-B943-D31509B778ED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2" rIns="91285" bIns="4564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1285" tIns="45642" rIns="91285" bIns="45642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52E90E0D-0B1A-44BC-8ACB-731E95FF8A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366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1687" indent="-285264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1057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597480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3902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0325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66748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3171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79593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C317EEEF-DA0B-4A4B-ACED-BCF97AE7C652}" type="slidenum">
              <a:rPr lang="en-US" altLang="zh-TW" sz="1200"/>
              <a:pPr/>
              <a:t>3</a:t>
            </a:fld>
            <a:endParaRPr lang="en-US" altLang="zh-TW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1687" indent="-285264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1057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597480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3902" indent="-228211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0325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66748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3171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79593" indent="-22821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fld id="{BE8299FC-371A-4C70-9C1E-CEC63C0E219F}" type="slidenum">
              <a:rPr lang="en-US" altLang="zh-TW" sz="1200"/>
              <a:pPr/>
              <a:t>7</a:t>
            </a:fld>
            <a:endParaRPr lang="en-US" altLang="zh-TW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268708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3311"/>
            <a:ext cx="9144000" cy="589220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727031"/>
            <a:ext cx="6858000" cy="6090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23" y="2429391"/>
            <a:ext cx="2179926" cy="3888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45" y="2429391"/>
            <a:ext cx="2196000" cy="39174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3356" y="1593999"/>
            <a:ext cx="5977288" cy="2621866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>
                <a:solidFill>
                  <a:srgbClr val="00B0F0"/>
                </a:solidFill>
                <a:latin typeface="華康新特明體" panose="02020909000000000000" pitchFamily="49" charset="-120"/>
                <a:ea typeface="華康新特明體" panose="02020909000000000000" pitchFamily="49" charset="-12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7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5662" y="365126"/>
            <a:ext cx="7119687" cy="688419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804" y="1373238"/>
            <a:ext cx="7886700" cy="4351338"/>
          </a:xfrm>
        </p:spPr>
        <p:txBody>
          <a:bodyPr/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1" name="群組 10"/>
          <p:cNvGrpSpPr/>
          <p:nvPr userDrawn="1"/>
        </p:nvGrpSpPr>
        <p:grpSpPr>
          <a:xfrm>
            <a:off x="7734300" y="287795"/>
            <a:ext cx="1411787" cy="876084"/>
            <a:chOff x="6959920" y="5188717"/>
            <a:chExt cx="1969130" cy="1476000"/>
          </a:xfrm>
        </p:grpSpPr>
        <p:pic>
          <p:nvPicPr>
            <p:cNvPr id="8" name="圖片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 userDrawn="1"/>
        </p:nvGrpSpPr>
        <p:grpSpPr>
          <a:xfrm>
            <a:off x="587140" y="1126155"/>
            <a:ext cx="7988029" cy="45719"/>
            <a:chOff x="1555335" y="1053545"/>
            <a:chExt cx="6196008" cy="48862"/>
          </a:xfrm>
        </p:grpSpPr>
        <p:cxnSp>
          <p:nvCxnSpPr>
            <p:cNvPr id="16" name="直線單箭頭接點 15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2" name="组合 28"/>
          <p:cNvGrpSpPr>
            <a:grpSpLocks noChangeAspect="1"/>
          </p:cNvGrpSpPr>
          <p:nvPr userDrawn="1"/>
        </p:nvGrpSpPr>
        <p:grpSpPr bwMode="auto">
          <a:xfrm>
            <a:off x="746813" y="438123"/>
            <a:ext cx="475186" cy="475186"/>
            <a:chOff x="2132930" y="1035327"/>
            <a:chExt cx="1307248" cy="1307248"/>
          </a:xfrm>
        </p:grpSpPr>
        <p:grpSp>
          <p:nvGrpSpPr>
            <p:cNvPr id="43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45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6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56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54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52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50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弧形 43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023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3424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8" name="群組 7"/>
          <p:cNvGrpSpPr/>
          <p:nvPr userDrawn="1"/>
        </p:nvGrpSpPr>
        <p:grpSpPr>
          <a:xfrm>
            <a:off x="62099" y="141535"/>
            <a:ext cx="1555348" cy="1215712"/>
            <a:chOff x="6959920" y="5188717"/>
            <a:chExt cx="1969130" cy="1476000"/>
          </a:xfrm>
        </p:grpSpPr>
        <p:pic>
          <p:nvPicPr>
            <p:cNvPr id="9" name="圖片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2" name="群組 11"/>
          <p:cNvGrpSpPr/>
          <p:nvPr userDrawn="1"/>
        </p:nvGrpSpPr>
        <p:grpSpPr>
          <a:xfrm>
            <a:off x="1555335" y="1053545"/>
            <a:ext cx="6196008" cy="48862"/>
            <a:chOff x="1555335" y="1053545"/>
            <a:chExt cx="6196008" cy="48862"/>
          </a:xfrm>
        </p:grpSpPr>
        <p:cxnSp>
          <p:nvCxnSpPr>
            <p:cNvPr id="13" name="直線單箭頭接點 12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5" name="组合 28"/>
          <p:cNvGrpSpPr>
            <a:grpSpLocks noChangeAspect="1"/>
          </p:cNvGrpSpPr>
          <p:nvPr userDrawn="1"/>
        </p:nvGrpSpPr>
        <p:grpSpPr bwMode="auto">
          <a:xfrm>
            <a:off x="1827687" y="408042"/>
            <a:ext cx="475186" cy="475186"/>
            <a:chOff x="2132930" y="1035327"/>
            <a:chExt cx="1307248" cy="1307248"/>
          </a:xfrm>
        </p:grpSpPr>
        <p:grpSp>
          <p:nvGrpSpPr>
            <p:cNvPr id="16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8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9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9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7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5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3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" name="弧形 16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62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410" y="365127"/>
            <a:ext cx="7215939" cy="728736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253331"/>
            <a:ext cx="3886200" cy="4351338"/>
          </a:xfrm>
        </p:spPr>
        <p:txBody>
          <a:bodyPr/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53331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9" name="群組 8"/>
          <p:cNvGrpSpPr/>
          <p:nvPr userDrawn="1"/>
        </p:nvGrpSpPr>
        <p:grpSpPr>
          <a:xfrm>
            <a:off x="7046597" y="5379330"/>
            <a:ext cx="1969130" cy="1476000"/>
            <a:chOff x="6959920" y="5188717"/>
            <a:chExt cx="1969130" cy="1476000"/>
          </a:xfrm>
        </p:grpSpPr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3" name="群組 12"/>
          <p:cNvGrpSpPr/>
          <p:nvPr userDrawn="1"/>
        </p:nvGrpSpPr>
        <p:grpSpPr>
          <a:xfrm>
            <a:off x="743930" y="1053545"/>
            <a:ext cx="7831239" cy="130362"/>
            <a:chOff x="1555335" y="1053545"/>
            <a:chExt cx="6196008" cy="48862"/>
          </a:xfrm>
        </p:grpSpPr>
        <p:cxnSp>
          <p:nvCxnSpPr>
            <p:cNvPr id="14" name="直線單箭頭接點 13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6" name="组合 28"/>
          <p:cNvGrpSpPr>
            <a:grpSpLocks noChangeAspect="1"/>
          </p:cNvGrpSpPr>
          <p:nvPr userDrawn="1"/>
        </p:nvGrpSpPr>
        <p:grpSpPr bwMode="auto">
          <a:xfrm>
            <a:off x="708312" y="464443"/>
            <a:ext cx="475186" cy="475186"/>
            <a:chOff x="2132930" y="1035327"/>
            <a:chExt cx="1307248" cy="1307248"/>
          </a:xfrm>
        </p:grpSpPr>
        <p:grpSp>
          <p:nvGrpSpPr>
            <p:cNvPr id="17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9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0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30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8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6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4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" name="弧形 17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57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711" y="173255"/>
            <a:ext cx="7550460" cy="920608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96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129700"/>
            <a:ext cx="3868340" cy="3684588"/>
          </a:xfrm>
        </p:spPr>
        <p:txBody>
          <a:bodyPr/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96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29700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1" name="群組 10"/>
          <p:cNvGrpSpPr/>
          <p:nvPr userDrawn="1"/>
        </p:nvGrpSpPr>
        <p:grpSpPr>
          <a:xfrm>
            <a:off x="7019741" y="5240664"/>
            <a:ext cx="1969130" cy="1476000"/>
            <a:chOff x="6959920" y="5188717"/>
            <a:chExt cx="1969130" cy="1476000"/>
          </a:xfrm>
        </p:grpSpPr>
        <p:pic>
          <p:nvPicPr>
            <p:cNvPr id="12" name="圖片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5" name="群組 14"/>
          <p:cNvGrpSpPr/>
          <p:nvPr userDrawn="1"/>
        </p:nvGrpSpPr>
        <p:grpSpPr>
          <a:xfrm>
            <a:off x="566652" y="1053545"/>
            <a:ext cx="8105709" cy="139988"/>
            <a:chOff x="1555335" y="1053545"/>
            <a:chExt cx="6196008" cy="48862"/>
          </a:xfrm>
        </p:grpSpPr>
        <p:cxnSp>
          <p:nvCxnSpPr>
            <p:cNvPr id="16" name="直線單箭頭接點 15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8" name="组合 28"/>
          <p:cNvGrpSpPr>
            <a:grpSpLocks noChangeAspect="1"/>
          </p:cNvGrpSpPr>
          <p:nvPr userDrawn="1"/>
        </p:nvGrpSpPr>
        <p:grpSpPr bwMode="auto">
          <a:xfrm>
            <a:off x="554307" y="355056"/>
            <a:ext cx="475186" cy="475186"/>
            <a:chOff x="2132930" y="1035327"/>
            <a:chExt cx="1307248" cy="1307248"/>
          </a:xfrm>
        </p:grpSpPr>
        <p:grpSp>
          <p:nvGrpSpPr>
            <p:cNvPr id="19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21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2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32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30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8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6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弧形 19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477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536" y="144379"/>
            <a:ext cx="7575082" cy="909166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741" y="5240664"/>
            <a:ext cx="827565" cy="1476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470" y="5240664"/>
            <a:ext cx="827401" cy="1476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43" y="5955797"/>
            <a:ext cx="506090" cy="720000"/>
          </a:xfrm>
          <a:prstGeom prst="rect">
            <a:avLst/>
          </a:prstGeom>
        </p:spPr>
      </p:pic>
      <p:grpSp>
        <p:nvGrpSpPr>
          <p:cNvPr id="11" name="群組 10"/>
          <p:cNvGrpSpPr/>
          <p:nvPr userDrawn="1"/>
        </p:nvGrpSpPr>
        <p:grpSpPr>
          <a:xfrm>
            <a:off x="773414" y="1053545"/>
            <a:ext cx="8043327" cy="45719"/>
            <a:chOff x="1555335" y="1053545"/>
            <a:chExt cx="6196008" cy="48862"/>
          </a:xfrm>
        </p:grpSpPr>
        <p:cxnSp>
          <p:nvCxnSpPr>
            <p:cNvPr id="12" name="直線單箭頭接點 11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4" name="组合 28"/>
          <p:cNvGrpSpPr>
            <a:grpSpLocks noChangeAspect="1"/>
          </p:cNvGrpSpPr>
          <p:nvPr userDrawn="1"/>
        </p:nvGrpSpPr>
        <p:grpSpPr bwMode="auto">
          <a:xfrm>
            <a:off x="698686" y="421951"/>
            <a:ext cx="475186" cy="475186"/>
            <a:chOff x="2132930" y="1035327"/>
            <a:chExt cx="1307248" cy="1307248"/>
          </a:xfrm>
        </p:grpSpPr>
        <p:grpSp>
          <p:nvGrpSpPr>
            <p:cNvPr id="15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7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8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8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6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4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2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" name="弧形 15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0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7019741" y="5240664"/>
            <a:ext cx="1969130" cy="1476000"/>
            <a:chOff x="6959920" y="5188717"/>
            <a:chExt cx="1969130" cy="1476000"/>
          </a:xfrm>
        </p:grpSpPr>
        <p:pic>
          <p:nvPicPr>
            <p:cNvPr id="7" name="圖片 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0" name="群組 9"/>
          <p:cNvGrpSpPr/>
          <p:nvPr userDrawn="1"/>
        </p:nvGrpSpPr>
        <p:grpSpPr>
          <a:xfrm>
            <a:off x="780048" y="1053545"/>
            <a:ext cx="7709433" cy="48862"/>
            <a:chOff x="1555335" y="1053545"/>
            <a:chExt cx="6196008" cy="48862"/>
          </a:xfrm>
        </p:grpSpPr>
        <p:cxnSp>
          <p:nvCxnSpPr>
            <p:cNvPr id="11" name="直線單箭頭接點 10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3" name="组合 28"/>
          <p:cNvGrpSpPr>
            <a:grpSpLocks noChangeAspect="1"/>
          </p:cNvGrpSpPr>
          <p:nvPr userDrawn="1"/>
        </p:nvGrpSpPr>
        <p:grpSpPr bwMode="auto">
          <a:xfrm>
            <a:off x="717937" y="431518"/>
            <a:ext cx="475186" cy="475186"/>
            <a:chOff x="2132930" y="1035327"/>
            <a:chExt cx="1307248" cy="1307248"/>
          </a:xfrm>
        </p:grpSpPr>
        <p:grpSp>
          <p:nvGrpSpPr>
            <p:cNvPr id="14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6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7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7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5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3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1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" name="弧形 14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46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411" y="-6476"/>
            <a:ext cx="7190071" cy="1060021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51284"/>
            <a:ext cx="4629150" cy="46097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270535"/>
            <a:ext cx="2949178" cy="45984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9" name="群組 8"/>
          <p:cNvGrpSpPr/>
          <p:nvPr userDrawn="1"/>
        </p:nvGrpSpPr>
        <p:grpSpPr>
          <a:xfrm>
            <a:off x="7019741" y="5240664"/>
            <a:ext cx="1969130" cy="1476000"/>
            <a:chOff x="6959920" y="5188717"/>
            <a:chExt cx="1969130" cy="1476000"/>
          </a:xfrm>
        </p:grpSpPr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3" name="群組 12"/>
          <p:cNvGrpSpPr/>
          <p:nvPr userDrawn="1"/>
        </p:nvGrpSpPr>
        <p:grpSpPr>
          <a:xfrm>
            <a:off x="672532" y="1053545"/>
            <a:ext cx="7816950" cy="45719"/>
            <a:chOff x="1555335" y="1053545"/>
            <a:chExt cx="6196008" cy="48862"/>
          </a:xfrm>
        </p:grpSpPr>
        <p:cxnSp>
          <p:nvCxnSpPr>
            <p:cNvPr id="14" name="直線單箭頭接點 13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6" name="组合 28"/>
          <p:cNvGrpSpPr>
            <a:grpSpLocks noChangeAspect="1"/>
          </p:cNvGrpSpPr>
          <p:nvPr userDrawn="1"/>
        </p:nvGrpSpPr>
        <p:grpSpPr bwMode="auto">
          <a:xfrm>
            <a:off x="660186" y="403721"/>
            <a:ext cx="475186" cy="475186"/>
            <a:chOff x="2132930" y="1035327"/>
            <a:chExt cx="1307248" cy="1307248"/>
          </a:xfrm>
        </p:grpSpPr>
        <p:grpSp>
          <p:nvGrpSpPr>
            <p:cNvPr id="17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9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0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30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8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6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4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" name="弧形 17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126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787" y="24903"/>
            <a:ext cx="6978316" cy="102864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89785"/>
            <a:ext cx="4629150" cy="457126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dirty="0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299411"/>
            <a:ext cx="2949178" cy="45695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9" name="群組 8"/>
          <p:cNvGrpSpPr/>
          <p:nvPr userDrawn="1"/>
        </p:nvGrpSpPr>
        <p:grpSpPr>
          <a:xfrm>
            <a:off x="7019741" y="5240664"/>
            <a:ext cx="1969130" cy="1476000"/>
            <a:chOff x="6959920" y="5188717"/>
            <a:chExt cx="1969130" cy="1476000"/>
          </a:xfrm>
        </p:grpSpPr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3" name="群組 12"/>
          <p:cNvGrpSpPr/>
          <p:nvPr userDrawn="1"/>
        </p:nvGrpSpPr>
        <p:grpSpPr>
          <a:xfrm>
            <a:off x="691782" y="1053545"/>
            <a:ext cx="7778450" cy="139988"/>
            <a:chOff x="1555335" y="1053545"/>
            <a:chExt cx="6196008" cy="48862"/>
          </a:xfrm>
        </p:grpSpPr>
        <p:cxnSp>
          <p:nvCxnSpPr>
            <p:cNvPr id="14" name="直線單箭頭接點 13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6" name="组合 28"/>
          <p:cNvGrpSpPr>
            <a:grpSpLocks noChangeAspect="1"/>
          </p:cNvGrpSpPr>
          <p:nvPr userDrawn="1"/>
        </p:nvGrpSpPr>
        <p:grpSpPr bwMode="auto">
          <a:xfrm>
            <a:off x="679436" y="384539"/>
            <a:ext cx="475186" cy="475186"/>
            <a:chOff x="2132930" y="1035327"/>
            <a:chExt cx="1307248" cy="1307248"/>
          </a:xfrm>
        </p:grpSpPr>
        <p:grpSp>
          <p:nvGrpSpPr>
            <p:cNvPr id="17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9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0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30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8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6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4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" name="弧形 17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592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" y="0"/>
            <a:ext cx="91433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408" y="163630"/>
            <a:ext cx="7292942" cy="889916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9977" y="1353987"/>
            <a:ext cx="7886700" cy="4351338"/>
          </a:xfrm>
        </p:spPr>
        <p:txBody>
          <a:bodyPr vert="eaVert"/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8" name="群組 7"/>
          <p:cNvGrpSpPr/>
          <p:nvPr userDrawn="1"/>
        </p:nvGrpSpPr>
        <p:grpSpPr>
          <a:xfrm>
            <a:off x="7019741" y="5240664"/>
            <a:ext cx="1969130" cy="1476000"/>
            <a:chOff x="6959920" y="5188717"/>
            <a:chExt cx="1969130" cy="1476000"/>
          </a:xfrm>
        </p:grpSpPr>
        <p:pic>
          <p:nvPicPr>
            <p:cNvPr id="9" name="圖片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920" y="5188717"/>
              <a:ext cx="827565" cy="147600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649" y="5188717"/>
              <a:ext cx="827401" cy="1476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522" y="5903850"/>
              <a:ext cx="506090" cy="720000"/>
            </a:xfrm>
            <a:prstGeom prst="rect">
              <a:avLst/>
            </a:prstGeom>
          </p:spPr>
        </p:pic>
      </p:grpSp>
      <p:grpSp>
        <p:nvGrpSpPr>
          <p:cNvPr id="12" name="群組 11"/>
          <p:cNvGrpSpPr/>
          <p:nvPr userDrawn="1"/>
        </p:nvGrpSpPr>
        <p:grpSpPr>
          <a:xfrm>
            <a:off x="657911" y="1053544"/>
            <a:ext cx="7841196" cy="120737"/>
            <a:chOff x="1555335" y="1053545"/>
            <a:chExt cx="6196008" cy="48862"/>
          </a:xfrm>
        </p:grpSpPr>
        <p:cxnSp>
          <p:nvCxnSpPr>
            <p:cNvPr id="13" name="直線單箭頭接點 12"/>
            <p:cNvCxnSpPr/>
            <p:nvPr userDrawn="1"/>
          </p:nvCxnSpPr>
          <p:spPr>
            <a:xfrm flipV="1">
              <a:off x="1555335" y="1093862"/>
              <a:ext cx="6196008" cy="85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線接點 13"/>
            <p:cNvCxnSpPr/>
            <p:nvPr userDrawn="1"/>
          </p:nvCxnSpPr>
          <p:spPr>
            <a:xfrm>
              <a:off x="1555335" y="1053545"/>
              <a:ext cx="575131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5" name="组合 28"/>
          <p:cNvGrpSpPr>
            <a:grpSpLocks noChangeAspect="1"/>
          </p:cNvGrpSpPr>
          <p:nvPr userDrawn="1"/>
        </p:nvGrpSpPr>
        <p:grpSpPr bwMode="auto">
          <a:xfrm>
            <a:off x="583183" y="381549"/>
            <a:ext cx="475186" cy="475186"/>
            <a:chOff x="2132930" y="1035327"/>
            <a:chExt cx="1307248" cy="1307248"/>
          </a:xfrm>
        </p:grpSpPr>
        <p:grpSp>
          <p:nvGrpSpPr>
            <p:cNvPr id="16" name="组合 29"/>
            <p:cNvGrpSpPr>
              <a:grpSpLocks/>
            </p:cNvGrpSpPr>
            <p:nvPr/>
          </p:nvGrpSpPr>
          <p:grpSpPr bwMode="auto">
            <a:xfrm rot="-844640">
              <a:off x="2132930" y="1035327"/>
              <a:ext cx="1307248" cy="1307248"/>
              <a:chOff x="5153025" y="4019551"/>
              <a:chExt cx="1866899" cy="1866899"/>
            </a:xfrm>
          </p:grpSpPr>
          <p:sp>
            <p:nvSpPr>
              <p:cNvPr id="18" name="椭圆 31"/>
              <p:cNvSpPr>
                <a:spLocks noChangeAspect="1"/>
              </p:cNvSpPr>
              <p:nvPr/>
            </p:nvSpPr>
            <p:spPr>
              <a:xfrm>
                <a:off x="5566468" y="4396051"/>
                <a:ext cx="1047657" cy="1047657"/>
              </a:xfrm>
              <a:prstGeom prst="ellipse">
                <a:avLst/>
              </a:prstGeom>
              <a:solidFill>
                <a:srgbClr val="FFC000"/>
              </a:solidFill>
              <a:ln w="22225">
                <a:solidFill>
                  <a:srgbClr val="FFC000"/>
                </a:solidFill>
              </a:ln>
              <a:effectLst>
                <a:innerShdw blurRad="241300" dist="76200">
                  <a:srgbClr val="FFFF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9" name="组合 32"/>
              <p:cNvGrpSpPr>
                <a:grpSpLocks/>
              </p:cNvGrpSpPr>
              <p:nvPr/>
            </p:nvGrpSpPr>
            <p:grpSpPr bwMode="auto">
              <a:xfrm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9" name="直接连接符 42"/>
                <p:cNvCxnSpPr/>
                <p:nvPr/>
              </p:nvCxnSpPr>
              <p:spPr>
                <a:xfrm>
                  <a:off x="6071645" y="3913184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43"/>
                <p:cNvCxnSpPr/>
                <p:nvPr/>
              </p:nvCxnSpPr>
              <p:spPr>
                <a:xfrm>
                  <a:off x="6071215" y="5811135"/>
                  <a:ext cx="0" cy="246368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组合 33"/>
              <p:cNvGrpSpPr>
                <a:grpSpLocks/>
              </p:cNvGrpSpPr>
              <p:nvPr/>
            </p:nvGrpSpPr>
            <p:grpSpPr bwMode="auto">
              <a:xfrm rot="-54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7" name="直接连接符 40"/>
                <p:cNvCxnSpPr/>
                <p:nvPr/>
              </p:nvCxnSpPr>
              <p:spPr>
                <a:xfrm>
                  <a:off x="6071646" y="3913184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41"/>
                <p:cNvCxnSpPr/>
                <p:nvPr/>
              </p:nvCxnSpPr>
              <p:spPr>
                <a:xfrm>
                  <a:off x="6071216" y="5811136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34"/>
              <p:cNvGrpSpPr>
                <a:grpSpLocks/>
              </p:cNvGrpSpPr>
              <p:nvPr/>
            </p:nvGrpSpPr>
            <p:grpSpPr bwMode="auto">
              <a:xfrm rot="2700000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5" name="直接连接符 38"/>
                <p:cNvCxnSpPr/>
                <p:nvPr/>
              </p:nvCxnSpPr>
              <p:spPr>
                <a:xfrm>
                  <a:off x="6071058" y="3912920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39"/>
                <p:cNvCxnSpPr/>
                <p:nvPr/>
              </p:nvCxnSpPr>
              <p:spPr>
                <a:xfrm>
                  <a:off x="6070787" y="5809241"/>
                  <a:ext cx="0" cy="246366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35"/>
              <p:cNvGrpSpPr>
                <a:grpSpLocks/>
              </p:cNvGrpSpPr>
              <p:nvPr/>
            </p:nvGrpSpPr>
            <p:grpSpPr bwMode="auto">
              <a:xfrm rot="18900000" flipH="1">
                <a:off x="6050915" y="4019551"/>
                <a:ext cx="71120" cy="1866899"/>
                <a:chOff x="6072187" y="3914775"/>
                <a:chExt cx="0" cy="2143125"/>
              </a:xfrm>
            </p:grpSpPr>
            <p:cxnSp>
              <p:nvCxnSpPr>
                <p:cNvPr id="23" name="直接连接符 36"/>
                <p:cNvCxnSpPr/>
                <p:nvPr/>
              </p:nvCxnSpPr>
              <p:spPr>
                <a:xfrm>
                  <a:off x="6122242" y="3912918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37"/>
                <p:cNvCxnSpPr/>
                <p:nvPr/>
              </p:nvCxnSpPr>
              <p:spPr>
                <a:xfrm>
                  <a:off x="6122513" y="5809239"/>
                  <a:ext cx="0" cy="246367"/>
                </a:xfrm>
                <a:prstGeom prst="line">
                  <a:avLst/>
                </a:prstGeom>
                <a:ln w="88900" cap="rnd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" name="弧形 16"/>
            <p:cNvSpPr/>
            <p:nvPr/>
          </p:nvSpPr>
          <p:spPr>
            <a:xfrm>
              <a:off x="2477113" y="1366582"/>
              <a:ext cx="594644" cy="594645"/>
            </a:xfrm>
            <a:prstGeom prst="arc">
              <a:avLst/>
            </a:prstGeom>
            <a:ln w="508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51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0" dur="14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" y="0"/>
            <a:ext cx="9143356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31" name="圖片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32" y="2444817"/>
            <a:ext cx="2231791" cy="3981290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499" y="4952910"/>
            <a:ext cx="101219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20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73061-83BC-4F46-957F-92D185A65D7F}" type="datetimeFigureOut">
              <a:rPr lang="zh-TW" altLang="en-US" smtClean="0"/>
              <a:t>2021/10/10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2D410-74C1-455A-B8B4-AE475B1983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407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e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5288" y="258002"/>
            <a:ext cx="52662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99FF"/>
                </a:solidFill>
                <a:latin typeface="華康新綜藝體W9" panose="040B0909000000000000" pitchFamily="81" charset="-120"/>
                <a:ea typeface="華康新綜藝體W9" panose="040B0909000000000000" pitchFamily="81" charset="-120"/>
              </a:rPr>
              <a:t>臺北市立明德國</a:t>
            </a:r>
            <a:r>
              <a:rPr lang="zh-TW" altLang="en-US" sz="3600" dirty="0" smtClean="0">
                <a:solidFill>
                  <a:srgbClr val="0099FF"/>
                </a:solidFill>
                <a:latin typeface="華康新綜藝體W9" panose="040B0909000000000000" pitchFamily="81" charset="-120"/>
                <a:ea typeface="華康新綜藝體W9" panose="040B0909000000000000" pitchFamily="81" charset="-120"/>
              </a:rPr>
              <a:t>中</a:t>
            </a:r>
            <a:endParaRPr lang="en-US" altLang="zh-TW" sz="3600" dirty="0" smtClean="0">
              <a:solidFill>
                <a:srgbClr val="0099FF"/>
              </a:solidFill>
              <a:latin typeface="華康新綜藝體W9" panose="040B0909000000000000" pitchFamily="81" charset="-120"/>
              <a:ea typeface="華康新綜藝體W9" panose="040B0909000000000000" pitchFamily="81" charset="-120"/>
            </a:endParaRPr>
          </a:p>
          <a:p>
            <a:r>
              <a:rPr lang="en-US" altLang="zh-TW" sz="2000" dirty="0" err="1" smtClean="0">
                <a:solidFill>
                  <a:schemeClr val="accent6">
                    <a:lumMod val="75000"/>
                  </a:schemeClr>
                </a:solidFill>
                <a:latin typeface="華康新特明體(P)" panose="02020900000000000000" pitchFamily="18" charset="-120"/>
                <a:ea typeface="華康新特明體(P)" panose="02020900000000000000" pitchFamily="18" charset="-120"/>
                <a:cs typeface="SetoFont" panose="02000600000000000000" pitchFamily="2" charset="-120"/>
              </a:rPr>
              <a:t>MingDe</a:t>
            </a:r>
            <a:r>
              <a:rPr lang="en-US" altLang="zh-TW" sz="2000" dirty="0" smtClean="0">
                <a:solidFill>
                  <a:schemeClr val="accent6">
                    <a:lumMod val="75000"/>
                  </a:schemeClr>
                </a:solidFill>
                <a:latin typeface="華康新特明體(P)" panose="02020900000000000000" pitchFamily="18" charset="-120"/>
                <a:ea typeface="華康新特明體(P)" panose="02020900000000000000" pitchFamily="18" charset="-120"/>
                <a:cs typeface="SetoFont" panose="02000600000000000000" pitchFamily="2" charset="-120"/>
              </a:rPr>
              <a:t> 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  <a:latin typeface="華康新特明體(P)" panose="02020900000000000000" pitchFamily="18" charset="-120"/>
                <a:ea typeface="華康新特明體(P)" panose="02020900000000000000" pitchFamily="18" charset="-120"/>
                <a:cs typeface="SetoFont" panose="02000600000000000000" pitchFamily="2" charset="-120"/>
              </a:rPr>
              <a:t>Junior High </a:t>
            </a:r>
            <a:r>
              <a:rPr lang="en-US" altLang="zh-TW" sz="2000" dirty="0" smtClean="0">
                <a:solidFill>
                  <a:schemeClr val="accent6">
                    <a:lumMod val="75000"/>
                  </a:schemeClr>
                </a:solidFill>
                <a:latin typeface="華康新特明體(P)" panose="02020900000000000000" pitchFamily="18" charset="-120"/>
                <a:ea typeface="華康新特明體(P)" panose="02020900000000000000" pitchFamily="18" charset="-120"/>
                <a:cs typeface="SetoFont" panose="02000600000000000000" pitchFamily="2" charset="-120"/>
              </a:rPr>
              <a:t>School</a:t>
            </a:r>
            <a:endParaRPr lang="zh-TW" alt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1583356" y="426720"/>
            <a:ext cx="5977288" cy="4988560"/>
          </a:xfrm>
        </p:spPr>
        <p:txBody>
          <a:bodyPr>
            <a:normAutofit/>
          </a:bodyPr>
          <a:lstStyle/>
          <a:p>
            <a:r>
              <a:rPr lang="zh-TW" altLang="en-US" sz="6000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體育概況說明</a:t>
            </a:r>
            <a:endParaRPr lang="zh-TW" altLang="en-US" sz="6000" b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/>
            </a:endParaRPr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>
          <a:xfrm>
            <a:off x="1143000" y="4836161"/>
            <a:ext cx="6202680" cy="1499882"/>
          </a:xfrm>
        </p:spPr>
        <p:txBody>
          <a:bodyPr>
            <a:normAutofit/>
          </a:bodyPr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110.10.14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33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內容版面配置區 11"/>
          <p:cNvSpPr>
            <a:spLocks noGrp="1"/>
          </p:cNvSpPr>
          <p:nvPr>
            <p:ph idx="1"/>
          </p:nvPr>
        </p:nvSpPr>
        <p:spPr>
          <a:xfrm>
            <a:off x="109182" y="1323832"/>
            <a:ext cx="8925635" cy="4509925"/>
          </a:xfrm>
        </p:spPr>
        <p:txBody>
          <a:bodyPr/>
          <a:lstStyle/>
          <a:p>
            <a:pPr marL="0" lvl="0" indent="0">
              <a:buNone/>
            </a:pPr>
            <a:r>
              <a:rPr lang="zh-TW" altLang="en-US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＊</a:t>
            </a:r>
            <a:r>
              <a:rPr lang="zh-TW" altLang="zh-TW" sz="23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臺北市</a:t>
            </a:r>
            <a:r>
              <a:rPr lang="en-US" altLang="zh-TW" sz="2300" b="1" dirty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109</a:t>
            </a:r>
            <a:r>
              <a:rPr lang="zh-TW" altLang="zh-TW" sz="2300" b="1" dirty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年度百大績</a:t>
            </a:r>
            <a:r>
              <a:rPr lang="zh-TW" altLang="zh-TW" sz="23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優衛生體育教育行政人員獎</a:t>
            </a:r>
            <a:r>
              <a:rPr lang="zh-TW" altLang="en-US" sz="23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團體組</a:t>
            </a:r>
            <a:r>
              <a:rPr lang="en-US" altLang="zh-TW" sz="23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–</a:t>
            </a:r>
            <a:r>
              <a:rPr lang="zh-TW" altLang="en-US" sz="23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銅質獎</a:t>
            </a:r>
            <a:endParaRPr lang="en-US" altLang="zh-TW" sz="2300" b="1" dirty="0" smtClean="0">
              <a:solidFill>
                <a:srgbClr val="C00000"/>
              </a:solidFill>
              <a:latin typeface="+mn-ea"/>
              <a:ea typeface="華康行楷體W5(P)" panose="03000500000000000000"/>
            </a:endParaRPr>
          </a:p>
          <a:p>
            <a:pPr marL="0" lvl="0" indent="0">
              <a:buNone/>
            </a:pPr>
            <a:r>
              <a:rPr lang="zh-TW" altLang="en-US" sz="2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＊臺北市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109</a:t>
            </a:r>
            <a:r>
              <a:rPr lang="zh-TW" altLang="zh-TW" sz="2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年度百大績優體育類教育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 </a:t>
            </a:r>
            <a:r>
              <a:rPr lang="zh-TW" altLang="zh-TW" sz="2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行政人員個人</a:t>
            </a:r>
            <a:r>
              <a:rPr lang="zh-TW" altLang="zh-TW" sz="2400" b="1" dirty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優等獎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 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" name="圖片 2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280" y="2398094"/>
            <a:ext cx="2961564" cy="40385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00" y="2634018"/>
            <a:ext cx="2683080" cy="35011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957" y="2634018"/>
            <a:ext cx="2816967" cy="35011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文字方塊 4"/>
          <p:cNvSpPr txBox="1"/>
          <p:nvPr/>
        </p:nvSpPr>
        <p:spPr>
          <a:xfrm>
            <a:off x="2961564" y="110259"/>
            <a:ext cx="3370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 smtClean="0">
                <a:solidFill>
                  <a:srgbClr val="C0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榮   獲</a:t>
            </a:r>
            <a:endParaRPr lang="zh-TW" altLang="en-US" sz="6600" b="1" dirty="0">
              <a:solidFill>
                <a:srgbClr val="C0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70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452880" y="365126"/>
            <a:ext cx="7062469" cy="688419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      推動</a:t>
            </a:r>
            <a:r>
              <a:rPr lang="en-US" altLang="zh-TW" sz="6000" dirty="0" err="1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SH150</a:t>
            </a:r>
            <a:r>
              <a:rPr lang="en-US" altLang="zh-TW" sz="6000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+</a:t>
            </a:r>
            <a:endParaRPr lang="zh-TW" altLang="en-US" sz="6000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dirty="0" smtClean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zh-TW" b="1" dirty="0" smtClean="0">
                <a:ea typeface="華康行楷體W5(P)" panose="03000500000000000000"/>
              </a:rPr>
              <a:t>推動</a:t>
            </a:r>
            <a:r>
              <a:rPr lang="zh-TW" altLang="zh-TW" b="1" dirty="0" smtClean="0">
                <a:solidFill>
                  <a:srgbClr val="C00000"/>
                </a:solidFill>
                <a:ea typeface="華康行楷體W5(P)" panose="03000500000000000000"/>
              </a:rPr>
              <a:t>跑步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運動</a:t>
            </a:r>
            <a:r>
              <a:rPr lang="zh-TW" altLang="zh-TW" b="1" dirty="0" smtClean="0">
                <a:solidFill>
                  <a:srgbClr val="C00000"/>
                </a:solidFill>
                <a:ea typeface="華康行楷體W5(P)" panose="03000500000000000000"/>
              </a:rPr>
              <a:t>計畫</a:t>
            </a:r>
            <a:r>
              <a:rPr lang="en-US" altLang="zh-TW" b="1" dirty="0" smtClean="0">
                <a:ea typeface="華康行楷體W5(P)" panose="03000500000000000000"/>
              </a:rPr>
              <a:t>-</a:t>
            </a:r>
            <a:r>
              <a:rPr lang="zh-TW" altLang="en-US" b="1" dirty="0" smtClean="0">
                <a:ea typeface="華康行楷體W5(P)" panose="03000500000000000000"/>
              </a:rPr>
              <a:t>每學期期末至少</a:t>
            </a:r>
            <a:r>
              <a:rPr lang="en-US" altLang="zh-TW" b="1" dirty="0" smtClean="0">
                <a:ea typeface="華康行楷體W5(P)" panose="03000500000000000000"/>
              </a:rPr>
              <a:t>60</a:t>
            </a:r>
            <a:r>
              <a:rPr lang="zh-TW" altLang="en-US" b="1" dirty="0" smtClean="0">
                <a:ea typeface="華康行楷體W5(P)" panose="03000500000000000000"/>
              </a:rPr>
              <a:t>圈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zh-TW" b="1" dirty="0" smtClean="0">
                <a:ea typeface="華康行楷體W5(P)" panose="03000500000000000000"/>
              </a:rPr>
              <a:t>推動</a:t>
            </a:r>
            <a:r>
              <a:rPr lang="zh-TW" altLang="zh-TW" b="1" dirty="0">
                <a:ea typeface="華康行楷體W5(P)" panose="03000500000000000000"/>
              </a:rPr>
              <a:t>本校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晨間操</a:t>
            </a:r>
            <a:r>
              <a:rPr lang="zh-TW" altLang="zh-TW" b="1" dirty="0">
                <a:ea typeface="華康行楷體W5(P)" panose="03000500000000000000"/>
              </a:rPr>
              <a:t>實施計畫，每週</a:t>
            </a:r>
            <a:r>
              <a:rPr lang="en-US" altLang="zh-TW" b="1" dirty="0">
                <a:ea typeface="華康行楷體W5(P)" panose="03000500000000000000"/>
              </a:rPr>
              <a:t>2</a:t>
            </a:r>
            <a:r>
              <a:rPr lang="zh-TW" altLang="zh-TW" b="1" dirty="0">
                <a:ea typeface="華康行楷體W5(P)" panose="03000500000000000000"/>
              </a:rPr>
              <a:t>、</a:t>
            </a:r>
            <a:r>
              <a:rPr lang="en-US" altLang="zh-TW" b="1" dirty="0">
                <a:ea typeface="華康行楷體W5(P)" panose="03000500000000000000"/>
              </a:rPr>
              <a:t>3</a:t>
            </a:r>
            <a:r>
              <a:rPr lang="zh-TW" altLang="zh-TW" b="1" dirty="0">
                <a:ea typeface="華康行楷體W5(P)" panose="03000500000000000000"/>
              </a:rPr>
              <a:t>、</a:t>
            </a:r>
            <a:r>
              <a:rPr lang="en-US" altLang="zh-TW" b="1" dirty="0">
                <a:ea typeface="華康行楷體W5(P)" panose="03000500000000000000"/>
              </a:rPr>
              <a:t>5</a:t>
            </a:r>
            <a:r>
              <a:rPr lang="zh-TW" altLang="zh-TW" b="1" dirty="0" smtClean="0">
                <a:ea typeface="華康行楷體W5(P)" panose="03000500000000000000"/>
              </a:rPr>
              <a:t>晨間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 </a:t>
            </a:r>
            <a:r>
              <a:rPr lang="en-US" altLang="zh-TW" b="1" dirty="0" smtClean="0">
                <a:ea typeface="華康行楷體W5(P)" panose="03000500000000000000"/>
              </a:rPr>
              <a:t>8</a:t>
            </a:r>
            <a:r>
              <a:rPr lang="zh-TW" altLang="zh-TW" b="1" dirty="0" smtClean="0">
                <a:ea typeface="華康行楷體W5(P)" panose="03000500000000000000"/>
              </a:rPr>
              <a:t>：</a:t>
            </a:r>
            <a:r>
              <a:rPr lang="zh-TW" altLang="en-US" b="1" dirty="0" smtClean="0">
                <a:ea typeface="華康行楷體W5(P)" panose="03000500000000000000"/>
              </a:rPr>
              <a:t> </a:t>
            </a:r>
            <a:r>
              <a:rPr lang="en-US" altLang="zh-TW" b="1" dirty="0" smtClean="0">
                <a:ea typeface="華康行楷體W5(P)" panose="03000500000000000000"/>
              </a:rPr>
              <a:t>00</a:t>
            </a:r>
            <a:r>
              <a:rPr lang="zh-TW" altLang="zh-TW" b="1" dirty="0">
                <a:ea typeface="華康行楷體W5(P)" panose="03000500000000000000"/>
              </a:rPr>
              <a:t>至</a:t>
            </a:r>
            <a:r>
              <a:rPr lang="en-US" altLang="zh-TW" b="1" dirty="0">
                <a:ea typeface="華康行楷體W5(P)" panose="03000500000000000000"/>
              </a:rPr>
              <a:t>8</a:t>
            </a:r>
            <a:r>
              <a:rPr lang="zh-TW" altLang="zh-TW" b="1" dirty="0">
                <a:ea typeface="華康行楷體W5(P)" panose="03000500000000000000"/>
              </a:rPr>
              <a:t>：</a:t>
            </a:r>
            <a:r>
              <a:rPr lang="en-US" altLang="zh-TW" b="1" dirty="0">
                <a:ea typeface="華康行楷體W5(P)" panose="03000500000000000000"/>
              </a:rPr>
              <a:t>20</a:t>
            </a:r>
            <a:r>
              <a:rPr lang="zh-TW" altLang="zh-TW" b="1" dirty="0">
                <a:ea typeface="華康行楷體W5(P)" panose="03000500000000000000"/>
              </a:rPr>
              <a:t>分（星期</a:t>
            </a:r>
            <a:r>
              <a:rPr lang="en-US" altLang="zh-TW" b="1" dirty="0">
                <a:ea typeface="華康行楷體W5(P)" panose="03000500000000000000"/>
              </a:rPr>
              <a:t>2-7</a:t>
            </a:r>
            <a:r>
              <a:rPr lang="zh-TW" altLang="zh-TW" b="1" dirty="0">
                <a:ea typeface="華康行楷體W5(P)" panose="03000500000000000000"/>
              </a:rPr>
              <a:t>年級、星期</a:t>
            </a:r>
            <a:r>
              <a:rPr lang="en-US" altLang="zh-TW" b="1" dirty="0">
                <a:ea typeface="華康行楷體W5(P)" panose="03000500000000000000"/>
              </a:rPr>
              <a:t>3-8</a:t>
            </a:r>
            <a:r>
              <a:rPr lang="zh-TW" altLang="zh-TW" b="1" dirty="0">
                <a:ea typeface="華康行楷體W5(P)" panose="03000500000000000000"/>
              </a:rPr>
              <a:t>年級</a:t>
            </a:r>
            <a:r>
              <a:rPr lang="zh-TW" altLang="zh-TW" b="1" dirty="0" smtClean="0">
                <a:ea typeface="華康行楷體W5(P)" panose="03000500000000000000"/>
              </a:rPr>
              <a:t>、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星期</a:t>
            </a:r>
            <a:r>
              <a:rPr lang="en-US" altLang="zh-TW" b="1" dirty="0">
                <a:ea typeface="華康行楷體W5(P)" panose="03000500000000000000"/>
              </a:rPr>
              <a:t>5-9</a:t>
            </a:r>
            <a:r>
              <a:rPr lang="zh-TW" altLang="zh-TW" b="1" dirty="0">
                <a:ea typeface="華康行楷體W5(P)" panose="03000500000000000000"/>
              </a:rPr>
              <a:t>年級</a:t>
            </a:r>
            <a:r>
              <a:rPr lang="zh-TW" altLang="zh-TW" b="1" dirty="0" smtClean="0">
                <a:ea typeface="華康行楷體W5(P)" panose="03000500000000000000"/>
              </a:rPr>
              <a:t>）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zh-TW" b="1" dirty="0" smtClean="0">
                <a:ea typeface="華康行楷體W5(P)" panose="03000500000000000000"/>
              </a:rPr>
              <a:t>律</a:t>
            </a:r>
            <a:r>
              <a:rPr lang="zh-TW" altLang="zh-TW" b="1" dirty="0">
                <a:ea typeface="華康行楷體W5(P)" panose="03000500000000000000"/>
              </a:rPr>
              <a:t>定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大課間時間</a:t>
            </a:r>
            <a:r>
              <a:rPr lang="zh-TW" altLang="zh-TW" b="1" dirty="0">
                <a:ea typeface="華康行楷體W5(P)" panose="03000500000000000000"/>
              </a:rPr>
              <a:t>（</a:t>
            </a:r>
            <a:r>
              <a:rPr lang="en-US" altLang="zh-TW" b="1" dirty="0">
                <a:ea typeface="華康行楷體W5(P)" panose="03000500000000000000"/>
              </a:rPr>
              <a:t>10</a:t>
            </a:r>
            <a:r>
              <a:rPr lang="zh-TW" altLang="zh-TW" b="1" dirty="0">
                <a:ea typeface="華康行楷體W5(P)" panose="03000500000000000000"/>
              </a:rPr>
              <a:t>：</a:t>
            </a:r>
            <a:r>
              <a:rPr lang="en-US" altLang="zh-TW" b="1" dirty="0">
                <a:ea typeface="華康行楷體W5(P)" panose="03000500000000000000"/>
              </a:rPr>
              <a:t>05</a:t>
            </a:r>
            <a:r>
              <a:rPr lang="zh-TW" altLang="zh-TW" b="1" dirty="0">
                <a:ea typeface="華康行楷體W5(P)" panose="03000500000000000000"/>
              </a:rPr>
              <a:t>至</a:t>
            </a:r>
            <a:r>
              <a:rPr lang="en-US" altLang="zh-TW" b="1" dirty="0">
                <a:ea typeface="華康行楷體W5(P)" panose="03000500000000000000"/>
              </a:rPr>
              <a:t>10</a:t>
            </a:r>
            <a:r>
              <a:rPr lang="zh-TW" altLang="zh-TW" b="1" dirty="0">
                <a:ea typeface="華康行楷體W5(P)" panose="03000500000000000000"/>
              </a:rPr>
              <a:t>：</a:t>
            </a:r>
            <a:r>
              <a:rPr lang="en-US" altLang="zh-TW" b="1" dirty="0">
                <a:ea typeface="華康行楷體W5(P)" panose="03000500000000000000"/>
              </a:rPr>
              <a:t>20</a:t>
            </a:r>
            <a:r>
              <a:rPr lang="zh-TW" altLang="zh-TW" b="1" dirty="0">
                <a:ea typeface="華康行楷體W5(P)" panose="03000500000000000000"/>
              </a:rPr>
              <a:t>）為課間</a:t>
            </a:r>
            <a:r>
              <a:rPr lang="zh-TW" altLang="zh-TW" b="1" dirty="0" smtClean="0">
                <a:ea typeface="華康行楷體W5(P)" panose="03000500000000000000"/>
              </a:rPr>
              <a:t>運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動</a:t>
            </a:r>
            <a:r>
              <a:rPr lang="zh-TW" altLang="zh-TW" b="1" dirty="0">
                <a:ea typeface="華康行楷體W5(P)" panose="03000500000000000000"/>
              </a:rPr>
              <a:t>時間，關燈放音樂，鼓勵學生離開教室，</a:t>
            </a:r>
            <a:r>
              <a:rPr lang="zh-TW" altLang="zh-TW" b="1" dirty="0" smtClean="0">
                <a:ea typeface="華康行楷體W5(P)" panose="03000500000000000000"/>
              </a:rPr>
              <a:t>至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戶外</a:t>
            </a:r>
            <a:r>
              <a:rPr lang="zh-TW" altLang="zh-TW" b="1" dirty="0">
                <a:ea typeface="華康行楷體W5(P)" panose="03000500000000000000"/>
              </a:rPr>
              <a:t>從事簡易的關節活動伸展、健走、跑步</a:t>
            </a:r>
            <a:r>
              <a:rPr lang="zh-TW" altLang="zh-TW" b="1" dirty="0" smtClean="0">
                <a:ea typeface="華康行楷體W5(P)" panose="03000500000000000000"/>
              </a:rPr>
              <a:t>或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球類</a:t>
            </a:r>
            <a:r>
              <a:rPr lang="zh-TW" altLang="zh-TW" b="1" dirty="0">
                <a:ea typeface="華康行楷體W5(P)" panose="03000500000000000000"/>
              </a:rPr>
              <a:t>運動等，能有效提升體適能，有助於</a:t>
            </a:r>
            <a:r>
              <a:rPr lang="zh-TW" altLang="zh-TW" b="1" dirty="0" smtClean="0">
                <a:ea typeface="華康行楷體W5(P)" panose="03000500000000000000"/>
              </a:rPr>
              <a:t>預防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或</a:t>
            </a:r>
            <a:r>
              <a:rPr lang="zh-TW" altLang="zh-TW" b="1" dirty="0">
                <a:ea typeface="華康行楷體W5(P)" panose="03000500000000000000"/>
              </a:rPr>
              <a:t>延緩近視。</a:t>
            </a:r>
            <a:endParaRPr lang="zh-TW" altLang="en-US" b="1" dirty="0">
              <a:ea typeface="華康行楷體W5(P)" panose="03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8250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zh-TW" b="1" dirty="0" smtClean="0">
                <a:ea typeface="華康行楷體W5(P)" panose="03000500000000000000"/>
              </a:rPr>
              <a:t>本校</a:t>
            </a:r>
            <a:r>
              <a:rPr lang="zh-TW" altLang="zh-TW" b="1" dirty="0">
                <a:ea typeface="華康行楷體W5(P)" panose="03000500000000000000"/>
              </a:rPr>
              <a:t>訓育組協助設置籃球、排球、擊劍、網球</a:t>
            </a:r>
            <a:r>
              <a:rPr lang="zh-TW" altLang="zh-TW" b="1" dirty="0" smtClean="0">
                <a:ea typeface="華康行楷體W5(P)" panose="03000500000000000000"/>
              </a:rPr>
              <a:t>、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飛盤</a:t>
            </a:r>
            <a:r>
              <a:rPr lang="zh-TW" altLang="zh-TW" b="1" dirty="0">
                <a:ea typeface="華康行楷體W5(P)" panose="03000500000000000000"/>
              </a:rPr>
              <a:t>、羽球、桌球、武術等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運動社團</a:t>
            </a:r>
            <a:r>
              <a:rPr lang="zh-TW" altLang="zh-TW" b="1" dirty="0">
                <a:ea typeface="華康行楷體W5(P)" panose="03000500000000000000"/>
              </a:rPr>
              <a:t>，提供</a:t>
            </a:r>
            <a:r>
              <a:rPr lang="zh-TW" altLang="zh-TW" b="1" dirty="0" smtClean="0">
                <a:ea typeface="華康行楷體W5(P)" panose="03000500000000000000"/>
              </a:rPr>
              <a:t>學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生</a:t>
            </a:r>
            <a:r>
              <a:rPr lang="zh-TW" altLang="zh-TW" b="1" dirty="0">
                <a:ea typeface="華康行楷體W5(P)" panose="03000500000000000000"/>
              </a:rPr>
              <a:t>多樣化選擇及參與運動時間與機會</a:t>
            </a:r>
            <a:r>
              <a:rPr lang="zh-TW" altLang="zh-TW" b="1" dirty="0" smtClean="0">
                <a:ea typeface="華康行楷體W5(P)" panose="03000500000000000000"/>
              </a:rPr>
              <a:t>。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zh-TW" b="1" dirty="0" smtClean="0">
                <a:ea typeface="華康行楷體W5(P)" panose="03000500000000000000"/>
              </a:rPr>
              <a:t>發放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運動包</a:t>
            </a:r>
            <a:r>
              <a:rPr lang="zh-TW" altLang="zh-TW" b="1" dirty="0">
                <a:ea typeface="華康行楷體W5(P)" panose="03000500000000000000"/>
              </a:rPr>
              <a:t>（內含排球、籃球、塑膠羽球一</a:t>
            </a:r>
            <a:r>
              <a:rPr lang="zh-TW" altLang="zh-TW" b="1" dirty="0" smtClean="0">
                <a:ea typeface="華康行楷體W5(P)" panose="03000500000000000000"/>
              </a:rPr>
              <a:t>桶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等</a:t>
            </a:r>
            <a:r>
              <a:rPr lang="zh-TW" altLang="zh-TW" b="1" dirty="0">
                <a:ea typeface="華康行楷體W5(P)" panose="03000500000000000000"/>
              </a:rPr>
              <a:t>），鼓勵學生課後自行安排運動相關活動</a:t>
            </a:r>
            <a:r>
              <a:rPr lang="zh-TW" altLang="zh-TW" b="1" dirty="0" smtClean="0">
                <a:ea typeface="華康行楷體W5(P)" panose="03000500000000000000"/>
              </a:rPr>
              <a:t>，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>
                <a:ea typeface="華康行楷體W5(P)" panose="03000500000000000000"/>
              </a:rPr>
              <a:t> </a:t>
            </a:r>
            <a:r>
              <a:rPr lang="zh-TW" altLang="en-US" b="1" dirty="0" smtClean="0">
                <a:ea typeface="華康行楷體W5(P)" panose="03000500000000000000"/>
              </a:rPr>
              <a:t>   </a:t>
            </a:r>
            <a:r>
              <a:rPr lang="zh-TW" altLang="zh-TW" b="1" dirty="0" smtClean="0">
                <a:ea typeface="華康行楷體W5(P)" panose="03000500000000000000"/>
              </a:rPr>
              <a:t>增加</a:t>
            </a:r>
            <a:r>
              <a:rPr lang="zh-TW" altLang="zh-TW" b="1" dirty="0">
                <a:ea typeface="華康行楷體W5(P)" panose="03000500000000000000"/>
              </a:rPr>
              <a:t>在校運動時間，並建置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學生運動紀錄</a:t>
            </a:r>
            <a:r>
              <a:rPr lang="zh-TW" altLang="zh-TW" b="1" dirty="0" smtClean="0">
                <a:solidFill>
                  <a:srgbClr val="C00000"/>
                </a:solidFill>
                <a:ea typeface="華康行楷體W5(P)" panose="03000500000000000000"/>
              </a:rPr>
              <a:t>表</a:t>
            </a:r>
            <a:endParaRPr lang="en-US" altLang="zh-TW" b="1" dirty="0" smtClean="0">
              <a:solidFill>
                <a:srgbClr val="C00000"/>
              </a:solidFill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 smtClean="0">
                <a:solidFill>
                  <a:srgbClr val="C00000"/>
                </a:solidFill>
                <a:ea typeface="華康行楷體W5(P)" panose="03000500000000000000"/>
              </a:rPr>
              <a:t>  </a:t>
            </a:r>
            <a:r>
              <a:rPr lang="zh-TW" altLang="zh-TW" b="1" dirty="0" smtClean="0">
                <a:solidFill>
                  <a:srgbClr val="C00000"/>
                </a:solidFill>
                <a:ea typeface="華康行楷體W5(P)" panose="03000500000000000000"/>
              </a:rPr>
              <a:t>（</a:t>
            </a:r>
            <a:r>
              <a:rPr lang="zh-TW" altLang="zh-TW" b="1" dirty="0">
                <a:solidFill>
                  <a:srgbClr val="C00000"/>
                </a:solidFill>
                <a:ea typeface="華康行楷體W5(P)" panose="03000500000000000000"/>
              </a:rPr>
              <a:t>卡）</a:t>
            </a:r>
            <a:r>
              <a:rPr lang="zh-TW" altLang="zh-TW" b="1" dirty="0">
                <a:ea typeface="華康行楷體W5(P)" panose="03000500000000000000"/>
              </a:rPr>
              <a:t>提供學生記錄運動時間，並自主檢核及</a:t>
            </a:r>
            <a:r>
              <a:rPr lang="zh-TW" altLang="zh-TW" b="1" dirty="0" smtClean="0">
                <a:ea typeface="華康行楷體W5(P)" panose="03000500000000000000"/>
              </a:rPr>
              <a:t>統</a:t>
            </a:r>
            <a:endParaRPr lang="en-US" altLang="zh-TW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b="1" dirty="0" smtClean="0">
                <a:ea typeface="華康行楷體W5(P)" panose="03000500000000000000"/>
              </a:rPr>
              <a:t>    </a:t>
            </a:r>
            <a:r>
              <a:rPr lang="zh-TW" altLang="zh-TW" b="1" dirty="0" smtClean="0">
                <a:ea typeface="華康行楷體W5(P)" panose="03000500000000000000"/>
              </a:rPr>
              <a:t>計</a:t>
            </a:r>
            <a:r>
              <a:rPr lang="zh-TW" altLang="zh-TW" b="1" dirty="0">
                <a:ea typeface="華康行楷體W5(P)" panose="03000500000000000000"/>
              </a:rPr>
              <a:t>平均運動時間、總數。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9151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                  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ea typeface="華康行楷體W5(P)" panose="03000500000000000000"/>
              </a:rPr>
              <a:t>跑步運動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ea typeface="華康行楷體W5(P)" panose="03000500000000000000"/>
            </a:endParaRPr>
          </a:p>
        </p:txBody>
      </p:sp>
      <p:pic>
        <p:nvPicPr>
          <p:cNvPr id="1026" name="Picture 2" descr="DSC024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64" y="1315533"/>
            <a:ext cx="3477475" cy="27222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7" name="Picture 3" descr="DSC0847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15533"/>
            <a:ext cx="3316406" cy="27222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8" name="圖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1" r="32867" b="8714"/>
          <a:stretch>
            <a:fillRect/>
          </a:stretch>
        </p:blipFill>
        <p:spPr bwMode="auto">
          <a:xfrm>
            <a:off x="2359364" y="4204189"/>
            <a:ext cx="4425272" cy="21829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5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                    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晨間操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18784" y="1310058"/>
            <a:ext cx="62201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</a:t>
            </a:r>
            <a:r>
              <a:rPr lang="zh-TW" altLang="en-US" sz="3200" b="1" dirty="0" smtClean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星期二</a:t>
            </a:r>
            <a:r>
              <a:rPr lang="en-US" altLang="zh-TW" sz="3200" b="1" dirty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：</a:t>
            </a:r>
            <a:r>
              <a:rPr lang="zh-TW" altLang="en-US" sz="3200" b="1" dirty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七年級啦啦舞</a:t>
            </a:r>
            <a:endParaRPr lang="en-US" altLang="zh-TW" sz="3200" b="1" dirty="0">
              <a:solidFill>
                <a:srgbClr val="C00000"/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星期三</a:t>
            </a:r>
            <a:r>
              <a:rPr lang="zh-TW" altLang="en-US" sz="3200" b="1" dirty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：八年級班級排球賽</a:t>
            </a:r>
            <a:endParaRPr lang="en-US" altLang="zh-TW" sz="3200" b="1" dirty="0">
              <a:solidFill>
                <a:srgbClr val="C00000"/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  <a:p>
            <a:r>
              <a:rPr lang="zh-TW" altLang="en-US" sz="3200" b="1" dirty="0" smtClean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星期五</a:t>
            </a:r>
            <a:r>
              <a:rPr lang="zh-TW" altLang="en-US" sz="3200" b="1" dirty="0">
                <a:solidFill>
                  <a:srgbClr val="C00000"/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：九年級科學七分鐘</a:t>
            </a:r>
          </a:p>
        </p:txBody>
      </p:sp>
      <p:pic>
        <p:nvPicPr>
          <p:cNvPr id="10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847" y="3197787"/>
            <a:ext cx="3104080" cy="32399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552" y="3127564"/>
            <a:ext cx="3516491" cy="36684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12" y="3245756"/>
            <a:ext cx="2999536" cy="3191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16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425812" y="343862"/>
            <a:ext cx="5441245" cy="673452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  <a:latin typeface="華康隸書體W7" panose="03000709000000000000" pitchFamily="65" charset="-120"/>
                <a:ea typeface="華康隸書體W7" panose="03000709000000000000" pitchFamily="65" charset="-120"/>
              </a:rPr>
              <a:t>            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/>
                <a:ea typeface="華康隸書體W7" panose="03000709000000000000" pitchFamily="65" charset="-120"/>
              </a:rPr>
              <a:t>大課間活動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華康行楷體W5(P)"/>
              <a:ea typeface="華康隸書體W7" panose="03000709000000000000" pitchFamily="65" charset="-120"/>
            </a:endParaRPr>
          </a:p>
        </p:txBody>
      </p:sp>
      <p:pic>
        <p:nvPicPr>
          <p:cNvPr id="3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9" y="1213315"/>
            <a:ext cx="2726461" cy="2501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111" y="1213313"/>
            <a:ext cx="2784656" cy="2469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7" y="1213313"/>
            <a:ext cx="2945463" cy="24697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9" y="3747464"/>
            <a:ext cx="2726461" cy="28297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111" y="3715274"/>
            <a:ext cx="2745048" cy="2861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7" y="3715273"/>
            <a:ext cx="2945463" cy="2861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671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               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/>
              </a:rPr>
              <a:t>運動性社團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華康行楷體W5(P)"/>
            </a:endParaRPr>
          </a:p>
        </p:txBody>
      </p:sp>
      <p:pic>
        <p:nvPicPr>
          <p:cNvPr id="2050" name="圖片 17" descr="D:\晨婷\01-訓育組業務105-106學年度(105.08.01-107.07.31)\02-社團\105\社團照片\8年級\運動裁判社\DSC021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7"/>
          <a:stretch>
            <a:fillRect/>
          </a:stretch>
        </p:blipFill>
        <p:spPr bwMode="auto">
          <a:xfrm>
            <a:off x="749641" y="1228297"/>
            <a:ext cx="3643952" cy="2333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Picture 3" descr="DSCN034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228299"/>
            <a:ext cx="3712191" cy="2333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Picture 4" descr="DSC010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42" y="3736816"/>
            <a:ext cx="3643951" cy="2579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3" name="Picture 5" descr="DSC048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5274"/>
            <a:ext cx="3712191" cy="2560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文字方塊 3"/>
          <p:cNvSpPr txBox="1"/>
          <p:nvPr/>
        </p:nvSpPr>
        <p:spPr>
          <a:xfrm>
            <a:off x="1910687" y="2893326"/>
            <a:ext cx="1596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運動裁判社</a:t>
            </a:r>
            <a:endParaRPr lang="zh-TW" altLang="en-US" b="1" dirty="0"/>
          </a:p>
        </p:txBody>
      </p:sp>
      <p:sp>
        <p:nvSpPr>
          <p:cNvPr id="5" name="文字方塊 4"/>
          <p:cNvSpPr txBox="1"/>
          <p:nvPr/>
        </p:nvSpPr>
        <p:spPr>
          <a:xfrm>
            <a:off x="6359857" y="2893326"/>
            <a:ext cx="1542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街舞社</a:t>
            </a:r>
            <a:endParaRPr lang="zh-TW" altLang="en-US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2060812" y="5800299"/>
            <a:ext cx="114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排球社</a:t>
            </a:r>
            <a:endParaRPr lang="zh-TW" altLang="en-US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6045957" y="5800299"/>
            <a:ext cx="100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/>
              <a:t>網球社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04051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0400" y="365126"/>
            <a:ext cx="7244081" cy="688419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              </a:t>
            </a:r>
            <a:r>
              <a:rPr lang="zh-TW" altLang="en-US" sz="6700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體育運動校隊</a:t>
            </a:r>
            <a:endParaRPr lang="zh-TW" altLang="en-US" sz="6700" b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" y="1542199"/>
            <a:ext cx="8761861" cy="4435520"/>
          </a:xfrm>
        </p:spPr>
      </p:pic>
    </p:spTree>
    <p:extLst>
      <p:ext uri="{BB962C8B-B14F-4D97-AF65-F5344CB8AC3E}">
        <p14:creationId xmlns:p14="http://schemas.microsoft.com/office/powerpoint/2010/main" val="36657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77537" y="306677"/>
            <a:ext cx="7119687" cy="688419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</a:t>
            </a:r>
            <a:r>
              <a:rPr lang="zh-TW" altLang="en-US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田徑隊</a:t>
            </a:r>
            <a:r>
              <a:rPr lang="en-US" altLang="zh-TW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-</a:t>
            </a:r>
            <a:r>
              <a:rPr lang="zh-TW" altLang="en-US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男</a:t>
            </a:r>
            <a:r>
              <a:rPr lang="en-US" altLang="zh-TW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21</a:t>
            </a:r>
            <a:r>
              <a:rPr lang="zh-TW" altLang="en-US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女</a:t>
            </a:r>
            <a:r>
              <a:rPr lang="en-US" altLang="zh-TW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8</a:t>
            </a:r>
            <a:r>
              <a:rPr lang="zh-TW" altLang="en-US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共</a:t>
            </a:r>
            <a:r>
              <a:rPr lang="en-US" altLang="zh-TW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29</a:t>
            </a:r>
            <a:r>
              <a:rPr lang="zh-TW" altLang="en-US" b="1" i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zh-TW" altLang="en-US" b="1" i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87" y="3519550"/>
            <a:ext cx="2281623" cy="2919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88" y="1108760"/>
            <a:ext cx="3653933" cy="22121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88" y="3566375"/>
            <a:ext cx="2507519" cy="2872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90" y="3429000"/>
            <a:ext cx="2617855" cy="30100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03155"/>
            <a:ext cx="3985145" cy="2217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791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足球隊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-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男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20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女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7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共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27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 pitchFamily="66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405" y="3938156"/>
            <a:ext cx="3973308" cy="26368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849" y="3818702"/>
            <a:ext cx="3583036" cy="2756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372545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5" y="1229083"/>
            <a:ext cx="3998765" cy="2462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849" y="1229082"/>
            <a:ext cx="3555642" cy="2462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4567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ea typeface="華康行楷體W5(P)" panose="03000500000000000000"/>
              </a:rPr>
              <a:t>             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籃球隊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-25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人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華康行楷體W5(P)" panose="03000500000000000000" pitchFamily="66" charset="-120"/>
              <a:ea typeface="華康行楷體W5(P)" panose="0300050000000000000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97" y="1183052"/>
            <a:ext cx="3359725" cy="2482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97" y="3879362"/>
            <a:ext cx="3359725" cy="2713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2" y="1183052"/>
            <a:ext cx="3635060" cy="2482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2" y="3879363"/>
            <a:ext cx="3635060" cy="2713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6792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 桌球隊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-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男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9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女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5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共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14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en-US" altLang="zh-TW" dirty="0" smtClean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912" y="1286638"/>
            <a:ext cx="3557519" cy="2384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 descr="照片 0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6" y="1286638"/>
            <a:ext cx="3753134" cy="5182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912" y="3885415"/>
            <a:ext cx="3557519" cy="25836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08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  網球隊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-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男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6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女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1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共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7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8" y="3942038"/>
            <a:ext cx="3652590" cy="2685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8" y="1263251"/>
            <a:ext cx="3652590" cy="2469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699" y="1260094"/>
            <a:ext cx="2919253" cy="5363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817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 游泳隊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-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男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10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女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3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共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13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2" y="1259942"/>
            <a:ext cx="3528413" cy="23404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2" y="3806837"/>
            <a:ext cx="3528413" cy="2695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534" y="1259942"/>
            <a:ext cx="3555243" cy="23404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534" y="3821373"/>
            <a:ext cx="3555243" cy="2680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438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700" b="1" dirty="0" smtClean="0">
                <a:solidFill>
                  <a:schemeClr val="accent6">
                    <a:lumMod val="50000"/>
                  </a:schemeClr>
                </a:solidFill>
                <a:latin typeface="華康行楷體W5(P)"/>
              </a:rPr>
              <a:t>明德</a:t>
            </a:r>
            <a:r>
              <a:rPr lang="zh-TW" altLang="zh-TW" sz="6700" b="1" dirty="0" smtClean="0">
                <a:solidFill>
                  <a:schemeClr val="accent6">
                    <a:lumMod val="50000"/>
                  </a:schemeClr>
                </a:solidFill>
                <a:latin typeface="華康行楷體W5(P)"/>
              </a:rPr>
              <a:t>體育</a:t>
            </a:r>
            <a:r>
              <a:rPr lang="zh-TW" altLang="zh-TW" sz="6700" b="1" dirty="0">
                <a:solidFill>
                  <a:schemeClr val="accent6">
                    <a:lumMod val="50000"/>
                  </a:schemeClr>
                </a:solidFill>
                <a:latin typeface="華康行楷體W5(P)"/>
              </a:rPr>
              <a:t>活動特色</a:t>
            </a:r>
            <a:endParaRPr lang="zh-TW" altLang="en-US" sz="6700" dirty="0">
              <a:solidFill>
                <a:schemeClr val="accent6">
                  <a:lumMod val="50000"/>
                </a:schemeClr>
              </a:solidFill>
              <a:latin typeface="華康行楷體W5(P)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37803" y="1373238"/>
            <a:ext cx="823324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 smtClean="0">
                <a:latin typeface="華康行楷體W5(P)"/>
              </a:rPr>
              <a:t>1.</a:t>
            </a:r>
            <a:r>
              <a:rPr lang="zh-TW" altLang="zh-TW" b="1" dirty="0" smtClean="0">
                <a:latin typeface="華康行楷體W5(P)"/>
              </a:rPr>
              <a:t>發展</a:t>
            </a:r>
            <a:r>
              <a:rPr lang="zh-TW" altLang="zh-TW" b="1" dirty="0">
                <a:latin typeface="華康行楷體W5(P)"/>
              </a:rPr>
              <a:t>本校</a:t>
            </a:r>
            <a:r>
              <a:rPr lang="zh-TW" altLang="zh-TW" b="1" dirty="0" smtClean="0">
                <a:latin typeface="華康行楷體W5(P)"/>
              </a:rPr>
              <a:t>體育－</a:t>
            </a:r>
            <a:r>
              <a:rPr lang="zh-TW" altLang="zh-TW" b="1" dirty="0">
                <a:solidFill>
                  <a:srgbClr val="C00000"/>
                </a:solidFill>
                <a:latin typeface="華康行楷體W5(P)"/>
              </a:rPr>
              <a:t>排球</a:t>
            </a:r>
            <a:r>
              <a:rPr lang="en-US" altLang="zh-TW" b="1" dirty="0">
                <a:latin typeface="華康行楷體W5(P)"/>
              </a:rPr>
              <a:t>(</a:t>
            </a:r>
            <a:r>
              <a:rPr lang="zh-TW" altLang="zh-TW" b="1" dirty="0" smtClean="0">
                <a:latin typeface="華康行楷體W5(P)"/>
              </a:rPr>
              <a:t>發</a:t>
            </a:r>
            <a:r>
              <a:rPr lang="zh-TW" altLang="en-US" b="1" dirty="0" smtClean="0">
                <a:latin typeface="華康行楷體W5(P)"/>
              </a:rPr>
              <a:t>放</a:t>
            </a:r>
            <a:r>
              <a:rPr lang="zh-TW" altLang="zh-TW" b="1" dirty="0" smtClean="0">
                <a:latin typeface="華康行楷體W5(P)"/>
              </a:rPr>
              <a:t>排球</a:t>
            </a:r>
            <a:r>
              <a:rPr lang="zh-TW" altLang="zh-TW" b="1" dirty="0">
                <a:latin typeface="華康行楷體W5(P)"/>
              </a:rPr>
              <a:t>班球、推動晨間</a:t>
            </a:r>
            <a:r>
              <a:rPr lang="zh-TW" altLang="zh-TW" b="1" dirty="0" smtClean="0">
                <a:latin typeface="華康行楷體W5(P)"/>
              </a:rPr>
              <a:t>排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 </a:t>
            </a:r>
            <a:r>
              <a:rPr lang="en-US" altLang="zh-TW" b="1" dirty="0" smtClean="0">
                <a:latin typeface="華康行楷體W5(P)"/>
              </a:rPr>
              <a:t>  </a:t>
            </a:r>
            <a:r>
              <a:rPr lang="zh-TW" altLang="zh-TW" b="1" dirty="0" smtClean="0">
                <a:latin typeface="華康行楷體W5(P)"/>
              </a:rPr>
              <a:t>球</a:t>
            </a:r>
            <a:r>
              <a:rPr lang="zh-TW" altLang="zh-TW" b="1" dirty="0">
                <a:latin typeface="華康行楷體W5(P)"/>
              </a:rPr>
              <a:t>聯賽、排球專長師資、教師排球隊、</a:t>
            </a:r>
            <a:r>
              <a:rPr lang="zh-TW" altLang="zh-TW" b="1" dirty="0" smtClean="0">
                <a:latin typeface="華康行楷體W5(P)"/>
              </a:rPr>
              <a:t>師生排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 </a:t>
            </a:r>
            <a:r>
              <a:rPr lang="en-US" altLang="zh-TW" b="1" dirty="0" smtClean="0">
                <a:latin typeface="華康行楷體W5(P)"/>
              </a:rPr>
              <a:t>  </a:t>
            </a:r>
            <a:r>
              <a:rPr lang="zh-TW" altLang="zh-TW" b="1" dirty="0" smtClean="0">
                <a:latin typeface="華康行楷體W5(P)"/>
              </a:rPr>
              <a:t>球</a:t>
            </a:r>
            <a:r>
              <a:rPr lang="zh-TW" altLang="zh-TW" b="1" dirty="0">
                <a:latin typeface="華康行楷體W5(P)"/>
              </a:rPr>
              <a:t>對抗賽、舉辦畢業班際排球賽</a:t>
            </a:r>
            <a:r>
              <a:rPr lang="en-US" altLang="zh-TW" b="1" dirty="0" smtClean="0">
                <a:latin typeface="華康行楷體W5(P)"/>
              </a:rPr>
              <a:t>)</a:t>
            </a:r>
          </a:p>
          <a:p>
            <a:pPr marL="0" indent="0" algn="just">
              <a:buNone/>
            </a:pPr>
            <a:r>
              <a:rPr lang="en-US" altLang="zh-TW" b="1" dirty="0" smtClean="0">
                <a:latin typeface="華康行楷體W5(P)"/>
              </a:rPr>
              <a:t>2.</a:t>
            </a:r>
            <a:r>
              <a:rPr lang="zh-TW" altLang="en-US" b="1" dirty="0" smtClean="0">
                <a:latin typeface="華康行楷體W5(P)"/>
              </a:rPr>
              <a:t>推動</a:t>
            </a:r>
            <a:r>
              <a:rPr lang="zh-TW" altLang="en-US" b="1" dirty="0" smtClean="0">
                <a:solidFill>
                  <a:srgbClr val="C00000"/>
                </a:solidFill>
                <a:latin typeface="華康行楷體W5(P)"/>
              </a:rPr>
              <a:t>大課間運動時間</a:t>
            </a:r>
            <a:r>
              <a:rPr lang="en-US" altLang="zh-TW" b="1" dirty="0" smtClean="0">
                <a:latin typeface="華康行楷體W5(P)"/>
              </a:rPr>
              <a:t>(</a:t>
            </a:r>
            <a:r>
              <a:rPr lang="zh-TW" altLang="en-US" b="1" dirty="0" smtClean="0">
                <a:latin typeface="華康行楷體W5(P)"/>
              </a:rPr>
              <a:t>下課放音樂</a:t>
            </a:r>
            <a:r>
              <a:rPr lang="zh-TW" altLang="en-US" b="1" dirty="0" smtClean="0">
                <a:latin typeface="華康行楷體W5(P)"/>
                <a:ea typeface="PMingLiU" panose="02020500000000000000" pitchFamily="18" charset="-120"/>
              </a:rPr>
              <a:t>、離開教室活動</a:t>
            </a:r>
            <a:r>
              <a:rPr lang="en-US" altLang="zh-TW" b="1" dirty="0" smtClean="0">
                <a:latin typeface="華康行楷體W5(P)"/>
                <a:ea typeface="PMingLiU" panose="02020500000000000000" pitchFamily="18" charset="-120"/>
              </a:rPr>
              <a:t>)</a:t>
            </a:r>
          </a:p>
          <a:p>
            <a:pPr marL="0" indent="0" algn="just">
              <a:buNone/>
            </a:pPr>
            <a:r>
              <a:rPr lang="en-US" altLang="zh-TW" b="1" dirty="0" smtClean="0">
                <a:latin typeface="華康行楷體W5(P)"/>
                <a:ea typeface="PMingLiU" panose="02020500000000000000" pitchFamily="18" charset="-120"/>
              </a:rPr>
              <a:t>3.</a:t>
            </a:r>
            <a:r>
              <a:rPr lang="zh-TW" altLang="en-US" b="1" dirty="0" smtClean="0">
                <a:latin typeface="華康行楷體W5(P)"/>
                <a:ea typeface="PMingLiU" panose="02020500000000000000" pitchFamily="18" charset="-120"/>
              </a:rPr>
              <a:t>發展學校舞蹈運動特色</a:t>
            </a:r>
            <a:r>
              <a:rPr lang="zh-TW" altLang="zh-TW" b="1" dirty="0" smtClean="0">
                <a:latin typeface="華康行楷體W5(P)"/>
              </a:rPr>
              <a:t>－</a:t>
            </a:r>
            <a:r>
              <a:rPr lang="zh-TW" altLang="en-US" b="1" dirty="0" smtClean="0">
                <a:solidFill>
                  <a:srgbClr val="C00000"/>
                </a:solidFill>
                <a:latin typeface="華康行楷體W5(P)"/>
              </a:rPr>
              <a:t>啦啦舞</a:t>
            </a:r>
            <a:endParaRPr lang="en-US" altLang="zh-TW" b="1" dirty="0" smtClean="0">
              <a:solidFill>
                <a:srgbClr val="C00000"/>
              </a:solidFill>
              <a:latin typeface="華康行楷體W5(P)"/>
            </a:endParaRPr>
          </a:p>
          <a:p>
            <a:pPr marL="0" indent="0" algn="just">
              <a:buNone/>
            </a:pPr>
            <a:r>
              <a:rPr lang="en-US" altLang="zh-TW" b="1" dirty="0" smtClean="0">
                <a:latin typeface="華康行楷體W5(P)"/>
              </a:rPr>
              <a:t>4.</a:t>
            </a:r>
            <a:r>
              <a:rPr lang="zh-TW" altLang="zh-TW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學生就近運動</a:t>
            </a:r>
            <a:r>
              <a:rPr lang="zh-TW" altLang="zh-TW" b="1" dirty="0" smtClean="0">
                <a:latin typeface="華康行楷體W5(P)"/>
              </a:rPr>
              <a:t>－</a:t>
            </a:r>
            <a:r>
              <a:rPr lang="zh-TW" altLang="en-US" b="1" dirty="0" smtClean="0">
                <a:latin typeface="華康行楷體W5(P)"/>
              </a:rPr>
              <a:t>增設</a:t>
            </a:r>
            <a:r>
              <a:rPr lang="zh-TW" altLang="en-US" b="1" dirty="0" smtClean="0">
                <a:solidFill>
                  <a:srgbClr val="C00000"/>
                </a:solidFill>
                <a:latin typeface="華康行楷體W5(P)"/>
              </a:rPr>
              <a:t>內苑羽球場地</a:t>
            </a:r>
            <a:endParaRPr lang="en-US" altLang="zh-TW" b="1" dirty="0" smtClean="0">
              <a:solidFill>
                <a:srgbClr val="C00000"/>
              </a:solidFill>
              <a:latin typeface="華康行楷體W5(P)"/>
            </a:endParaRPr>
          </a:p>
          <a:p>
            <a:pPr marL="0" indent="0" algn="just">
              <a:buNone/>
            </a:pPr>
            <a:r>
              <a:rPr lang="en-US" altLang="zh-TW" b="1" dirty="0" smtClean="0">
                <a:latin typeface="華康行楷體W5(P)"/>
              </a:rPr>
              <a:t>5.</a:t>
            </a:r>
            <a:r>
              <a:rPr lang="zh-TW" altLang="en-US" b="1" dirty="0" smtClean="0">
                <a:latin typeface="華康行楷體W5(P)"/>
              </a:rPr>
              <a:t>製作班級</a:t>
            </a:r>
            <a:r>
              <a:rPr lang="zh-TW" altLang="en-US" b="1" dirty="0" smtClean="0">
                <a:solidFill>
                  <a:srgbClr val="C00000"/>
                </a:solidFill>
                <a:latin typeface="華康行楷體W5(P)"/>
              </a:rPr>
              <a:t>運動紀錄表</a:t>
            </a:r>
            <a:r>
              <a:rPr lang="zh-TW" altLang="en-US" b="1" dirty="0" smtClean="0">
                <a:latin typeface="華康行楷體W5(P)"/>
              </a:rPr>
              <a:t>，達成</a:t>
            </a:r>
            <a:r>
              <a:rPr lang="en-US" altLang="zh-TW" b="1" dirty="0" smtClean="0">
                <a:latin typeface="華康行楷體W5(P)"/>
              </a:rPr>
              <a:t>SH150</a:t>
            </a:r>
            <a:r>
              <a:rPr lang="zh-TW" altLang="en-US" b="1" dirty="0" smtClean="0">
                <a:latin typeface="華康行楷體W5(P)"/>
              </a:rPr>
              <a:t>給予</a:t>
            </a:r>
            <a:r>
              <a:rPr lang="zh-TW" altLang="en-US" b="1" dirty="0" smtClean="0">
                <a:solidFill>
                  <a:srgbClr val="C00000"/>
                </a:solidFill>
                <a:latin typeface="華康行楷體W5(P)"/>
              </a:rPr>
              <a:t>嘉獎</a:t>
            </a:r>
            <a:r>
              <a:rPr lang="zh-TW" altLang="en-US" b="1" dirty="0" smtClean="0">
                <a:latin typeface="華康行楷體W5(P)"/>
              </a:rPr>
              <a:t>鼓勵</a:t>
            </a:r>
            <a:endParaRPr lang="zh-TW" altLang="en-US" b="1" dirty="0">
              <a:latin typeface="華康行楷體W5(P)"/>
            </a:endParaRPr>
          </a:p>
        </p:txBody>
      </p:sp>
    </p:spTree>
    <p:extLst>
      <p:ext uri="{BB962C8B-B14F-4D97-AF65-F5344CB8AC3E}">
        <p14:creationId xmlns:p14="http://schemas.microsoft.com/office/powerpoint/2010/main" val="393220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1026" name="圖片 4" descr="C:\Users\t448\AppData\Local\Microsoft\Windows\INetCache\Content.Word\IMG_4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17" y="1187356"/>
            <a:ext cx="3175438" cy="21641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7" name="圖片 6" descr="DSC011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2" y="1228299"/>
            <a:ext cx="3507474" cy="21641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9" name="圖片 5" descr="18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2" y="3681510"/>
            <a:ext cx="3507474" cy="26510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30" name="圖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8" t="16022" r="11691" b="3511"/>
          <a:stretch>
            <a:fillRect/>
          </a:stretch>
        </p:blipFill>
        <p:spPr bwMode="auto">
          <a:xfrm>
            <a:off x="4776717" y="3628612"/>
            <a:ext cx="3175438" cy="2703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文字方塊 3"/>
          <p:cNvSpPr txBox="1"/>
          <p:nvPr/>
        </p:nvSpPr>
        <p:spPr>
          <a:xfrm>
            <a:off x="1555846" y="2866030"/>
            <a:ext cx="215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每週班</a:t>
            </a:r>
            <a:r>
              <a:rPr lang="zh-TW" altLang="en-US" b="1" dirty="0">
                <a:solidFill>
                  <a:srgbClr val="FF0000"/>
                </a:solidFill>
              </a:rPr>
              <a:t>際</a:t>
            </a:r>
            <a:r>
              <a:rPr lang="zh-TW" altLang="en-US" b="1" dirty="0" smtClean="0">
                <a:solidFill>
                  <a:srgbClr val="FF0000"/>
                </a:solidFill>
              </a:rPr>
              <a:t>排球</a:t>
            </a:r>
            <a:r>
              <a:rPr lang="zh-TW" altLang="en-US" b="1" dirty="0">
                <a:solidFill>
                  <a:srgbClr val="FF0000"/>
                </a:solidFill>
              </a:rPr>
              <a:t>聯賽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704764" y="2688609"/>
            <a:ext cx="152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啦啦舞表演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869743" y="5459104"/>
            <a:ext cx="200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大課間學生活動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500048" y="5828436"/>
            <a:ext cx="1897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班級運動紀錄表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6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9810" y="365126"/>
            <a:ext cx="7655540" cy="688419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     </a:t>
            </a:r>
            <a:r>
              <a:rPr lang="zh-TW" altLang="en-US" sz="6700" b="1" dirty="0" smtClean="0">
                <a:solidFill>
                  <a:schemeClr val="accent6">
                    <a:lumMod val="75000"/>
                  </a:schemeClr>
                </a:solidFill>
                <a:latin typeface="華康行楷體W5(P)" panose="03000500000000000000"/>
                <a:ea typeface="華康行楷體W5(P)" panose="03000500000000000000"/>
              </a:rPr>
              <a:t>籃球場地使用現況</a:t>
            </a:r>
            <a:endParaRPr lang="zh-TW" altLang="en-US" sz="6700" b="1" dirty="0">
              <a:solidFill>
                <a:schemeClr val="accent6">
                  <a:lumMod val="75000"/>
                </a:schemeClr>
              </a:solidFill>
              <a:latin typeface="華康行楷體W5(P)"/>
              <a:ea typeface="華康行楷體W5(P)" panose="0300050000000000000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8" y="3934582"/>
            <a:ext cx="3681702" cy="26431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528" y="3945800"/>
            <a:ext cx="3924621" cy="2631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528" y="1277655"/>
            <a:ext cx="3904821" cy="24440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8" y="1277654"/>
            <a:ext cx="3681702" cy="24440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178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386885"/>
            <a:ext cx="7886700" cy="5286869"/>
          </a:xfrm>
        </p:spPr>
        <p:txBody>
          <a:bodyPr>
            <a:normAutofit/>
          </a:bodyPr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b="1" dirty="0" smtClean="0"/>
          </a:p>
          <a:p>
            <a:pPr marL="0" indent="0">
              <a:buNone/>
            </a:pPr>
            <a:endParaRPr lang="en-US" altLang="zh-TW" b="1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31" y="1243432"/>
            <a:ext cx="3557058" cy="2428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01" y="1243433"/>
            <a:ext cx="3590274" cy="2428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6" y="3862316"/>
            <a:ext cx="3559069" cy="26209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31" y="3862316"/>
            <a:ext cx="3557058" cy="26209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822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1.</a:t>
            </a:r>
            <a:r>
              <a:rPr lang="zh-TW" altLang="en-US" b="1" dirty="0">
                <a:latin typeface="華康行楷體W5(P)"/>
              </a:rPr>
              <a:t>籃球場地面龜裂嚴重</a:t>
            </a:r>
            <a:r>
              <a:rPr lang="en-US" altLang="zh-TW" b="1" dirty="0">
                <a:latin typeface="華康行楷體W5(P)"/>
              </a:rPr>
              <a:t>、</a:t>
            </a:r>
            <a:r>
              <a:rPr lang="zh-TW" altLang="en-US" b="1" dirty="0">
                <a:latin typeface="華康行楷體W5(P)"/>
              </a:rPr>
              <a:t>有坑洞伸縮縫隙大</a:t>
            </a:r>
            <a:r>
              <a:rPr lang="zh-TW" altLang="en-US" b="1" dirty="0" smtClean="0">
                <a:latin typeface="華康行楷體W5(P)"/>
              </a:rPr>
              <a:t>，學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生</a:t>
            </a:r>
            <a:r>
              <a:rPr lang="zh-TW" altLang="en-US" b="1" dirty="0">
                <a:latin typeface="華康行楷體W5(P)"/>
              </a:rPr>
              <a:t>上課或活動時恐有安全堪慮。</a:t>
            </a:r>
            <a:endParaRPr lang="en-US" altLang="zh-TW" b="1" dirty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2.</a:t>
            </a:r>
            <a:r>
              <a:rPr lang="zh-TW" altLang="en-US" b="1" dirty="0">
                <a:latin typeface="華康行楷體W5(P)"/>
              </a:rPr>
              <a:t>籃球架防撞泡棉老舊脫落破洞，學生</a:t>
            </a:r>
            <a:r>
              <a:rPr lang="zh-TW" altLang="en-US" b="1" dirty="0" smtClean="0">
                <a:latin typeface="華康行楷體W5(P)"/>
              </a:rPr>
              <a:t>進行體育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課程</a:t>
            </a:r>
            <a:r>
              <a:rPr lang="zh-TW" altLang="en-US" b="1" dirty="0">
                <a:latin typeface="華康行楷體W5(P)"/>
              </a:rPr>
              <a:t>或課後活動</a:t>
            </a:r>
            <a:r>
              <a:rPr lang="en-US" altLang="zh-TW" b="1" dirty="0">
                <a:latin typeface="華康行楷體W5(P)"/>
              </a:rPr>
              <a:t>，</a:t>
            </a:r>
            <a:r>
              <a:rPr lang="zh-TW" altLang="en-US" b="1" dirty="0">
                <a:latin typeface="華康行楷體W5(P)"/>
              </a:rPr>
              <a:t>相關防護措施</a:t>
            </a:r>
            <a:r>
              <a:rPr lang="zh-TW" altLang="en-US" b="1" dirty="0" smtClean="0">
                <a:latin typeface="華康行楷體W5(P)"/>
              </a:rPr>
              <a:t>無法</a:t>
            </a:r>
            <a:r>
              <a:rPr lang="zh-TW" altLang="en-US" b="1" dirty="0">
                <a:latin typeface="華康行楷體W5(P)"/>
              </a:rPr>
              <a:t>落實。</a:t>
            </a:r>
            <a:endParaRPr lang="en-US" altLang="zh-TW" b="1" dirty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 smtClean="0">
                <a:latin typeface="華康行楷體W5(P)"/>
              </a:rPr>
              <a:t>3.</a:t>
            </a:r>
            <a:r>
              <a:rPr lang="zh-TW" altLang="en-US" b="1" dirty="0" smtClean="0">
                <a:latin typeface="華康行楷體W5(P)"/>
              </a:rPr>
              <a:t>跳遠沙坑位榕樹下，樹根盤據高低凹凸，每日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落葉量多，</a:t>
            </a:r>
            <a:r>
              <a:rPr lang="zh-TW" altLang="en-US" b="1" dirty="0">
                <a:latin typeface="華康行楷體W5(P)"/>
              </a:rPr>
              <a:t>實</a:t>
            </a:r>
            <a:r>
              <a:rPr lang="zh-TW" altLang="en-US" b="1" dirty="0" smtClean="0">
                <a:latin typeface="華康行楷體W5(P)"/>
              </a:rPr>
              <a:t>不堪用。</a:t>
            </a:r>
            <a:endParaRPr lang="zh-TW" altLang="en-US" b="1" dirty="0">
              <a:latin typeface="華康行楷體W5(P)"/>
            </a:endParaRPr>
          </a:p>
        </p:txBody>
      </p:sp>
    </p:spTree>
    <p:extLst>
      <p:ext uri="{BB962C8B-B14F-4D97-AF65-F5344CB8AC3E}">
        <p14:creationId xmlns:p14="http://schemas.microsoft.com/office/powerpoint/2010/main" val="296188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2513" y="365126"/>
            <a:ext cx="7682836" cy="688419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  <a:latin typeface="華康行楷體W5(P)"/>
              </a:rPr>
              <a:t>   </a:t>
            </a:r>
            <a:r>
              <a:rPr lang="zh-TW" altLang="en-US" sz="6000" b="1" dirty="0" smtClean="0">
                <a:solidFill>
                  <a:schemeClr val="accent6">
                    <a:lumMod val="75000"/>
                  </a:schemeClr>
                </a:solidFill>
                <a:latin typeface="華康行楷體W5(P)"/>
              </a:rPr>
              <a:t>籃球場整修經費預算</a:t>
            </a:r>
            <a:endParaRPr lang="zh-TW" altLang="en-US" sz="6000" b="1" dirty="0">
              <a:latin typeface="華康行楷體W5(P)"/>
            </a:endParaRP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8" y="1201004"/>
            <a:ext cx="8120417" cy="5540990"/>
          </a:xfrm>
        </p:spPr>
      </p:pic>
    </p:spTree>
    <p:extLst>
      <p:ext uri="{BB962C8B-B14F-4D97-AF65-F5344CB8AC3E}">
        <p14:creationId xmlns:p14="http://schemas.microsoft.com/office/powerpoint/2010/main" val="8929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2728" y="392420"/>
            <a:ext cx="5258544" cy="688419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音樂教室暨管樂團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22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人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6728" y="1214651"/>
            <a:ext cx="8420669" cy="508594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zh-TW" altLang="en-US" sz="10400" b="1" dirty="0" smtClean="0">
                <a:ea typeface="華康行楷體W5(P)" panose="03000500000000000000"/>
              </a:rPr>
              <a:t>成立於</a:t>
            </a:r>
            <a:r>
              <a:rPr lang="en-US" altLang="zh-TW" sz="10400" b="1" dirty="0" smtClean="0">
                <a:ea typeface="華康行楷體W5(P)" panose="03000500000000000000"/>
              </a:rPr>
              <a:t>106</a:t>
            </a:r>
            <a:r>
              <a:rPr lang="zh-TW" altLang="en-US" sz="10400" b="1" dirty="0" smtClean="0">
                <a:ea typeface="華康行楷體W5(P)" panose="03000500000000000000"/>
              </a:rPr>
              <a:t>年</a:t>
            </a:r>
            <a:r>
              <a:rPr lang="en-US" altLang="zh-TW" sz="10400" b="1" dirty="0" smtClean="0">
                <a:ea typeface="華康行楷體W5(P)" panose="03000500000000000000"/>
              </a:rPr>
              <a:t>9</a:t>
            </a:r>
            <a:r>
              <a:rPr lang="zh-TW" altLang="en-US" sz="10400" b="1" dirty="0" smtClean="0">
                <a:ea typeface="華康行楷體W5(P)" panose="03000500000000000000"/>
              </a:rPr>
              <a:t>月</a:t>
            </a:r>
            <a:endParaRPr lang="en-US" altLang="zh-TW" sz="10400" b="1" dirty="0" smtClean="0"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en-US" altLang="zh-TW" sz="10400" b="1" dirty="0" smtClean="0">
                <a:latin typeface="+mn-ea"/>
                <a:ea typeface="華康行楷體W5(P)" panose="03000500000000000000"/>
              </a:rPr>
              <a:t>106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年參與本校五十</a:t>
            </a:r>
            <a:r>
              <a:rPr lang="zh-TW" altLang="en-US" sz="10400" b="1" dirty="0">
                <a:latin typeface="+mn-ea"/>
                <a:ea typeface="華康行楷體W5(P)" panose="03000500000000000000"/>
              </a:rPr>
              <a:t>週年校慶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演出、</a:t>
            </a:r>
            <a:r>
              <a:rPr lang="zh-TW" altLang="en-US" sz="10400" b="1" dirty="0">
                <a:latin typeface="+mn-ea"/>
                <a:ea typeface="華康行楷體W5(P)" panose="03000500000000000000"/>
              </a:rPr>
              <a:t>聖誕活動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街頭快</a:t>
            </a:r>
            <a:endParaRPr lang="en-US" altLang="zh-TW" sz="10400" b="1" dirty="0" smtClean="0">
              <a:latin typeface="+mn-ea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+mn-ea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   閃演共</a:t>
            </a:r>
            <a:r>
              <a:rPr lang="en-US" altLang="zh-TW" sz="10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2</a:t>
            </a:r>
            <a:r>
              <a:rPr lang="zh-TW" altLang="en-US" sz="10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場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。</a:t>
            </a:r>
            <a:endParaRPr lang="en-US" altLang="zh-TW" sz="10400" b="1" dirty="0">
              <a:latin typeface="+mn-ea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en-US" altLang="zh-TW" sz="10400" b="1" dirty="0" smtClean="0">
                <a:latin typeface="+mn-ea"/>
                <a:ea typeface="華康行楷體W5(P)" panose="03000500000000000000"/>
              </a:rPr>
              <a:t>107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年參與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臺北市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政府教育局國際護師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節國際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護師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節</a:t>
            </a:r>
            <a:endParaRPr lang="en-US" altLang="zh-TW" sz="10400" b="1" dirty="0" smtClean="0">
              <a:latin typeface="微軟正黑體" panose="020B0604030504040204" pitchFamily="34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   護理人員表揚大會演出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、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五十二週年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校慶慶祝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大會</a:t>
            </a:r>
            <a:endParaRPr lang="en-US" altLang="zh-TW" sz="10400" b="1" dirty="0" smtClean="0">
              <a:latin typeface="微軟正黑體" panose="020B0604030504040204" pitchFamily="34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   開幕表演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、、等共</a:t>
            </a:r>
            <a:r>
              <a:rPr lang="en-US" altLang="zh-TW" sz="10400" b="1" dirty="0" smtClean="0">
                <a:solidFill>
                  <a:srgbClr val="C00000"/>
                </a:solidFill>
                <a:latin typeface="PMingLiU" panose="02020500000000000000" pitchFamily="18" charset="-120"/>
                <a:ea typeface="華康行楷體W5(P)" panose="03000500000000000000"/>
              </a:rPr>
              <a:t>4</a:t>
            </a:r>
            <a:r>
              <a:rPr lang="zh-TW" altLang="en-US" sz="10400" b="1" dirty="0" smtClean="0">
                <a:solidFill>
                  <a:srgbClr val="C00000"/>
                </a:solidFill>
                <a:latin typeface="PMingLiU" panose="02020500000000000000" pitchFamily="18" charset="-120"/>
                <a:ea typeface="華康行楷體W5(P)" panose="03000500000000000000"/>
              </a:rPr>
              <a:t>場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。</a:t>
            </a:r>
            <a:endParaRPr lang="en-US" altLang="zh-TW" sz="10400" b="1" dirty="0" smtClean="0">
              <a:latin typeface="PMingLiU" panose="02020500000000000000" pitchFamily="18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zh-TW" sz="10400" b="1" dirty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en-US" altLang="zh-TW" sz="10400" b="1" dirty="0">
                <a:latin typeface="PMingLiU" panose="02020500000000000000" pitchFamily="18" charset="-120"/>
                <a:ea typeface="華康行楷體W5(P)" panose="03000500000000000000"/>
              </a:rPr>
              <a:t>108</a:t>
            </a:r>
            <a:r>
              <a:rPr lang="zh-TW" altLang="en-US" sz="10400" b="1" dirty="0">
                <a:latin typeface="PMingLiU" panose="02020500000000000000" pitchFamily="18" charset="-120"/>
                <a:ea typeface="華康行楷體W5(P)" panose="03000500000000000000"/>
              </a:rPr>
              <a:t>年參與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臺北市政府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教育局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護理人員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表揚大會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演出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、</a:t>
            </a:r>
            <a:endParaRPr lang="en-US" altLang="zh-TW" sz="10400" b="1" dirty="0" smtClean="0">
              <a:latin typeface="PMingLiU" panose="02020500000000000000" pitchFamily="18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PMingLiU" panose="02020500000000000000" pitchFamily="18" charset="-120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  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大陸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揚州教育局參訪團交流演出</a:t>
            </a:r>
            <a:r>
              <a:rPr lang="zh-TW" altLang="en-US" sz="10400" b="1" dirty="0">
                <a:latin typeface="PMingLiU" panose="02020500000000000000" pitchFamily="18" charset="-120"/>
                <a:ea typeface="華康行楷體W5(P)" panose="03000500000000000000"/>
              </a:rPr>
              <a:t>、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臺北市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教育盃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圍棋</a:t>
            </a:r>
            <a:endParaRPr lang="en-US" altLang="zh-TW" sz="10400" b="1" dirty="0" smtClean="0">
              <a:latin typeface="微軟正黑體" panose="020B0604030504040204" pitchFamily="34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   賽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開幕表演</a:t>
            </a:r>
            <a:r>
              <a:rPr lang="zh-TW" altLang="en-US" sz="10400" b="1" dirty="0">
                <a:latin typeface="PMingLiU" panose="02020500000000000000" pitchFamily="18" charset="-120"/>
                <a:ea typeface="華康行楷體W5(P)" panose="03000500000000000000"/>
              </a:rPr>
              <a:t>、、等共</a:t>
            </a:r>
            <a:r>
              <a:rPr lang="en-US" altLang="zh-TW" sz="10400" b="1" dirty="0">
                <a:solidFill>
                  <a:srgbClr val="C00000"/>
                </a:solidFill>
                <a:latin typeface="PMingLiU" panose="02020500000000000000" pitchFamily="18" charset="-120"/>
                <a:ea typeface="華康行楷體W5(P)" panose="03000500000000000000"/>
              </a:rPr>
              <a:t>8 </a:t>
            </a:r>
            <a:r>
              <a:rPr lang="zh-TW" altLang="en-US" sz="10400" b="1" dirty="0">
                <a:solidFill>
                  <a:srgbClr val="C00000"/>
                </a:solidFill>
                <a:latin typeface="PMingLiU" panose="02020500000000000000" pitchFamily="18" charset="-120"/>
                <a:ea typeface="華康行楷體W5(P)" panose="03000500000000000000"/>
              </a:rPr>
              <a:t>場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。</a:t>
            </a:r>
            <a:endParaRPr lang="en-US" altLang="zh-TW" sz="10400" b="1" dirty="0">
              <a:latin typeface="PMingLiU" panose="02020500000000000000" pitchFamily="18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zh-TW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＊</a:t>
            </a:r>
            <a:r>
              <a:rPr lang="en-US" altLang="zh-TW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109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年參與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en-US" altLang="zh-TW" sz="10400" b="1" dirty="0">
                <a:latin typeface="微軟正黑體" panose="020B0604030504040204" pitchFamily="34" charset="-120"/>
                <a:ea typeface="華康行楷體W5(P)" panose="03000500000000000000"/>
              </a:rPr>
              <a:t>10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en-US" altLang="zh-TW" sz="10400" b="1" dirty="0">
                <a:latin typeface="微軟正黑體" panose="020B0604030504040204" pitchFamily="34" charset="-120"/>
                <a:ea typeface="華康行楷體W5(P)" panose="03000500000000000000"/>
              </a:rPr>
              <a:t>9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學年度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開學典禮演出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、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臺北市教育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盃</a:t>
            </a:r>
            <a:endParaRPr lang="en-US" altLang="zh-TW" sz="10400" b="1" dirty="0" smtClean="0">
              <a:latin typeface="微軟正黑體" panose="020B0604030504040204" pitchFamily="34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 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   圍棋賽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開幕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表演</a:t>
            </a:r>
            <a:r>
              <a:rPr lang="zh-TW" altLang="en-US" sz="10400" b="1" dirty="0" smtClean="0">
                <a:latin typeface="PMingLiU" panose="02020500000000000000" pitchFamily="18" charset="-120"/>
                <a:ea typeface="華康行楷體W5(P)" panose="03000500000000000000"/>
              </a:rPr>
              <a:t>、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新北耶誕城</a:t>
            </a:r>
            <a:r>
              <a:rPr lang="en-US" altLang="zh-TW" sz="10400" b="1" dirty="0">
                <a:latin typeface="微軟正黑體" panose="020B0604030504040204" pitchFamily="34" charset="-120"/>
                <a:ea typeface="華康行楷體W5(P)" panose="03000500000000000000"/>
              </a:rPr>
              <a:t>400</a:t>
            </a:r>
            <a:r>
              <a:rPr lang="zh-TW" altLang="en-US" sz="10400" b="1" dirty="0">
                <a:latin typeface="微軟正黑體" panose="020B0604030504040204" pitchFamily="34" charset="-120"/>
                <a:ea typeface="華康行楷體W5(P)" panose="03000500000000000000"/>
              </a:rPr>
              <a:t>人大合奏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演出共</a:t>
            </a:r>
            <a:r>
              <a:rPr lang="en-US" altLang="zh-TW" sz="10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華康行楷體W5(P)" panose="03000500000000000000"/>
              </a:rPr>
              <a:t>3</a:t>
            </a:r>
            <a:r>
              <a:rPr lang="zh-TW" altLang="en-US" sz="10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華康行楷體W5(P)" panose="03000500000000000000"/>
              </a:rPr>
              <a:t>場</a:t>
            </a:r>
            <a:r>
              <a:rPr lang="zh-TW" altLang="en-US" sz="10400" b="1" dirty="0" smtClean="0">
                <a:latin typeface="微軟正黑體" panose="020B0604030504040204" pitchFamily="34" charset="-120"/>
                <a:ea typeface="華康行楷體W5(P)" panose="03000500000000000000"/>
              </a:rPr>
              <a:t>。</a:t>
            </a:r>
            <a:endParaRPr lang="en-US" altLang="zh-TW" sz="10400" b="1" dirty="0" smtClean="0">
              <a:latin typeface="微軟正黑體" panose="020B0604030504040204" pitchFamily="34" charset="-120"/>
              <a:ea typeface="華康行楷體W5(P)" panose="03000500000000000000"/>
            </a:endParaRPr>
          </a:p>
          <a:p>
            <a:pPr marL="0" indent="0">
              <a:buNone/>
            </a:pPr>
            <a:r>
              <a:rPr lang="zh-TW" altLang="zh-TW" sz="10400" b="1" dirty="0">
                <a:latin typeface="+mn-ea"/>
                <a:ea typeface="華康行楷體W5(P)" panose="03000500000000000000"/>
              </a:rPr>
              <a:t>＊</a:t>
            </a:r>
            <a:r>
              <a:rPr lang="en-US" altLang="zh-TW" sz="10400" b="1" dirty="0" smtClean="0">
                <a:latin typeface="+mn-ea"/>
                <a:ea typeface="華康行楷體W5(P)" panose="03000500000000000000"/>
              </a:rPr>
              <a:t>110 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年參與明</a:t>
            </a:r>
            <a:r>
              <a:rPr lang="zh-TW" altLang="en-US" sz="10400" b="1" dirty="0">
                <a:latin typeface="+mn-ea"/>
                <a:ea typeface="華康行楷體W5(P)" panose="03000500000000000000"/>
              </a:rPr>
              <a:t>德國中包高中大會開幕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演出</a:t>
            </a:r>
            <a:r>
              <a:rPr lang="en-US" altLang="zh-TW" sz="10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1</a:t>
            </a:r>
            <a:r>
              <a:rPr lang="zh-TW" altLang="en-US" sz="10400" b="1" dirty="0" smtClean="0">
                <a:solidFill>
                  <a:srgbClr val="C00000"/>
                </a:solidFill>
                <a:latin typeface="+mn-ea"/>
                <a:ea typeface="華康行楷體W5(P)" panose="03000500000000000000"/>
              </a:rPr>
              <a:t>場</a:t>
            </a:r>
            <a:r>
              <a:rPr lang="zh-TW" altLang="en-US" sz="10400" b="1" dirty="0" smtClean="0">
                <a:latin typeface="+mn-ea"/>
                <a:ea typeface="華康行楷體W5(P)" panose="03000500000000000000"/>
              </a:rPr>
              <a:t>。</a:t>
            </a:r>
            <a:endParaRPr lang="en-US" altLang="zh-TW" sz="10400" b="1" dirty="0" smtClean="0">
              <a:latin typeface="+mn-ea"/>
              <a:ea typeface="華康行楷體W5(P)" panose="03000500000000000000"/>
            </a:endParaRPr>
          </a:p>
          <a:p>
            <a:pPr marL="0" indent="0">
              <a:buNone/>
            </a:pPr>
            <a:endParaRPr lang="en-US" altLang="zh-TW" sz="9600" b="1" dirty="0">
              <a:solidFill>
                <a:srgbClr val="C00000"/>
              </a:solidFill>
              <a:latin typeface="+mn-ea"/>
            </a:endParaRPr>
          </a:p>
          <a:p>
            <a:pPr marL="0" indent="0">
              <a:buNone/>
            </a:pPr>
            <a:endParaRPr lang="zh-TW" altLang="en-US" sz="9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4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buNone/>
            </a:pPr>
            <a:endParaRPr lang="en-US" altLang="zh-TW" sz="2400" dirty="0" smtClean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buNone/>
            </a:pP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08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225" y="3832581"/>
            <a:ext cx="4014776" cy="26040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79" y="1173707"/>
            <a:ext cx="3816070" cy="24293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94" y="3784218"/>
            <a:ext cx="3805755" cy="27007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25" y="1173707"/>
            <a:ext cx="3891945" cy="2429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796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4280" y="365126"/>
            <a:ext cx="7731070" cy="688419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 pitchFamily="66" charset="-120"/>
              </a:rPr>
              <a:t>   </a:t>
            </a:r>
            <a:r>
              <a:rPr lang="zh-TW" altLang="en-US" sz="5600" b="1" dirty="0" smtClean="0">
                <a:solidFill>
                  <a:schemeClr val="accent6">
                    <a:lumMod val="50000"/>
                  </a:schemeClr>
                </a:solidFill>
                <a:latin typeface="華康行楷體W5(P)" panose="03000500000000000000" pitchFamily="66" charset="-120"/>
                <a:ea typeface="華康行楷體W5(P)" panose="03000500000000000000"/>
              </a:rPr>
              <a:t>音樂教室使用現況說明</a:t>
            </a:r>
            <a:endParaRPr lang="zh-TW" altLang="en-US" sz="5600" dirty="0">
              <a:ea typeface="華康行楷體W5(P)" panose="0300050000000000000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280" y="1255594"/>
            <a:ext cx="3787720" cy="2476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598" y="1240904"/>
            <a:ext cx="3541946" cy="24910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80" y="3935273"/>
            <a:ext cx="3703254" cy="2655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99" y="3935273"/>
            <a:ext cx="3541946" cy="2575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3414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4" y="1184457"/>
            <a:ext cx="3411939" cy="2432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84457"/>
            <a:ext cx="3452884" cy="2432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709684" y="3889612"/>
            <a:ext cx="81204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latin typeface="華康行楷體W5(P)"/>
              </a:rPr>
              <a:t>1.</a:t>
            </a:r>
            <a:r>
              <a:rPr lang="zh-TW" altLang="en-US" sz="2800" b="1" dirty="0" smtClean="0">
                <a:latin typeface="華康行楷體W5(P)"/>
              </a:rPr>
              <a:t>音樂</a:t>
            </a:r>
            <a:r>
              <a:rPr lang="zh-TW" altLang="en-US" sz="2800" b="1" dirty="0">
                <a:latin typeface="華康行楷體W5(P)"/>
              </a:rPr>
              <a:t>教室兼管樂團練室空間狹小，學生每次</a:t>
            </a:r>
            <a:r>
              <a:rPr lang="zh-TW" altLang="en-US" sz="2800" b="1" dirty="0" smtClean="0">
                <a:latin typeface="華康行楷體W5(P)"/>
              </a:rPr>
              <a:t>練習</a:t>
            </a:r>
            <a:endParaRPr lang="en-US" altLang="zh-TW" sz="2800" b="1" dirty="0" smtClean="0">
              <a:latin typeface="華康行楷體W5(P)"/>
            </a:endParaRPr>
          </a:p>
          <a:p>
            <a:r>
              <a:rPr lang="zh-TW" altLang="en-US" sz="2800" b="1" dirty="0">
                <a:latin typeface="華康行楷體W5(P)"/>
              </a:rPr>
              <a:t> </a:t>
            </a:r>
            <a:r>
              <a:rPr lang="zh-TW" altLang="en-US" sz="2800" b="1" dirty="0" smtClean="0">
                <a:latin typeface="華康行楷體W5(P)"/>
              </a:rPr>
              <a:t>  都需要挪動</a:t>
            </a:r>
            <a:r>
              <a:rPr lang="zh-TW" altLang="en-US" sz="2800" b="1" dirty="0">
                <a:latin typeface="華康行楷體W5(P)"/>
              </a:rPr>
              <a:t>桌椅耗費時間，並且無適當空間</a:t>
            </a:r>
            <a:r>
              <a:rPr lang="zh-TW" altLang="en-US" sz="2800" b="1" dirty="0" smtClean="0">
                <a:latin typeface="華康行楷體W5(P)"/>
              </a:rPr>
              <a:t>放置</a:t>
            </a:r>
            <a:endParaRPr lang="en-US" altLang="zh-TW" sz="2800" b="1" dirty="0" smtClean="0">
              <a:latin typeface="華康行楷體W5(P)"/>
            </a:endParaRPr>
          </a:p>
          <a:p>
            <a:r>
              <a:rPr lang="zh-TW" altLang="en-US" sz="2800" b="1" dirty="0">
                <a:latin typeface="華康行楷體W5(P)"/>
              </a:rPr>
              <a:t> </a:t>
            </a:r>
            <a:r>
              <a:rPr lang="zh-TW" altLang="en-US" sz="2800" b="1" dirty="0" smtClean="0">
                <a:latin typeface="華康行楷體W5(P)"/>
              </a:rPr>
              <a:t>  琴</a:t>
            </a:r>
            <a:r>
              <a:rPr lang="zh-TW" altLang="en-US" sz="2800" b="1" dirty="0">
                <a:latin typeface="華康行楷體W5(P)"/>
              </a:rPr>
              <a:t>盒及大型</a:t>
            </a:r>
            <a:r>
              <a:rPr lang="zh-TW" altLang="en-US" sz="2800" b="1" dirty="0" smtClean="0">
                <a:latin typeface="華康行楷體W5(P)"/>
              </a:rPr>
              <a:t>樂器</a:t>
            </a:r>
            <a:r>
              <a:rPr lang="zh-TW" altLang="en-US" sz="2800" b="1" dirty="0">
                <a:latin typeface="華康行楷體W5(P)"/>
              </a:rPr>
              <a:t>，如：低銅樂器等</a:t>
            </a:r>
            <a:r>
              <a:rPr lang="zh-TW" altLang="en-US" sz="2800" b="1" dirty="0" smtClean="0">
                <a:latin typeface="華康行楷體W5(P)"/>
              </a:rPr>
              <a:t>。</a:t>
            </a:r>
            <a:endParaRPr lang="en-US" altLang="zh-TW" sz="2800" b="1" dirty="0" smtClean="0">
              <a:latin typeface="華康行楷體W5(P)"/>
            </a:endParaRPr>
          </a:p>
          <a:p>
            <a:r>
              <a:rPr lang="en-US" altLang="zh-TW" sz="2800" b="1" dirty="0" smtClean="0">
                <a:latin typeface="華康行楷體W5(P)"/>
              </a:rPr>
              <a:t>2.</a:t>
            </a:r>
            <a:r>
              <a:rPr lang="zh-TW" altLang="en-US" sz="2800" b="1" dirty="0" smtClean="0">
                <a:latin typeface="華康行楷體W5(P)"/>
              </a:rPr>
              <a:t>普通</a:t>
            </a:r>
            <a:r>
              <a:rPr lang="zh-TW" altLang="en-US" sz="2800" b="1" dirty="0">
                <a:latin typeface="華康行楷體W5(P)"/>
              </a:rPr>
              <a:t>教室前後門的距離有限，定音鼓等大型</a:t>
            </a:r>
            <a:r>
              <a:rPr lang="zh-TW" altLang="en-US" sz="2800" b="1" dirty="0" smtClean="0">
                <a:latin typeface="華康行楷體W5(P)"/>
              </a:rPr>
              <a:t>樂器</a:t>
            </a:r>
            <a:endParaRPr lang="en-US" altLang="zh-TW" sz="2800" b="1" dirty="0" smtClean="0">
              <a:latin typeface="華康行楷體W5(P)"/>
            </a:endParaRPr>
          </a:p>
          <a:p>
            <a:r>
              <a:rPr lang="zh-TW" altLang="en-US" sz="2800" b="1" dirty="0">
                <a:latin typeface="華康行楷體W5(P)"/>
              </a:rPr>
              <a:t> </a:t>
            </a:r>
            <a:r>
              <a:rPr lang="zh-TW" altLang="en-US" sz="2800" b="1" dirty="0" smtClean="0">
                <a:latin typeface="華康行楷體W5(P)"/>
              </a:rPr>
              <a:t>  進出不易</a:t>
            </a:r>
            <a:r>
              <a:rPr lang="zh-TW" altLang="en-US" sz="2800" b="1" dirty="0">
                <a:latin typeface="華康行楷體W5(P)"/>
              </a:rPr>
              <a:t>，移動困難，尤其目前</a:t>
            </a:r>
            <a:r>
              <a:rPr lang="en-US" altLang="zh-TW" sz="2800" b="1" dirty="0">
                <a:latin typeface="華康行楷體W5(P)"/>
              </a:rPr>
              <a:t>32</a:t>
            </a:r>
            <a:r>
              <a:rPr lang="zh-TW" altLang="en-US" sz="2800" b="1" dirty="0">
                <a:latin typeface="華康行楷體W5(P)"/>
              </a:rPr>
              <a:t>吋的定音鼓</a:t>
            </a:r>
            <a:r>
              <a:rPr lang="zh-TW" altLang="en-US" sz="2800" b="1" dirty="0" smtClean="0">
                <a:latin typeface="華康行楷體W5(P)"/>
              </a:rPr>
              <a:t>完</a:t>
            </a:r>
            <a:endParaRPr lang="en-US" altLang="zh-TW" sz="2800" b="1" dirty="0" smtClean="0">
              <a:latin typeface="華康行楷體W5(P)"/>
            </a:endParaRPr>
          </a:p>
          <a:p>
            <a:r>
              <a:rPr lang="zh-TW" altLang="en-US" sz="2800" b="1" dirty="0">
                <a:latin typeface="華康行楷體W5(P)"/>
              </a:rPr>
              <a:t> </a:t>
            </a:r>
            <a:r>
              <a:rPr lang="zh-TW" altLang="en-US" sz="2800" b="1" dirty="0" smtClean="0">
                <a:latin typeface="華康行楷體W5(P)"/>
              </a:rPr>
              <a:t>  全無法移出。</a:t>
            </a:r>
            <a:endParaRPr lang="en-US" altLang="zh-TW" sz="2800" b="1" dirty="0" smtClean="0">
              <a:latin typeface="華康行楷體W5(P)"/>
            </a:endParaRPr>
          </a:p>
        </p:txBody>
      </p:sp>
    </p:spTree>
    <p:extLst>
      <p:ext uri="{BB962C8B-B14F-4D97-AF65-F5344CB8AC3E}">
        <p14:creationId xmlns:p14="http://schemas.microsoft.com/office/powerpoint/2010/main" val="183771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4967" y="1201003"/>
            <a:ext cx="8010382" cy="56569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3.</a:t>
            </a:r>
            <a:r>
              <a:rPr lang="zh-TW" altLang="en-US" b="1" dirty="0">
                <a:latin typeface="華康行楷體W5(P)"/>
              </a:rPr>
              <a:t>一般音樂教室未有隔音設施</a:t>
            </a:r>
            <a:r>
              <a:rPr lang="zh-TW" altLang="en-US" b="1" dirty="0" smtClean="0">
                <a:latin typeface="華康行楷體W5(P)"/>
              </a:rPr>
              <a:t>，爵士</a:t>
            </a:r>
            <a:r>
              <a:rPr lang="zh-TW" altLang="en-US" b="1" dirty="0">
                <a:latin typeface="華康行楷體W5(P)"/>
              </a:rPr>
              <a:t>鼓或低</a:t>
            </a:r>
            <a:r>
              <a:rPr lang="zh-TW" altLang="en-US" b="1" dirty="0" smtClean="0">
                <a:latin typeface="華康行楷體W5(P)"/>
              </a:rPr>
              <a:t>銅 樂器</a:t>
            </a:r>
            <a:endParaRPr lang="en-US" altLang="zh-TW" b="1" dirty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音量</a:t>
            </a:r>
            <a:r>
              <a:rPr lang="zh-TW" altLang="en-US" b="1" dirty="0">
                <a:latin typeface="華康行楷體W5(P)"/>
              </a:rPr>
              <a:t>過大</a:t>
            </a:r>
            <a:r>
              <a:rPr lang="zh-TW" altLang="en-US" b="1" dirty="0" smtClean="0">
                <a:latin typeface="華康行楷體W5(P)"/>
              </a:rPr>
              <a:t>，遇到</a:t>
            </a:r>
            <a:r>
              <a:rPr lang="zh-TW" altLang="en-US" b="1" dirty="0">
                <a:latin typeface="華康行楷體W5(P)"/>
              </a:rPr>
              <a:t>大團練合奏時</a:t>
            </a:r>
            <a:r>
              <a:rPr lang="zh-TW" altLang="en-US" b="1" dirty="0" smtClean="0">
                <a:latin typeface="華康行楷體W5(P)"/>
              </a:rPr>
              <a:t>，已</a:t>
            </a:r>
            <a:r>
              <a:rPr lang="zh-TW" altLang="en-US" b="1" dirty="0">
                <a:latin typeface="華康行楷體W5(P)"/>
              </a:rPr>
              <a:t>嚴重干擾</a:t>
            </a:r>
            <a:r>
              <a:rPr lang="zh-TW" altLang="en-US" b="1" dirty="0" smtClean="0">
                <a:latin typeface="華康行楷體W5(P)"/>
              </a:rPr>
              <a:t>影響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華康行楷體W5(P)"/>
              </a:rPr>
              <a:t>  其他</a:t>
            </a:r>
            <a:r>
              <a:rPr lang="zh-TW" altLang="en-US" b="1" dirty="0">
                <a:latin typeface="華康行楷體W5(P)"/>
              </a:rPr>
              <a:t>班級學生上課</a:t>
            </a:r>
            <a:r>
              <a:rPr lang="zh-TW" altLang="en-US" b="1" dirty="0" smtClean="0">
                <a:latin typeface="華康行楷體W5(P)"/>
              </a:rPr>
              <a:t>。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 smtClean="0">
                <a:latin typeface="華康行楷體W5(P)"/>
              </a:rPr>
              <a:t>4.</a:t>
            </a:r>
            <a:r>
              <a:rPr lang="zh-TW" altLang="en-US" b="1" dirty="0">
                <a:latin typeface="華康行楷體W5(P)"/>
              </a:rPr>
              <a:t>目前管樂團練</a:t>
            </a:r>
            <a:r>
              <a:rPr lang="zh-TW" altLang="en-US" b="1" dirty="0" smtClean="0">
                <a:latin typeface="華康行楷體W5(P)"/>
              </a:rPr>
              <a:t>室只有一般</a:t>
            </a:r>
            <a:r>
              <a:rPr lang="zh-TW" altLang="en-US" b="1" dirty="0">
                <a:latin typeface="華康行楷體W5(P)"/>
              </a:rPr>
              <a:t>黑板，</a:t>
            </a:r>
            <a:r>
              <a:rPr lang="zh-TW" altLang="en-US" b="1" dirty="0" smtClean="0">
                <a:latin typeface="華康行楷體W5(P)"/>
              </a:rPr>
              <a:t>也沒有五線譜。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老師</a:t>
            </a:r>
            <a:r>
              <a:rPr lang="zh-TW" altLang="en-US" b="1" dirty="0">
                <a:latin typeface="華康行楷體W5(P)"/>
              </a:rPr>
              <a:t>反應不利於課程的進行</a:t>
            </a:r>
            <a:r>
              <a:rPr lang="zh-TW" altLang="en-US" b="1" dirty="0" smtClean="0">
                <a:latin typeface="華康行楷體W5(P)"/>
              </a:rPr>
              <a:t>。管樂團練室</a:t>
            </a:r>
            <a:r>
              <a:rPr lang="zh-TW" altLang="en-US" b="1" dirty="0">
                <a:latin typeface="華康行楷體W5(P)"/>
              </a:rPr>
              <a:t>建議</a:t>
            </a:r>
            <a:r>
              <a:rPr lang="zh-TW" altLang="en-US" b="1" dirty="0" smtClean="0">
                <a:latin typeface="華康行楷體W5(P)"/>
              </a:rPr>
              <a:t>可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 有五線譜的白板，且比較不會有粉塵，來影響樂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華康行楷體W5(P)"/>
              </a:rPr>
              <a:t>    器的</a:t>
            </a:r>
            <a:r>
              <a:rPr lang="zh-TW" altLang="en-US" b="1" dirty="0">
                <a:latin typeface="華康行楷體W5(P)"/>
              </a:rPr>
              <a:t>保養</a:t>
            </a:r>
            <a:r>
              <a:rPr lang="zh-TW" altLang="en-US" b="1" dirty="0" smtClean="0">
                <a:latin typeface="華康行楷體W5(P)"/>
              </a:rPr>
              <a:t>。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en-US" altLang="zh-TW" b="1" dirty="0">
                <a:latin typeface="華康行楷體W5(P)"/>
              </a:rPr>
              <a:t>5.</a:t>
            </a:r>
            <a:r>
              <a:rPr lang="zh-TW" altLang="en-US" b="1" dirty="0">
                <a:latin typeface="華康行楷體W5(P)"/>
              </a:rPr>
              <a:t>目前音樂教室兼管樂團練室的空間嚴重不足</a:t>
            </a:r>
            <a:r>
              <a:rPr lang="zh-TW" altLang="en-US" b="1" dirty="0" smtClean="0">
                <a:latin typeface="華康行楷體W5(P)"/>
              </a:rPr>
              <a:t>，若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能將走廊</a:t>
            </a:r>
            <a:r>
              <a:rPr lang="zh-TW" altLang="en-US" b="1" dirty="0">
                <a:latin typeface="華康行楷體W5(P)"/>
              </a:rPr>
              <a:t>空間一起結合運用，改善其</a:t>
            </a:r>
            <a:r>
              <a:rPr lang="zh-TW" altLang="en-US" b="1" dirty="0" smtClean="0">
                <a:latin typeface="華康行楷體W5(P)"/>
              </a:rPr>
              <a:t>防水及</a:t>
            </a:r>
            <a:r>
              <a:rPr lang="zh-TW" altLang="en-US" b="1" dirty="0">
                <a:latin typeface="華康行楷體W5(P)"/>
              </a:rPr>
              <a:t>防曬</a:t>
            </a:r>
            <a:r>
              <a:rPr lang="zh-TW" altLang="en-US" b="1" dirty="0" smtClean="0">
                <a:latin typeface="華康行楷體W5(P)"/>
              </a:rPr>
              <a:t>，</a:t>
            </a:r>
            <a:endParaRPr lang="en-US" altLang="zh-TW" b="1" dirty="0" smtClean="0">
              <a:latin typeface="華康行楷體W5(P)"/>
            </a:endParaRPr>
          </a:p>
          <a:p>
            <a:pPr marL="0" indent="0">
              <a:buNone/>
            </a:pPr>
            <a:r>
              <a:rPr lang="zh-TW" altLang="en-US" b="1" dirty="0">
                <a:latin typeface="華康行楷體W5(P)"/>
              </a:rPr>
              <a:t> </a:t>
            </a:r>
            <a:r>
              <a:rPr lang="zh-TW" altLang="en-US" b="1" dirty="0" smtClean="0">
                <a:latin typeface="華康行楷體W5(P)"/>
              </a:rPr>
              <a:t>  將會大大</a:t>
            </a:r>
            <a:r>
              <a:rPr lang="zh-TW" altLang="en-US" b="1" dirty="0">
                <a:latin typeface="華康行楷體W5(P)"/>
              </a:rPr>
              <a:t>提升其品質。</a:t>
            </a:r>
          </a:p>
        </p:txBody>
      </p:sp>
    </p:spTree>
    <p:extLst>
      <p:ext uri="{BB962C8B-B14F-4D97-AF65-F5344CB8AC3E}">
        <p14:creationId xmlns:p14="http://schemas.microsoft.com/office/powerpoint/2010/main" val="31589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01004" y="419717"/>
            <a:ext cx="7218812" cy="688419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chemeClr val="accent6">
                    <a:lumMod val="75000"/>
                  </a:schemeClr>
                </a:solidFill>
                <a:latin typeface="華康行楷體W5(P)"/>
              </a:rPr>
              <a:t>音樂教室暨團練室整修</a:t>
            </a:r>
            <a:r>
              <a:rPr lang="zh-TW" altLang="en-US" sz="3600" b="1" dirty="0">
                <a:solidFill>
                  <a:schemeClr val="accent6">
                    <a:lumMod val="75000"/>
                  </a:schemeClr>
                </a:solidFill>
                <a:latin typeface="華康行楷體W5(P)"/>
              </a:rPr>
              <a:t>經費預算</a:t>
            </a:r>
            <a:endParaRPr lang="zh-TW" altLang="en-US" sz="3600" dirty="0">
              <a:latin typeface="華康行楷體W5(P)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" y="1184217"/>
            <a:ext cx="7929350" cy="5516833"/>
          </a:xfrm>
        </p:spPr>
      </p:pic>
    </p:spTree>
    <p:extLst>
      <p:ext uri="{BB962C8B-B14F-4D97-AF65-F5344CB8AC3E}">
        <p14:creationId xmlns:p14="http://schemas.microsoft.com/office/powerpoint/2010/main" val="262571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079205" y="2609357"/>
            <a:ext cx="6858000" cy="609011"/>
          </a:xfrm>
        </p:spPr>
        <p:txBody>
          <a:bodyPr>
            <a:noAutofit/>
          </a:bodyPr>
          <a:lstStyle/>
          <a:p>
            <a:r>
              <a:rPr lang="en-US" altLang="zh-TW" sz="5400" b="1" dirty="0" smtClean="0">
                <a:solidFill>
                  <a:srgbClr val="FF6699"/>
                </a:solidFill>
                <a:latin typeface="Bradley Hand ITC" panose="03070402050302030203" pitchFamily="66" charset="0"/>
              </a:rPr>
              <a:t>Thank you!</a:t>
            </a:r>
            <a:endParaRPr lang="zh-TW" altLang="en-US" sz="5400" b="1" dirty="0">
              <a:solidFill>
                <a:srgbClr val="FF6699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079206" y="1073003"/>
            <a:ext cx="7286872" cy="1436280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簡報結束</a:t>
            </a:r>
            <a:r>
              <a:rPr lang="en-US" altLang="zh-TW" sz="60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‧</a:t>
            </a:r>
            <a:r>
              <a:rPr lang="zh-TW" altLang="en-US" sz="60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敬請</a:t>
            </a:r>
            <a:r>
              <a:rPr lang="zh-TW" altLang="en-US" sz="60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指導</a:t>
            </a:r>
          </a:p>
        </p:txBody>
      </p:sp>
    </p:spTree>
    <p:extLst>
      <p:ext uri="{BB962C8B-B14F-4D97-AF65-F5344CB8AC3E}">
        <p14:creationId xmlns:p14="http://schemas.microsoft.com/office/powerpoint/2010/main" val="111593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1787</TotalTime>
  <Words>959</Words>
  <Application>Microsoft Office PowerPoint</Application>
  <PresentationFormat>如螢幕大小 (4:3)</PresentationFormat>
  <Paragraphs>114</Paragraphs>
  <Slides>28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44" baseType="lpstr">
      <vt:lpstr>等线</vt:lpstr>
      <vt:lpstr>SetoFont</vt:lpstr>
      <vt:lpstr>Yu Gothic UI Semibold</vt:lpstr>
      <vt:lpstr>華康行楷體W5(P)</vt:lpstr>
      <vt:lpstr>華康新特明體</vt:lpstr>
      <vt:lpstr>華康新特明體(P)</vt:lpstr>
      <vt:lpstr>華康新綜藝體W9</vt:lpstr>
      <vt:lpstr>華康隸書體W7</vt:lpstr>
      <vt:lpstr>微軟正黑體</vt:lpstr>
      <vt:lpstr>PMingLiU</vt:lpstr>
      <vt:lpstr>PMingLiU</vt:lpstr>
      <vt:lpstr>Arial</vt:lpstr>
      <vt:lpstr>Bradley Hand ITC</vt:lpstr>
      <vt:lpstr>Calibri</vt:lpstr>
      <vt:lpstr>Calibri Light</vt:lpstr>
      <vt:lpstr>Office 佈景主題</vt:lpstr>
      <vt:lpstr>體育概況說明</vt:lpstr>
      <vt:lpstr>PowerPoint 簡報</vt:lpstr>
      <vt:lpstr>      推動SH150+</vt:lpstr>
      <vt:lpstr>PowerPoint 簡報</vt:lpstr>
      <vt:lpstr>                  跑步運動</vt:lpstr>
      <vt:lpstr>                    晨間操</vt:lpstr>
      <vt:lpstr>            大課間活動</vt:lpstr>
      <vt:lpstr>               運動性社團</vt:lpstr>
      <vt:lpstr>              體育運動校隊</vt:lpstr>
      <vt:lpstr>  田徑隊-男21女8共29人</vt:lpstr>
      <vt:lpstr>  足球隊-男20女7共27人</vt:lpstr>
      <vt:lpstr>             籃球隊-25人</vt:lpstr>
      <vt:lpstr>     桌球隊-男9女5共14人</vt:lpstr>
      <vt:lpstr>      網球隊-男6女1共7人</vt:lpstr>
      <vt:lpstr>    游泳隊-男10女3共13人</vt:lpstr>
      <vt:lpstr>明德體育活動特色</vt:lpstr>
      <vt:lpstr>PowerPoint 簡報</vt:lpstr>
      <vt:lpstr>     籃球場地使用現況</vt:lpstr>
      <vt:lpstr>PowerPoint 簡報</vt:lpstr>
      <vt:lpstr>PowerPoint 簡報</vt:lpstr>
      <vt:lpstr>   籃球場整修經費預算</vt:lpstr>
      <vt:lpstr>音樂教室暨管樂團22人</vt:lpstr>
      <vt:lpstr>PowerPoint 簡報</vt:lpstr>
      <vt:lpstr>   音樂教室使用現況說明</vt:lpstr>
      <vt:lpstr>PowerPoint 簡報</vt:lpstr>
      <vt:lpstr>PowerPoint 簡報</vt:lpstr>
      <vt:lpstr>音樂教室暨團練室整修經費預算</vt:lpstr>
      <vt:lpstr>簡報結束‧敬請指導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227</cp:revision>
  <cp:lastPrinted>2018-12-07T06:36:03Z</cp:lastPrinted>
  <dcterms:created xsi:type="dcterms:W3CDTF">2018-05-24T03:45:34Z</dcterms:created>
  <dcterms:modified xsi:type="dcterms:W3CDTF">2021-10-10T05:44:05Z</dcterms:modified>
</cp:coreProperties>
</file>