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43" r:id="rId3"/>
    <p:sldId id="312" r:id="rId4"/>
    <p:sldId id="314" r:id="rId5"/>
    <p:sldId id="1506" r:id="rId6"/>
    <p:sldId id="1434" r:id="rId7"/>
    <p:sldId id="360" r:id="rId8"/>
    <p:sldId id="955" r:id="rId9"/>
    <p:sldId id="1524" r:id="rId10"/>
    <p:sldId id="359" r:id="rId11"/>
    <p:sldId id="1516" r:id="rId12"/>
    <p:sldId id="1521" r:id="rId13"/>
    <p:sldId id="1530" r:id="rId14"/>
    <p:sldId id="365" r:id="rId15"/>
    <p:sldId id="269" r:id="rId16"/>
    <p:sldId id="1488" r:id="rId17"/>
    <p:sldId id="1532" r:id="rId18"/>
    <p:sldId id="1522" r:id="rId19"/>
    <p:sldId id="1462" r:id="rId20"/>
    <p:sldId id="1515" r:id="rId21"/>
    <p:sldId id="1523" r:id="rId22"/>
    <p:sldId id="1191" r:id="rId23"/>
    <p:sldId id="1529" r:id="rId24"/>
    <p:sldId id="325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095AA"/>
    <a:srgbClr val="CC0000"/>
    <a:srgbClr val="00CC66"/>
    <a:srgbClr val="214E59"/>
    <a:srgbClr val="00CC99"/>
    <a:srgbClr val="1E4E20"/>
    <a:srgbClr val="1E2E44"/>
    <a:srgbClr val="BBD536"/>
    <a:srgbClr val="5B8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342289-B89C-4F16-BD44-5C89BDBC518F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E502DE9C-98D4-4088-863B-9D046C40E7B8}">
      <dgm:prSet phldrT="[文字]" phldr="1" custT="1"/>
      <dgm:spPr>
        <a:solidFill>
          <a:srgbClr val="B54F69"/>
        </a:solidFill>
        <a:ln>
          <a:solidFill>
            <a:srgbClr val="B54F69"/>
          </a:solidFill>
        </a:ln>
      </dgm:spPr>
      <dgm:t>
        <a:bodyPr/>
        <a:lstStyle/>
        <a:p>
          <a:endParaRPr lang="zh-TW" altLang="en-US" sz="18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D800C8DB-2232-4B19-817F-F6381B413731}" type="parTrans" cxnId="{7975E8E2-04FA-4706-B82B-677A8368747F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0D273741-85E8-445C-B534-13FF44A57DB9}" type="sibTrans" cxnId="{7975E8E2-04FA-4706-B82B-677A8368747F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5AC594D-ABD6-4083-96CA-FD5FD5F07781}">
      <dgm:prSet phldrT="[文字]" custT="1"/>
      <dgm:spPr>
        <a:xfrm rot="5400000">
          <a:off x="5291562" y="-4343672"/>
          <a:ext cx="877831" cy="9570243"/>
        </a:xfrm>
        <a:ln>
          <a:solidFill>
            <a:srgbClr val="D06F88"/>
          </a:solidFill>
        </a:ln>
      </dgm:spPr>
      <dgm:t>
        <a:bodyPr/>
        <a:lstStyle/>
        <a:p>
          <a:r>
            <a:rPr lang="en-US" altLang="zh-TW" sz="1800" b="0" i="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1976</a:t>
          </a:r>
          <a:r>
            <a:rPr lang="zh-TW" altLang="en-US" sz="1800" b="0" i="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年</a:t>
          </a:r>
          <a:r>
            <a:rPr lang="en-US" altLang="zh-TW" sz="1800" b="0" i="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11</a:t>
          </a:r>
          <a:r>
            <a:rPr lang="zh-TW" altLang="en-US" sz="1800" b="0" i="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月正式成立「左營訓練中心」。</a:t>
          </a:r>
          <a:endParaRPr lang="zh-TW" altLang="en-US" sz="1800" b="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4D1469E2-914E-4F49-9A99-F3EEDD4FA63A}" type="parTrans" cxnId="{ED93C5DB-374D-47A7-9293-BDAD07B66DD6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DDD8B65E-ABA0-43C0-91E8-00F6C037D73B}" type="sibTrans" cxnId="{ED93C5DB-374D-47A7-9293-BDAD07B66DD6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C8CD8A91-5C99-4E17-92DB-D725E5269A52}">
      <dgm:prSet phldrT="[文字]" custT="1"/>
      <dgm:spPr>
        <a:ln>
          <a:solidFill>
            <a:srgbClr val="D06F88"/>
          </a:solidFill>
        </a:ln>
      </dgm:spPr>
      <dgm:t>
        <a:bodyPr/>
        <a:lstStyle/>
        <a:p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2001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月由體委會接管左營訓練中心，並更名為「國家運動選手訓練中心」。</a:t>
          </a:r>
        </a:p>
      </dgm:t>
    </dgm:pt>
    <dgm:pt modelId="{3C923271-D710-4BA8-A384-C4D9EE317D70}" type="parTrans" cxnId="{442E2669-0A0D-45B0-8926-B02F4C6A5E89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D7A2273-F85F-4B33-9662-CB2C1BF59649}" type="sibTrans" cxnId="{442E2669-0A0D-45B0-8926-B02F4C6A5E89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E09236A2-A4EF-4BB6-AA90-69C0C76CFB39}">
      <dgm:prSet phldrT="[文字]" custT="1"/>
      <dgm:spPr>
        <a:ln>
          <a:solidFill>
            <a:srgbClr val="F44A5C"/>
          </a:solidFill>
        </a:ln>
      </dgm:spPr>
      <dgm:t>
        <a:bodyPr/>
        <a:lstStyle/>
        <a:p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2013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</a:t>
          </a:r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日因政府組織改造，體委會併入教育部為體育署，國家運動選手訓練中心由體育署管理。</a:t>
          </a:r>
        </a:p>
      </dgm:t>
    </dgm:pt>
    <dgm:pt modelId="{17454AB9-5676-4C85-8112-BE2D06BA311B}" type="parTrans" cxnId="{D9F93AA8-A79B-49F5-8946-9D3C542988E1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8BE950-CB8E-488D-A0C2-9A6F98444E26}" type="sibTrans" cxnId="{D9F93AA8-A79B-49F5-8946-9D3C542988E1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18A7521D-1C4C-4B8A-8EE6-72E2B543A4DF}">
      <dgm:prSet phldrT="[文字]" custT="1"/>
      <dgm:spPr/>
      <dgm:t>
        <a:bodyPr/>
        <a:lstStyle/>
        <a:p>
          <a:endParaRPr lang="zh-TW" altLang="en-US" sz="1800" b="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25FB31CB-8273-4ADA-9455-B33D5F179E7C}" type="parTrans" cxnId="{0EC898CD-0EB7-4C3E-BE37-29779DD6D2E1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347DD7BC-9843-48B2-A26F-FE6EFBD91F44}" type="sibTrans" cxnId="{0EC898CD-0EB7-4C3E-BE37-29779DD6D2E1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297007C0-00EA-4755-8BBB-D59FBE72790F}">
      <dgm:prSet phldrT="[文字]" custT="1"/>
      <dgm:spPr>
        <a:solidFill>
          <a:srgbClr val="F8B5AF"/>
        </a:solidFill>
        <a:ln>
          <a:solidFill>
            <a:srgbClr val="F8B5AF"/>
          </a:solidFill>
        </a:ln>
      </dgm:spPr>
      <dgm:t>
        <a:bodyPr/>
        <a:lstStyle/>
        <a:p>
          <a:endParaRPr lang="zh-TW" altLang="en-US" sz="18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A292D74C-19EC-45EB-97EA-E69DE836BC4D}" type="parTrans" cxnId="{F5852923-CC80-438F-B9CA-7BC6ACA60728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BAA20353-8836-4CD0-8D27-16E5D777ACF1}" type="sibTrans" cxnId="{F5852923-CC80-438F-B9CA-7BC6ACA60728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F9DD50C-742F-425C-80FB-C16CA80C6105}">
      <dgm:prSet custT="1"/>
      <dgm:spPr/>
      <dgm:t>
        <a:bodyPr/>
        <a:lstStyle/>
        <a:p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2015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</a:t>
          </a:r>
          <a:r>
            <a:rPr lang="en-US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日為強化台灣競技運動人才的培育，國家運動訓練中心正式改制為行政法人。</a:t>
          </a:r>
        </a:p>
      </dgm:t>
    </dgm:pt>
    <dgm:pt modelId="{4D801771-733D-4D73-94C5-88CFA0BC19CB}" type="parTrans" cxnId="{8089E380-9C41-49A6-AC3B-F994031E3DEC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8115AF54-4C3A-4524-9BB0-25351A9BB9FA}" type="sibTrans" cxnId="{8089E380-9C41-49A6-AC3B-F994031E3DEC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CA624393-7A00-4946-8080-EC674980E5FA}">
      <dgm:prSet custT="1"/>
      <dgm:spPr/>
      <dgm:t>
        <a:bodyPr/>
        <a:lstStyle/>
        <a:p>
          <a:endParaRPr lang="zh-TW" altLang="en-US" sz="1800" b="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BEED5944-6705-423F-AD28-291B6832942F}" type="parTrans" cxnId="{398B199E-0DDB-4924-9E86-554EBBD5CE0A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C22BB83E-52F9-407F-AD8C-5C564D6C7A75}" type="sibTrans" cxnId="{398B199E-0DDB-4924-9E86-554EBBD5CE0A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B77998F7-D9BF-4FAC-B262-66C6BCC90C2D}">
      <dgm:prSet phldrT="[文字]" phldr="1" custT="1"/>
      <dgm:spPr>
        <a:solidFill>
          <a:srgbClr val="F44A5C"/>
        </a:solidFill>
        <a:ln>
          <a:solidFill>
            <a:srgbClr val="F44A5C"/>
          </a:solidFill>
        </a:ln>
      </dgm:spPr>
      <dgm:t>
        <a:bodyPr/>
        <a:lstStyle/>
        <a:p>
          <a:endParaRPr lang="zh-TW" altLang="en-US" sz="18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315726B3-281C-4A33-BC86-96E4003FBD46}" type="sibTrans" cxnId="{42B8FC1A-3AFB-4D08-AEFB-571E107AEF98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33DB9F96-96B5-424F-A514-0ED20569C7A7}" type="parTrans" cxnId="{42B8FC1A-3AFB-4D08-AEFB-571E107AEF98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1926E12D-5902-48AC-A956-78603F9096B6}">
      <dgm:prSet phldrT="[文字]" phldr="1" custT="1"/>
      <dgm:spPr>
        <a:solidFill>
          <a:srgbClr val="D06F88"/>
        </a:solidFill>
        <a:ln>
          <a:solidFill>
            <a:srgbClr val="D06F88"/>
          </a:solidFill>
        </a:ln>
      </dgm:spPr>
      <dgm:t>
        <a:bodyPr/>
        <a:lstStyle/>
        <a:p>
          <a:endParaRPr lang="zh-TW" altLang="en-US" sz="18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B99AD90-2603-42E5-B873-014925FB2D42}" type="sibTrans" cxnId="{902C15DB-C41E-4643-965F-9D0206432CD2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90A781B4-C53E-4AC3-8EC3-5226D4658BC9}" type="parTrans" cxnId="{902C15DB-C41E-4643-965F-9D0206432CD2}">
      <dgm:prSet/>
      <dgm:spPr/>
      <dgm:t>
        <a:bodyPr/>
        <a:lstStyle/>
        <a:p>
          <a:endParaRPr lang="zh-TW" altLang="en-US" sz="18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D554EF32-9775-4B57-904C-6A80542CA745}" type="pres">
      <dgm:prSet presAssocID="{CF342289-B89C-4F16-BD44-5C89BDBC518F}" presName="linearFlow" presStyleCnt="0">
        <dgm:presLayoutVars>
          <dgm:dir/>
          <dgm:animLvl val="lvl"/>
          <dgm:resizeHandles val="exact"/>
        </dgm:presLayoutVars>
      </dgm:prSet>
      <dgm:spPr/>
    </dgm:pt>
    <dgm:pt modelId="{CD53EA4A-856B-48D0-B325-F4D3F4179C05}" type="pres">
      <dgm:prSet presAssocID="{E502DE9C-98D4-4088-863B-9D046C40E7B8}" presName="composite" presStyleCnt="0"/>
      <dgm:spPr/>
    </dgm:pt>
    <dgm:pt modelId="{0843D596-CD69-4E65-9EE3-542CC98F2F13}" type="pres">
      <dgm:prSet presAssocID="{E502DE9C-98D4-4088-863B-9D046C40E7B8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A6CC988-75D1-431C-A1DE-3413D34B447C}" type="pres">
      <dgm:prSet presAssocID="{E502DE9C-98D4-4088-863B-9D046C40E7B8}" presName="descendantText" presStyleLbl="alignAcc1" presStyleIdx="0" presStyleCnt="4" custScaleX="85292" custScaleY="88615" custLinFactNeighborX="-6652" custLinFactNeighborY="242">
        <dgm:presLayoutVars>
          <dgm:bulletEnabled val="1"/>
        </dgm:presLayoutVars>
      </dgm:prSet>
      <dgm:spPr>
        <a:prstGeom prst="round2SameRect">
          <a:avLst/>
        </a:prstGeom>
      </dgm:spPr>
    </dgm:pt>
    <dgm:pt modelId="{D0CA39BD-F230-4707-8E51-AE7D798E03BE}" type="pres">
      <dgm:prSet presAssocID="{0D273741-85E8-445C-B534-13FF44A57DB9}" presName="sp" presStyleCnt="0"/>
      <dgm:spPr/>
    </dgm:pt>
    <dgm:pt modelId="{FC34C30A-1A0D-466F-8E58-7225AE9BDB7E}" type="pres">
      <dgm:prSet presAssocID="{1926E12D-5902-48AC-A956-78603F9096B6}" presName="composite" presStyleCnt="0"/>
      <dgm:spPr/>
    </dgm:pt>
    <dgm:pt modelId="{09BB2963-5E11-475F-A2AC-B4FFAEA01E8E}" type="pres">
      <dgm:prSet presAssocID="{1926E12D-5902-48AC-A956-78603F9096B6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1F24009-A403-445F-AD02-8F741356DBB4}" type="pres">
      <dgm:prSet presAssocID="{1926E12D-5902-48AC-A956-78603F9096B6}" presName="descendantText" presStyleLbl="alignAcc1" presStyleIdx="1" presStyleCnt="4" custScaleY="105987">
        <dgm:presLayoutVars>
          <dgm:bulletEnabled val="1"/>
        </dgm:presLayoutVars>
      </dgm:prSet>
      <dgm:spPr/>
    </dgm:pt>
    <dgm:pt modelId="{D03B13C1-C14B-429B-BD21-680879DA5297}" type="pres">
      <dgm:prSet presAssocID="{5B99AD90-2603-42E5-B873-014925FB2D42}" presName="sp" presStyleCnt="0"/>
      <dgm:spPr/>
    </dgm:pt>
    <dgm:pt modelId="{9E5EE4B7-0290-4D0E-8EF3-58756DC86E20}" type="pres">
      <dgm:prSet presAssocID="{B77998F7-D9BF-4FAC-B262-66C6BCC90C2D}" presName="composite" presStyleCnt="0"/>
      <dgm:spPr/>
    </dgm:pt>
    <dgm:pt modelId="{D37EFA75-3E75-4DD5-B0EC-C84133360965}" type="pres">
      <dgm:prSet presAssocID="{B77998F7-D9BF-4FAC-B262-66C6BCC90C2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F2351CD-4AA3-4307-96C0-D8B574DAE41F}" type="pres">
      <dgm:prSet presAssocID="{B77998F7-D9BF-4FAC-B262-66C6BCC90C2D}" presName="descendantText" presStyleLbl="alignAcc1" presStyleIdx="2" presStyleCnt="4">
        <dgm:presLayoutVars>
          <dgm:bulletEnabled val="1"/>
        </dgm:presLayoutVars>
      </dgm:prSet>
      <dgm:spPr/>
    </dgm:pt>
    <dgm:pt modelId="{75796838-9F48-464E-BD10-E28D5FFA0917}" type="pres">
      <dgm:prSet presAssocID="{315726B3-281C-4A33-BC86-96E4003FBD46}" presName="sp" presStyleCnt="0"/>
      <dgm:spPr/>
    </dgm:pt>
    <dgm:pt modelId="{63B212BE-9D78-447F-8DEF-535979E94682}" type="pres">
      <dgm:prSet presAssocID="{297007C0-00EA-4755-8BBB-D59FBE72790F}" presName="composite" presStyleCnt="0"/>
      <dgm:spPr/>
    </dgm:pt>
    <dgm:pt modelId="{5C989F4A-493B-48E8-ABCE-8D4D7C1F0107}" type="pres">
      <dgm:prSet presAssocID="{297007C0-00EA-4755-8BBB-D59FBE72790F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A4F59469-6BB6-4013-BB7D-24DC27127867}" type="pres">
      <dgm:prSet presAssocID="{297007C0-00EA-4755-8BBB-D59FBE72790F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42B8FC1A-3AFB-4D08-AEFB-571E107AEF98}" srcId="{CF342289-B89C-4F16-BD44-5C89BDBC518F}" destId="{B77998F7-D9BF-4FAC-B262-66C6BCC90C2D}" srcOrd="2" destOrd="0" parTransId="{33DB9F96-96B5-424F-A514-0ED20569C7A7}" sibTransId="{315726B3-281C-4A33-BC86-96E4003FBD46}"/>
    <dgm:cxn modelId="{D03C5B21-131A-43CF-BC8C-038E2EA76E5D}" type="presOf" srcId="{297007C0-00EA-4755-8BBB-D59FBE72790F}" destId="{5C989F4A-493B-48E8-ABCE-8D4D7C1F0107}" srcOrd="0" destOrd="0" presId="urn:microsoft.com/office/officeart/2005/8/layout/chevron2"/>
    <dgm:cxn modelId="{8C2F1723-82C9-43BE-A494-F144F0AB701E}" type="presOf" srcId="{B77998F7-D9BF-4FAC-B262-66C6BCC90C2D}" destId="{D37EFA75-3E75-4DD5-B0EC-C84133360965}" srcOrd="0" destOrd="0" presId="urn:microsoft.com/office/officeart/2005/8/layout/chevron2"/>
    <dgm:cxn modelId="{F5852923-CC80-438F-B9CA-7BC6ACA60728}" srcId="{CF342289-B89C-4F16-BD44-5C89BDBC518F}" destId="{297007C0-00EA-4755-8BBB-D59FBE72790F}" srcOrd="3" destOrd="0" parTransId="{A292D74C-19EC-45EB-97EA-E69DE836BC4D}" sibTransId="{BAA20353-8836-4CD0-8D27-16E5D777ACF1}"/>
    <dgm:cxn modelId="{D82FCE25-3456-402C-B6CC-84B76F86902E}" type="presOf" srcId="{CF342289-B89C-4F16-BD44-5C89BDBC518F}" destId="{D554EF32-9775-4B57-904C-6A80542CA745}" srcOrd="0" destOrd="0" presId="urn:microsoft.com/office/officeart/2005/8/layout/chevron2"/>
    <dgm:cxn modelId="{95E96327-607E-4D49-9FF4-1A2A11643E7E}" type="presOf" srcId="{CA624393-7A00-4946-8080-EC674980E5FA}" destId="{A4F59469-6BB6-4013-BB7D-24DC27127867}" srcOrd="0" destOrd="2" presId="urn:microsoft.com/office/officeart/2005/8/layout/chevron2"/>
    <dgm:cxn modelId="{6F82292C-1FF1-4A61-B21D-F9A3A8DD8102}" type="presOf" srcId="{1926E12D-5902-48AC-A956-78603F9096B6}" destId="{09BB2963-5E11-475F-A2AC-B4FFAEA01E8E}" srcOrd="0" destOrd="0" presId="urn:microsoft.com/office/officeart/2005/8/layout/chevron2"/>
    <dgm:cxn modelId="{442E2669-0A0D-45B0-8926-B02F4C6A5E89}" srcId="{1926E12D-5902-48AC-A956-78603F9096B6}" destId="{C8CD8A91-5C99-4E17-92DB-D725E5269A52}" srcOrd="0" destOrd="0" parTransId="{3C923271-D710-4BA8-A384-C4D9EE317D70}" sibTransId="{5D7A2273-F85F-4B33-9662-CB2C1BF59649}"/>
    <dgm:cxn modelId="{2B940970-3E7C-4627-B58E-BBB6CE8A50F4}" type="presOf" srcId="{E09236A2-A4EF-4BB6-AA90-69C0C76CFB39}" destId="{8F2351CD-4AA3-4307-96C0-D8B574DAE41F}" srcOrd="0" destOrd="0" presId="urn:microsoft.com/office/officeart/2005/8/layout/chevron2"/>
    <dgm:cxn modelId="{8089E380-9C41-49A6-AC3B-F994031E3DEC}" srcId="{297007C0-00EA-4755-8BBB-D59FBE72790F}" destId="{5F9DD50C-742F-425C-80FB-C16CA80C6105}" srcOrd="1" destOrd="0" parTransId="{4D801771-733D-4D73-94C5-88CFA0BC19CB}" sibTransId="{8115AF54-4C3A-4524-9BB0-25351A9BB9FA}"/>
    <dgm:cxn modelId="{398B199E-0DDB-4924-9E86-554EBBD5CE0A}" srcId="{297007C0-00EA-4755-8BBB-D59FBE72790F}" destId="{CA624393-7A00-4946-8080-EC674980E5FA}" srcOrd="2" destOrd="0" parTransId="{BEED5944-6705-423F-AD28-291B6832942F}" sibTransId="{C22BB83E-52F9-407F-AD8C-5C564D6C7A75}"/>
    <dgm:cxn modelId="{D9F93AA8-A79B-49F5-8946-9D3C542988E1}" srcId="{B77998F7-D9BF-4FAC-B262-66C6BCC90C2D}" destId="{E09236A2-A4EF-4BB6-AA90-69C0C76CFB39}" srcOrd="0" destOrd="0" parTransId="{17454AB9-5676-4C85-8112-BE2D06BA311B}" sibTransId="{778BE950-CB8E-488D-A0C2-9A6F98444E26}"/>
    <dgm:cxn modelId="{2AA4B1AF-A172-403A-AACE-F8F531ACBBA0}" type="presOf" srcId="{5F9DD50C-742F-425C-80FB-C16CA80C6105}" destId="{A4F59469-6BB6-4013-BB7D-24DC27127867}" srcOrd="0" destOrd="1" presId="urn:microsoft.com/office/officeart/2005/8/layout/chevron2"/>
    <dgm:cxn modelId="{640981B6-8890-4513-B068-166BE502518D}" type="presOf" srcId="{18A7521D-1C4C-4B8A-8EE6-72E2B543A4DF}" destId="{A4F59469-6BB6-4013-BB7D-24DC27127867}" srcOrd="0" destOrd="0" presId="urn:microsoft.com/office/officeart/2005/8/layout/chevron2"/>
    <dgm:cxn modelId="{BE9261C9-FB09-48CC-B7C0-05588C2DF14D}" type="presOf" srcId="{C8CD8A91-5C99-4E17-92DB-D725E5269A52}" destId="{81F24009-A403-445F-AD02-8F741356DBB4}" srcOrd="0" destOrd="0" presId="urn:microsoft.com/office/officeart/2005/8/layout/chevron2"/>
    <dgm:cxn modelId="{0EC898CD-0EB7-4C3E-BE37-29779DD6D2E1}" srcId="{297007C0-00EA-4755-8BBB-D59FBE72790F}" destId="{18A7521D-1C4C-4B8A-8EE6-72E2B543A4DF}" srcOrd="0" destOrd="0" parTransId="{25FB31CB-8273-4ADA-9455-B33D5F179E7C}" sibTransId="{347DD7BC-9843-48B2-A26F-FE6EFBD91F44}"/>
    <dgm:cxn modelId="{902C15DB-C41E-4643-965F-9D0206432CD2}" srcId="{CF342289-B89C-4F16-BD44-5C89BDBC518F}" destId="{1926E12D-5902-48AC-A956-78603F9096B6}" srcOrd="1" destOrd="0" parTransId="{90A781B4-C53E-4AC3-8EC3-5226D4658BC9}" sibTransId="{5B99AD90-2603-42E5-B873-014925FB2D42}"/>
    <dgm:cxn modelId="{ED93C5DB-374D-47A7-9293-BDAD07B66DD6}" srcId="{E502DE9C-98D4-4088-863B-9D046C40E7B8}" destId="{75AC594D-ABD6-4083-96CA-FD5FD5F07781}" srcOrd="0" destOrd="0" parTransId="{4D1469E2-914E-4F49-9A99-F3EEDD4FA63A}" sibTransId="{DDD8B65E-ABA0-43C0-91E8-00F6C037D73B}"/>
    <dgm:cxn modelId="{7975E8E2-04FA-4706-B82B-677A8368747F}" srcId="{CF342289-B89C-4F16-BD44-5C89BDBC518F}" destId="{E502DE9C-98D4-4088-863B-9D046C40E7B8}" srcOrd="0" destOrd="0" parTransId="{D800C8DB-2232-4B19-817F-F6381B413731}" sibTransId="{0D273741-85E8-445C-B534-13FF44A57DB9}"/>
    <dgm:cxn modelId="{A12F61E8-72B2-49AF-96FC-1FA32482E30E}" type="presOf" srcId="{E502DE9C-98D4-4088-863B-9D046C40E7B8}" destId="{0843D596-CD69-4E65-9EE3-542CC98F2F13}" srcOrd="0" destOrd="0" presId="urn:microsoft.com/office/officeart/2005/8/layout/chevron2"/>
    <dgm:cxn modelId="{C8C53BF6-61A8-4F84-B1B6-8055844901B2}" type="presOf" srcId="{75AC594D-ABD6-4083-96CA-FD5FD5F07781}" destId="{AA6CC988-75D1-431C-A1DE-3413D34B447C}" srcOrd="0" destOrd="0" presId="urn:microsoft.com/office/officeart/2005/8/layout/chevron2"/>
    <dgm:cxn modelId="{D10AC813-C3E1-45EA-B037-252BD3B49C95}" type="presParOf" srcId="{D554EF32-9775-4B57-904C-6A80542CA745}" destId="{CD53EA4A-856B-48D0-B325-F4D3F4179C05}" srcOrd="0" destOrd="0" presId="urn:microsoft.com/office/officeart/2005/8/layout/chevron2"/>
    <dgm:cxn modelId="{1A6D53C9-1CCD-40A4-907D-848016171C48}" type="presParOf" srcId="{CD53EA4A-856B-48D0-B325-F4D3F4179C05}" destId="{0843D596-CD69-4E65-9EE3-542CC98F2F13}" srcOrd="0" destOrd="0" presId="urn:microsoft.com/office/officeart/2005/8/layout/chevron2"/>
    <dgm:cxn modelId="{9CF56C33-2E55-4058-B1B9-6182B164D758}" type="presParOf" srcId="{CD53EA4A-856B-48D0-B325-F4D3F4179C05}" destId="{AA6CC988-75D1-431C-A1DE-3413D34B447C}" srcOrd="1" destOrd="0" presId="urn:microsoft.com/office/officeart/2005/8/layout/chevron2"/>
    <dgm:cxn modelId="{D0B16572-158D-40F5-B286-7BE420F469D2}" type="presParOf" srcId="{D554EF32-9775-4B57-904C-6A80542CA745}" destId="{D0CA39BD-F230-4707-8E51-AE7D798E03BE}" srcOrd="1" destOrd="0" presId="urn:microsoft.com/office/officeart/2005/8/layout/chevron2"/>
    <dgm:cxn modelId="{205635E7-598E-4544-BE8D-DE38589E8F89}" type="presParOf" srcId="{D554EF32-9775-4B57-904C-6A80542CA745}" destId="{FC34C30A-1A0D-466F-8E58-7225AE9BDB7E}" srcOrd="2" destOrd="0" presId="urn:microsoft.com/office/officeart/2005/8/layout/chevron2"/>
    <dgm:cxn modelId="{7305D41B-FAFA-4F87-9949-5AC642C2A3C1}" type="presParOf" srcId="{FC34C30A-1A0D-466F-8E58-7225AE9BDB7E}" destId="{09BB2963-5E11-475F-A2AC-B4FFAEA01E8E}" srcOrd="0" destOrd="0" presId="urn:microsoft.com/office/officeart/2005/8/layout/chevron2"/>
    <dgm:cxn modelId="{E52CE0CD-1414-4484-8BB2-8FF4C512C52F}" type="presParOf" srcId="{FC34C30A-1A0D-466F-8E58-7225AE9BDB7E}" destId="{81F24009-A403-445F-AD02-8F741356DBB4}" srcOrd="1" destOrd="0" presId="urn:microsoft.com/office/officeart/2005/8/layout/chevron2"/>
    <dgm:cxn modelId="{040888B3-0C0A-462B-B9C5-34DA1DDBB319}" type="presParOf" srcId="{D554EF32-9775-4B57-904C-6A80542CA745}" destId="{D03B13C1-C14B-429B-BD21-680879DA5297}" srcOrd="3" destOrd="0" presId="urn:microsoft.com/office/officeart/2005/8/layout/chevron2"/>
    <dgm:cxn modelId="{C4A6EF9E-0820-4714-BC70-81E9D25CA4D1}" type="presParOf" srcId="{D554EF32-9775-4B57-904C-6A80542CA745}" destId="{9E5EE4B7-0290-4D0E-8EF3-58756DC86E20}" srcOrd="4" destOrd="0" presId="urn:microsoft.com/office/officeart/2005/8/layout/chevron2"/>
    <dgm:cxn modelId="{A4A1D504-8A0C-47D4-83E0-B9343E38D14C}" type="presParOf" srcId="{9E5EE4B7-0290-4D0E-8EF3-58756DC86E20}" destId="{D37EFA75-3E75-4DD5-B0EC-C84133360965}" srcOrd="0" destOrd="0" presId="urn:microsoft.com/office/officeart/2005/8/layout/chevron2"/>
    <dgm:cxn modelId="{937DF6DC-DD98-45D9-B79E-BF8EB945BE2C}" type="presParOf" srcId="{9E5EE4B7-0290-4D0E-8EF3-58756DC86E20}" destId="{8F2351CD-4AA3-4307-96C0-D8B574DAE41F}" srcOrd="1" destOrd="0" presId="urn:microsoft.com/office/officeart/2005/8/layout/chevron2"/>
    <dgm:cxn modelId="{8F4729BB-09BF-46A3-8ABF-BB84C3893C8E}" type="presParOf" srcId="{D554EF32-9775-4B57-904C-6A80542CA745}" destId="{75796838-9F48-464E-BD10-E28D5FFA0917}" srcOrd="5" destOrd="0" presId="urn:microsoft.com/office/officeart/2005/8/layout/chevron2"/>
    <dgm:cxn modelId="{2E567684-0C8F-42BB-BEC6-7203EE49F699}" type="presParOf" srcId="{D554EF32-9775-4B57-904C-6A80542CA745}" destId="{63B212BE-9D78-447F-8DEF-535979E94682}" srcOrd="6" destOrd="0" presId="urn:microsoft.com/office/officeart/2005/8/layout/chevron2"/>
    <dgm:cxn modelId="{0E046BB3-66F8-4997-A3BA-E96DDC51CDA1}" type="presParOf" srcId="{63B212BE-9D78-447F-8DEF-535979E94682}" destId="{5C989F4A-493B-48E8-ABCE-8D4D7C1F0107}" srcOrd="0" destOrd="0" presId="urn:microsoft.com/office/officeart/2005/8/layout/chevron2"/>
    <dgm:cxn modelId="{2A585357-9166-4339-90A7-25C0A69481D4}" type="presParOf" srcId="{63B212BE-9D78-447F-8DEF-535979E94682}" destId="{A4F59469-6BB6-4013-BB7D-24DC27127867}" srcOrd="1" destOrd="0" presId="urn:microsoft.com/office/officeart/2005/8/layout/chevron2"/>
  </dgm:cxnLst>
  <dgm:bg>
    <a:noFill/>
  </dgm:bg>
  <dgm:whole>
    <a:ln>
      <a:solidFill>
        <a:srgbClr val="B54F69"/>
      </a:solidFill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C3E973-E82C-4D1B-80D5-3D5AB279F39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786914AB-7A50-4946-AA74-6B8BF3BB3DEE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董事會／董事長</a:t>
          </a:r>
        </a:p>
      </dgm:t>
    </dgm:pt>
    <dgm:pt modelId="{2B7A7A7D-6274-48DD-B8A7-8BA318A62742}" type="parTrans" cxnId="{18886713-43A9-4082-B317-9522CF8C7F6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F76A5AB5-96B3-4F88-8B55-B30F49F9B8F1}" type="sibTrans" cxnId="{18886713-43A9-4082-B317-9522CF8C7F6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F525C99-C92B-4CDE-BA77-50510B39695D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執行長 李文彬</a:t>
          </a:r>
        </a:p>
      </dgm:t>
    </dgm:pt>
    <dgm:pt modelId="{24D7A17A-E6EB-4234-ACF0-F6962CC4FE89}" type="parTrans" cxnId="{5792135D-D23B-4C86-B873-AEB5ECF0B194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8CF5704-06C7-4DCB-9D89-F499EB625232}" type="sibTrans" cxnId="{5792135D-D23B-4C86-B873-AEB5ECF0B194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2630B4EA-96C8-4AD4-8F5C-E385A3BE94DB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副執行長 劉慶文</a:t>
          </a:r>
        </a:p>
      </dgm:t>
    </dgm:pt>
    <dgm:pt modelId="{0473DD7D-44B1-4E09-807F-D93AE1FBEBA3}" type="parTrans" cxnId="{F1830784-1A76-4396-AC8F-8E5C6A2B0F4E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EE59D0B5-88ED-4F85-A6A1-12A8A2E2B3B4}" type="sibTrans" cxnId="{F1830784-1A76-4396-AC8F-8E5C6A2B0F4E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BBE45196-3F2B-48BB-A063-BD9B05DE036B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主任秘書 李儁麟</a:t>
          </a:r>
        </a:p>
      </dgm:t>
    </dgm:pt>
    <dgm:pt modelId="{4E8D6D6D-A6AB-42BA-BEC9-9D15535F8EE4}" type="parTrans" cxnId="{928C0E6E-62BB-420A-BAB6-4EDD6E990C5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3D763626-94AF-4B30-A1A2-98309BC9278B}" type="sibTrans" cxnId="{928C0E6E-62BB-420A-BAB6-4EDD6E990C5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2A4F832-049F-42E2-AA5C-48A552E7F766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營運管理處</a:t>
          </a:r>
        </a:p>
      </dgm:t>
    </dgm:pt>
    <dgm:pt modelId="{67C7E79C-8F6C-46B0-9B33-DB7FE57FE599}" type="parTrans" cxnId="{1899A224-3B15-43E3-8318-842EB30596F4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0CDD46AC-6503-47F8-BD51-53CA94CA275F}" type="sibTrans" cxnId="{1899A224-3B15-43E3-8318-842EB30596F4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A6040725-AF0A-4B1E-820C-39685D375DDD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人力資源室</a:t>
          </a:r>
        </a:p>
      </dgm:t>
    </dgm:pt>
    <dgm:pt modelId="{74536613-B8CC-405C-95D9-AB17D4EA176B}" type="parTrans" cxnId="{A9CE8FE1-223F-4C06-ABCC-821917FF7F2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17FEB114-C64F-45F6-A2BD-1B4F1BFE02F0}" type="sibTrans" cxnId="{A9CE8FE1-223F-4C06-ABCC-821917FF7F25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4855A073-4AF0-4D18-8B56-B960C03109C2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財務室</a:t>
          </a:r>
        </a:p>
      </dgm:t>
    </dgm:pt>
    <dgm:pt modelId="{20212618-BAE4-4539-B828-25F8CC501E66}" type="parTrans" cxnId="{54CF6E15-FB51-45B5-93BC-F8AB41329431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EAFBB07E-5AD3-49BB-9110-2EF2A4359206}" type="sibTrans" cxnId="{54CF6E15-FB51-45B5-93BC-F8AB41329431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3003A82A-5F30-428B-A8E6-FDEC538A42F2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副執行長（暫缺）</a:t>
          </a:r>
        </a:p>
      </dgm:t>
    </dgm:pt>
    <dgm:pt modelId="{CEB0C5A0-E0CC-43D7-8DCF-B0DA9167A3B5}" type="parTrans" cxnId="{22653066-963E-46D0-BA3D-1243ECEC31DC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F0507C3-8B39-4205-A34A-CEFC3CEDFF82}" type="sibTrans" cxnId="{22653066-963E-46D0-BA3D-1243ECEC31DC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CA6B1E1-1D75-4443-B1CA-906565A2D493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競技運動處</a:t>
          </a:r>
        </a:p>
      </dgm:t>
    </dgm:pt>
    <dgm:pt modelId="{16D30DDB-3664-4535-9DCD-6766200E7BA1}" type="parTrans" cxnId="{63EA23E4-9F69-4149-BBB1-4D57DC8E99FA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1E45BCDB-9C14-4425-A85C-5C4CB461885D}" type="sibTrans" cxnId="{63EA23E4-9F69-4149-BBB1-4D57DC8E99FA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2C99AA0-C14F-4A4F-8986-EF57C6211EE4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運動科學處</a:t>
          </a:r>
        </a:p>
      </dgm:t>
    </dgm:pt>
    <dgm:pt modelId="{A07E05C5-02E5-4CC3-A37D-205889DF095E}" type="parTrans" cxnId="{1B244B54-405B-40E0-8E65-F4BDE80292A7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A8A80F55-567D-4EDD-A986-81CACF588127}" type="sibTrans" cxnId="{1B244B54-405B-40E0-8E65-F4BDE80292A7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93B9722-1351-4741-9D29-BE355C89052A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教育訓練處</a:t>
          </a:r>
        </a:p>
      </dgm:t>
    </dgm:pt>
    <dgm:pt modelId="{BD3074EA-AAB5-4CC0-9DC7-CCA2AD829E07}" type="parTrans" cxnId="{0C62490D-C517-4A82-A9E1-A86FCB9E9568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5514A78B-B449-4E0E-AEC7-4D58B7E8B046}" type="sibTrans" cxnId="{0C62490D-C517-4A82-A9E1-A86FCB9E9568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8447616-FB1B-4891-9227-13954A0500A6}">
      <dgm:prSet phldrT="[文字]" custT="1"/>
      <dgm:spPr/>
      <dgm:t>
        <a:bodyPr/>
        <a:lstStyle/>
        <a:p>
          <a:r>
            <a:rPr lang="zh-TW" altLang="en-US" sz="15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公西靶場</a:t>
          </a:r>
        </a:p>
      </dgm:t>
    </dgm:pt>
    <dgm:pt modelId="{890201E8-070B-47E0-B071-93CC2538B61B}" type="parTrans" cxnId="{5AC84D58-AD6D-49F0-A318-38EFEAD4F9D9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2F463E2F-EC8B-4F47-BF68-392453C34256}" type="sibTrans" cxnId="{5AC84D58-AD6D-49F0-A318-38EFEAD4F9D9}">
      <dgm:prSet/>
      <dgm:spPr/>
      <dgm:t>
        <a:bodyPr/>
        <a:lstStyle/>
        <a:p>
          <a:endParaRPr lang="zh-TW" altLang="en-US" sz="150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D4375215-2FC3-4CA8-A959-B8CED3471CDE}" type="pres">
      <dgm:prSet presAssocID="{64C3E973-E82C-4D1B-80D5-3D5AB279F39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E4BEA76-51CD-43B3-AF24-7C298C7F4D6C}" type="pres">
      <dgm:prSet presAssocID="{786914AB-7A50-4946-AA74-6B8BF3BB3DEE}" presName="hierRoot1" presStyleCnt="0"/>
      <dgm:spPr/>
    </dgm:pt>
    <dgm:pt modelId="{CC124A77-2FC0-4F15-825F-5E60DD25ECA8}" type="pres">
      <dgm:prSet presAssocID="{786914AB-7A50-4946-AA74-6B8BF3BB3DEE}" presName="composite" presStyleCnt="0"/>
      <dgm:spPr/>
    </dgm:pt>
    <dgm:pt modelId="{B7DEE0C8-1AAB-4AFA-B4A7-232451C9045B}" type="pres">
      <dgm:prSet presAssocID="{786914AB-7A50-4946-AA74-6B8BF3BB3DEE}" presName="background" presStyleLbl="node0" presStyleIdx="0" presStyleCnt="1"/>
      <dgm:spPr/>
    </dgm:pt>
    <dgm:pt modelId="{E13B44EF-7B5F-413A-A3E3-44E8C91A0AE2}" type="pres">
      <dgm:prSet presAssocID="{786914AB-7A50-4946-AA74-6B8BF3BB3DEE}" presName="text" presStyleLbl="fgAcc0" presStyleIdx="0" presStyleCnt="1" custScaleX="166926">
        <dgm:presLayoutVars>
          <dgm:chPref val="3"/>
        </dgm:presLayoutVars>
      </dgm:prSet>
      <dgm:spPr/>
    </dgm:pt>
    <dgm:pt modelId="{954C98FC-0C32-4296-9736-517C1CBD5D6F}" type="pres">
      <dgm:prSet presAssocID="{786914AB-7A50-4946-AA74-6B8BF3BB3DEE}" presName="hierChild2" presStyleCnt="0"/>
      <dgm:spPr/>
    </dgm:pt>
    <dgm:pt modelId="{197DAC76-9CC2-4D23-996C-202B676E8559}" type="pres">
      <dgm:prSet presAssocID="{24D7A17A-E6EB-4234-ACF0-F6962CC4FE89}" presName="Name10" presStyleLbl="parChTrans1D2" presStyleIdx="0" presStyleCnt="1"/>
      <dgm:spPr/>
    </dgm:pt>
    <dgm:pt modelId="{F28EDE16-C81E-4E1F-A02B-DAE426437D55}" type="pres">
      <dgm:prSet presAssocID="{5F525C99-C92B-4CDE-BA77-50510B39695D}" presName="hierRoot2" presStyleCnt="0"/>
      <dgm:spPr/>
    </dgm:pt>
    <dgm:pt modelId="{6925B717-816B-4A56-BA1F-CF6EA9BE5B9D}" type="pres">
      <dgm:prSet presAssocID="{5F525C99-C92B-4CDE-BA77-50510B39695D}" presName="composite2" presStyleCnt="0"/>
      <dgm:spPr/>
    </dgm:pt>
    <dgm:pt modelId="{0828464F-0BE8-48D7-8293-B3B501B51870}" type="pres">
      <dgm:prSet presAssocID="{5F525C99-C92B-4CDE-BA77-50510B39695D}" presName="background2" presStyleLbl="node2" presStyleIdx="0" presStyleCnt="1"/>
      <dgm:spPr/>
    </dgm:pt>
    <dgm:pt modelId="{D82A2A88-2B4C-4EF6-933A-D9F07E5FAF42}" type="pres">
      <dgm:prSet presAssocID="{5F525C99-C92B-4CDE-BA77-50510B39695D}" presName="text2" presStyleLbl="fgAcc2" presStyleIdx="0" presStyleCnt="1" custScaleX="157433">
        <dgm:presLayoutVars>
          <dgm:chPref val="3"/>
        </dgm:presLayoutVars>
      </dgm:prSet>
      <dgm:spPr/>
    </dgm:pt>
    <dgm:pt modelId="{98554F14-B380-4176-B67C-143365891DC3}" type="pres">
      <dgm:prSet presAssocID="{5F525C99-C92B-4CDE-BA77-50510B39695D}" presName="hierChild3" presStyleCnt="0"/>
      <dgm:spPr/>
    </dgm:pt>
    <dgm:pt modelId="{C261E7E0-1618-48FB-ABAE-3691A1E89B8A}" type="pres">
      <dgm:prSet presAssocID="{0473DD7D-44B1-4E09-807F-D93AE1FBEBA3}" presName="Name17" presStyleLbl="parChTrans1D3" presStyleIdx="0" presStyleCnt="3"/>
      <dgm:spPr/>
    </dgm:pt>
    <dgm:pt modelId="{8C8DA090-8BFB-4EA2-8612-E69A967E37E7}" type="pres">
      <dgm:prSet presAssocID="{2630B4EA-96C8-4AD4-8F5C-E385A3BE94DB}" presName="hierRoot3" presStyleCnt="0"/>
      <dgm:spPr/>
    </dgm:pt>
    <dgm:pt modelId="{202811C7-9833-4F05-80FF-ACD0F7C77414}" type="pres">
      <dgm:prSet presAssocID="{2630B4EA-96C8-4AD4-8F5C-E385A3BE94DB}" presName="composite3" presStyleCnt="0"/>
      <dgm:spPr/>
    </dgm:pt>
    <dgm:pt modelId="{18F4C29F-EEF8-4DCD-A7A4-5DB9B407D942}" type="pres">
      <dgm:prSet presAssocID="{2630B4EA-96C8-4AD4-8F5C-E385A3BE94DB}" presName="background3" presStyleLbl="node3" presStyleIdx="0" presStyleCnt="3"/>
      <dgm:spPr/>
    </dgm:pt>
    <dgm:pt modelId="{0376CB42-2470-4279-A04C-CEE6D3B795FE}" type="pres">
      <dgm:prSet presAssocID="{2630B4EA-96C8-4AD4-8F5C-E385A3BE94DB}" presName="text3" presStyleLbl="fgAcc3" presStyleIdx="0" presStyleCnt="3" custScaleX="177157">
        <dgm:presLayoutVars>
          <dgm:chPref val="3"/>
        </dgm:presLayoutVars>
      </dgm:prSet>
      <dgm:spPr/>
    </dgm:pt>
    <dgm:pt modelId="{F51824C1-8CFE-4BE5-B69B-8963F41C219C}" type="pres">
      <dgm:prSet presAssocID="{2630B4EA-96C8-4AD4-8F5C-E385A3BE94DB}" presName="hierChild4" presStyleCnt="0"/>
      <dgm:spPr/>
    </dgm:pt>
    <dgm:pt modelId="{693459F2-B87D-4773-ABF6-79558230ED5C}" type="pres">
      <dgm:prSet presAssocID="{16D30DDB-3664-4535-9DCD-6766200E7BA1}" presName="Name23" presStyleLbl="parChTrans1D4" presStyleIdx="0" presStyleCnt="7"/>
      <dgm:spPr/>
    </dgm:pt>
    <dgm:pt modelId="{310FA5A0-A689-4B67-AA4E-3C2568669DE9}" type="pres">
      <dgm:prSet presAssocID="{7CA6B1E1-1D75-4443-B1CA-906565A2D493}" presName="hierRoot4" presStyleCnt="0"/>
      <dgm:spPr/>
    </dgm:pt>
    <dgm:pt modelId="{1F8B58BB-5F96-4C2D-A344-0C4983B78C0A}" type="pres">
      <dgm:prSet presAssocID="{7CA6B1E1-1D75-4443-B1CA-906565A2D493}" presName="composite4" presStyleCnt="0"/>
      <dgm:spPr/>
    </dgm:pt>
    <dgm:pt modelId="{B9342968-DFE4-4A70-850B-2A616428F5D3}" type="pres">
      <dgm:prSet presAssocID="{7CA6B1E1-1D75-4443-B1CA-906565A2D493}" presName="background4" presStyleLbl="node4" presStyleIdx="0" presStyleCnt="7"/>
      <dgm:spPr/>
    </dgm:pt>
    <dgm:pt modelId="{BD10F6F0-EBB6-4001-8874-667AD295931D}" type="pres">
      <dgm:prSet presAssocID="{7CA6B1E1-1D75-4443-B1CA-906565A2D493}" presName="text4" presStyleLbl="fgAcc4" presStyleIdx="0" presStyleCnt="7" custScaleX="121339" custScaleY="95668">
        <dgm:presLayoutVars>
          <dgm:chPref val="3"/>
        </dgm:presLayoutVars>
      </dgm:prSet>
      <dgm:spPr/>
    </dgm:pt>
    <dgm:pt modelId="{55D59411-8337-434E-8C50-BAE60DE9AE99}" type="pres">
      <dgm:prSet presAssocID="{7CA6B1E1-1D75-4443-B1CA-906565A2D493}" presName="hierChild5" presStyleCnt="0"/>
      <dgm:spPr/>
    </dgm:pt>
    <dgm:pt modelId="{97758747-C9DE-4A3B-AFE1-A713D8B95DD6}" type="pres">
      <dgm:prSet presAssocID="{A07E05C5-02E5-4CC3-A37D-205889DF095E}" presName="Name23" presStyleLbl="parChTrans1D4" presStyleIdx="1" presStyleCnt="7"/>
      <dgm:spPr/>
    </dgm:pt>
    <dgm:pt modelId="{ED6DB4A9-A6F3-4A61-9681-2658E83FF028}" type="pres">
      <dgm:prSet presAssocID="{52C99AA0-C14F-4A4F-8986-EF57C6211EE4}" presName="hierRoot4" presStyleCnt="0"/>
      <dgm:spPr/>
    </dgm:pt>
    <dgm:pt modelId="{CF178497-414F-4FB2-8D92-91E2F04A455E}" type="pres">
      <dgm:prSet presAssocID="{52C99AA0-C14F-4A4F-8986-EF57C6211EE4}" presName="composite4" presStyleCnt="0"/>
      <dgm:spPr/>
    </dgm:pt>
    <dgm:pt modelId="{4229FF00-D258-4E45-8AB0-B9DB7320B673}" type="pres">
      <dgm:prSet presAssocID="{52C99AA0-C14F-4A4F-8986-EF57C6211EE4}" presName="background4" presStyleLbl="node4" presStyleIdx="1" presStyleCnt="7"/>
      <dgm:spPr/>
    </dgm:pt>
    <dgm:pt modelId="{D37FEC5C-27E6-413B-85CA-474D4B7F4473}" type="pres">
      <dgm:prSet presAssocID="{52C99AA0-C14F-4A4F-8986-EF57C6211EE4}" presName="text4" presStyleLbl="fgAcc4" presStyleIdx="1" presStyleCnt="7" custScaleX="122706" custScaleY="100425">
        <dgm:presLayoutVars>
          <dgm:chPref val="3"/>
        </dgm:presLayoutVars>
      </dgm:prSet>
      <dgm:spPr/>
    </dgm:pt>
    <dgm:pt modelId="{B7D9E13F-8B03-4B03-931F-745CF122CFC9}" type="pres">
      <dgm:prSet presAssocID="{52C99AA0-C14F-4A4F-8986-EF57C6211EE4}" presName="hierChild5" presStyleCnt="0"/>
      <dgm:spPr/>
    </dgm:pt>
    <dgm:pt modelId="{885B4FF1-5675-4611-A60D-6D0B73AC14C1}" type="pres">
      <dgm:prSet presAssocID="{BD3074EA-AAB5-4CC0-9DC7-CCA2AD829E07}" presName="Name23" presStyleLbl="parChTrans1D4" presStyleIdx="2" presStyleCnt="7"/>
      <dgm:spPr/>
    </dgm:pt>
    <dgm:pt modelId="{CADBC913-3B6B-4291-8739-256F017D86E4}" type="pres">
      <dgm:prSet presAssocID="{593B9722-1351-4741-9D29-BE355C89052A}" presName="hierRoot4" presStyleCnt="0"/>
      <dgm:spPr/>
    </dgm:pt>
    <dgm:pt modelId="{83684870-4DF3-44BC-AF8E-F64D9C6F5661}" type="pres">
      <dgm:prSet presAssocID="{593B9722-1351-4741-9D29-BE355C89052A}" presName="composite4" presStyleCnt="0"/>
      <dgm:spPr/>
    </dgm:pt>
    <dgm:pt modelId="{A8B04BB0-EDBF-40A7-9B36-AD93157BE7EC}" type="pres">
      <dgm:prSet presAssocID="{593B9722-1351-4741-9D29-BE355C89052A}" presName="background4" presStyleLbl="node4" presStyleIdx="2" presStyleCnt="7"/>
      <dgm:spPr/>
    </dgm:pt>
    <dgm:pt modelId="{7833F19B-80EA-4F16-B0FD-FA29E009CD8E}" type="pres">
      <dgm:prSet presAssocID="{593B9722-1351-4741-9D29-BE355C89052A}" presName="text4" presStyleLbl="fgAcc4" presStyleIdx="2" presStyleCnt="7" custScaleX="124444" custScaleY="102826">
        <dgm:presLayoutVars>
          <dgm:chPref val="3"/>
        </dgm:presLayoutVars>
      </dgm:prSet>
      <dgm:spPr/>
    </dgm:pt>
    <dgm:pt modelId="{75570D52-111C-4AEA-A021-36FB14EF7433}" type="pres">
      <dgm:prSet presAssocID="{593B9722-1351-4741-9D29-BE355C89052A}" presName="hierChild5" presStyleCnt="0"/>
      <dgm:spPr/>
    </dgm:pt>
    <dgm:pt modelId="{61E7E1BE-9833-48A7-ACE7-343EC9F44ADA}" type="pres">
      <dgm:prSet presAssocID="{890201E8-070B-47E0-B071-93CC2538B61B}" presName="Name23" presStyleLbl="parChTrans1D4" presStyleIdx="3" presStyleCnt="7"/>
      <dgm:spPr/>
    </dgm:pt>
    <dgm:pt modelId="{47D1583A-7051-4F5D-ABE7-CC2A211D02BE}" type="pres">
      <dgm:prSet presAssocID="{78447616-FB1B-4891-9227-13954A0500A6}" presName="hierRoot4" presStyleCnt="0"/>
      <dgm:spPr/>
    </dgm:pt>
    <dgm:pt modelId="{83415564-A85C-4B6B-81B3-DD6F40851D73}" type="pres">
      <dgm:prSet presAssocID="{78447616-FB1B-4891-9227-13954A0500A6}" presName="composite4" presStyleCnt="0"/>
      <dgm:spPr/>
    </dgm:pt>
    <dgm:pt modelId="{4BD4B809-C4E7-43C5-8915-FC992F8AE8CE}" type="pres">
      <dgm:prSet presAssocID="{78447616-FB1B-4891-9227-13954A0500A6}" presName="background4" presStyleLbl="node4" presStyleIdx="3" presStyleCnt="7"/>
      <dgm:spPr/>
    </dgm:pt>
    <dgm:pt modelId="{0FB48B2D-F63C-4366-920E-BE557A2F40F4}" type="pres">
      <dgm:prSet presAssocID="{78447616-FB1B-4891-9227-13954A0500A6}" presName="text4" presStyleLbl="fgAcc4" presStyleIdx="3" presStyleCnt="7" custScaleX="109448" custScaleY="95479">
        <dgm:presLayoutVars>
          <dgm:chPref val="3"/>
        </dgm:presLayoutVars>
      </dgm:prSet>
      <dgm:spPr/>
    </dgm:pt>
    <dgm:pt modelId="{B8B31B6F-F4CA-4FC1-AC2F-90D2F36281DA}" type="pres">
      <dgm:prSet presAssocID="{78447616-FB1B-4891-9227-13954A0500A6}" presName="hierChild5" presStyleCnt="0"/>
      <dgm:spPr/>
    </dgm:pt>
    <dgm:pt modelId="{CE1B225E-B6CC-40FF-BF39-FDBC47F9F4AC}" type="pres">
      <dgm:prSet presAssocID="{CEB0C5A0-E0CC-43D7-8DCF-B0DA9167A3B5}" presName="Name17" presStyleLbl="parChTrans1D3" presStyleIdx="1" presStyleCnt="3"/>
      <dgm:spPr/>
    </dgm:pt>
    <dgm:pt modelId="{E9846F5B-115F-47C1-9E6F-BABF5FBD0D64}" type="pres">
      <dgm:prSet presAssocID="{3003A82A-5F30-428B-A8E6-FDEC538A42F2}" presName="hierRoot3" presStyleCnt="0"/>
      <dgm:spPr/>
    </dgm:pt>
    <dgm:pt modelId="{4DB79072-67D1-4D09-AF33-855C03A1EEB4}" type="pres">
      <dgm:prSet presAssocID="{3003A82A-5F30-428B-A8E6-FDEC538A42F2}" presName="composite3" presStyleCnt="0"/>
      <dgm:spPr/>
    </dgm:pt>
    <dgm:pt modelId="{1F9FA6F8-8D9B-4864-A9D3-1BA5BB04B5CA}" type="pres">
      <dgm:prSet presAssocID="{3003A82A-5F30-428B-A8E6-FDEC538A42F2}" presName="background3" presStyleLbl="node3" presStyleIdx="1" presStyleCnt="3"/>
      <dgm:spPr/>
    </dgm:pt>
    <dgm:pt modelId="{2C9367D0-FFF2-4862-8B3C-D3766F8DBF26}" type="pres">
      <dgm:prSet presAssocID="{3003A82A-5F30-428B-A8E6-FDEC538A42F2}" presName="text3" presStyleLbl="fgAcc3" presStyleIdx="1" presStyleCnt="3" custScaleX="181550">
        <dgm:presLayoutVars>
          <dgm:chPref val="3"/>
        </dgm:presLayoutVars>
      </dgm:prSet>
      <dgm:spPr/>
    </dgm:pt>
    <dgm:pt modelId="{D093650F-EE5B-402E-9E27-60525E0CD7B6}" type="pres">
      <dgm:prSet presAssocID="{3003A82A-5F30-428B-A8E6-FDEC538A42F2}" presName="hierChild4" presStyleCnt="0"/>
      <dgm:spPr/>
    </dgm:pt>
    <dgm:pt modelId="{11F64E43-A451-4D5F-AE17-C7E343A5C934}" type="pres">
      <dgm:prSet presAssocID="{4E8D6D6D-A6AB-42BA-BEC9-9D15535F8EE4}" presName="Name17" presStyleLbl="parChTrans1D3" presStyleIdx="2" presStyleCnt="3"/>
      <dgm:spPr/>
    </dgm:pt>
    <dgm:pt modelId="{CBBF0523-5778-45D9-85D8-1588AB3ED8BD}" type="pres">
      <dgm:prSet presAssocID="{BBE45196-3F2B-48BB-A063-BD9B05DE036B}" presName="hierRoot3" presStyleCnt="0"/>
      <dgm:spPr/>
    </dgm:pt>
    <dgm:pt modelId="{CA5D95B3-1425-4194-BC25-8B180D77F3C9}" type="pres">
      <dgm:prSet presAssocID="{BBE45196-3F2B-48BB-A063-BD9B05DE036B}" presName="composite3" presStyleCnt="0"/>
      <dgm:spPr/>
    </dgm:pt>
    <dgm:pt modelId="{38C7EC18-DD97-48CC-8ED1-91129A26CB8E}" type="pres">
      <dgm:prSet presAssocID="{BBE45196-3F2B-48BB-A063-BD9B05DE036B}" presName="background3" presStyleLbl="node3" presStyleIdx="2" presStyleCnt="3"/>
      <dgm:spPr/>
    </dgm:pt>
    <dgm:pt modelId="{3AF8A38D-C58E-4466-8D53-6869BA859DD9}" type="pres">
      <dgm:prSet presAssocID="{BBE45196-3F2B-48BB-A063-BD9B05DE036B}" presName="text3" presStyleLbl="fgAcc3" presStyleIdx="2" presStyleCnt="3" custScaleX="179516">
        <dgm:presLayoutVars>
          <dgm:chPref val="3"/>
        </dgm:presLayoutVars>
      </dgm:prSet>
      <dgm:spPr/>
    </dgm:pt>
    <dgm:pt modelId="{B43C7B1C-6817-4195-B136-EC8ADD7C0886}" type="pres">
      <dgm:prSet presAssocID="{BBE45196-3F2B-48BB-A063-BD9B05DE036B}" presName="hierChild4" presStyleCnt="0"/>
      <dgm:spPr/>
    </dgm:pt>
    <dgm:pt modelId="{7E3C1552-3A56-40C0-8912-9400BF5DE669}" type="pres">
      <dgm:prSet presAssocID="{67C7E79C-8F6C-46B0-9B33-DB7FE57FE599}" presName="Name23" presStyleLbl="parChTrans1D4" presStyleIdx="4" presStyleCnt="7"/>
      <dgm:spPr/>
    </dgm:pt>
    <dgm:pt modelId="{8565CF55-40BF-40A0-BE95-ECE5E95F3656}" type="pres">
      <dgm:prSet presAssocID="{52A4F832-049F-42E2-AA5C-48A552E7F766}" presName="hierRoot4" presStyleCnt="0"/>
      <dgm:spPr/>
    </dgm:pt>
    <dgm:pt modelId="{F12C0227-F319-4967-9E5C-678C6A585E51}" type="pres">
      <dgm:prSet presAssocID="{52A4F832-049F-42E2-AA5C-48A552E7F766}" presName="composite4" presStyleCnt="0"/>
      <dgm:spPr/>
    </dgm:pt>
    <dgm:pt modelId="{5EBF303C-04B1-4D1D-8D9A-B45F680912FD}" type="pres">
      <dgm:prSet presAssocID="{52A4F832-049F-42E2-AA5C-48A552E7F766}" presName="background4" presStyleLbl="node4" presStyleIdx="4" presStyleCnt="7"/>
      <dgm:spPr/>
    </dgm:pt>
    <dgm:pt modelId="{B18F7787-13CE-46F7-BBA3-CC0BBBE71FE7}" type="pres">
      <dgm:prSet presAssocID="{52A4F832-049F-42E2-AA5C-48A552E7F766}" presName="text4" presStyleLbl="fgAcc4" presStyleIdx="4" presStyleCnt="7" custScaleX="121987" custScaleY="97971">
        <dgm:presLayoutVars>
          <dgm:chPref val="3"/>
        </dgm:presLayoutVars>
      </dgm:prSet>
      <dgm:spPr/>
    </dgm:pt>
    <dgm:pt modelId="{849F1B4F-4009-40D4-BBD6-5B0F05274726}" type="pres">
      <dgm:prSet presAssocID="{52A4F832-049F-42E2-AA5C-48A552E7F766}" presName="hierChild5" presStyleCnt="0"/>
      <dgm:spPr/>
    </dgm:pt>
    <dgm:pt modelId="{53BBCA05-92E0-4E3E-8057-330D5E66E571}" type="pres">
      <dgm:prSet presAssocID="{74536613-B8CC-405C-95D9-AB17D4EA176B}" presName="Name23" presStyleLbl="parChTrans1D4" presStyleIdx="5" presStyleCnt="7"/>
      <dgm:spPr/>
    </dgm:pt>
    <dgm:pt modelId="{0A67FB48-9144-423F-9EA8-5A8968EFB141}" type="pres">
      <dgm:prSet presAssocID="{A6040725-AF0A-4B1E-820C-39685D375DDD}" presName="hierRoot4" presStyleCnt="0"/>
      <dgm:spPr/>
    </dgm:pt>
    <dgm:pt modelId="{CB4C0D43-B80A-4D23-9BFC-3D469E2F037B}" type="pres">
      <dgm:prSet presAssocID="{A6040725-AF0A-4B1E-820C-39685D375DDD}" presName="composite4" presStyleCnt="0"/>
      <dgm:spPr/>
    </dgm:pt>
    <dgm:pt modelId="{2ACFD146-B8FF-472D-9487-2D69D548F609}" type="pres">
      <dgm:prSet presAssocID="{A6040725-AF0A-4B1E-820C-39685D375DDD}" presName="background4" presStyleLbl="node4" presStyleIdx="5" presStyleCnt="7"/>
      <dgm:spPr/>
    </dgm:pt>
    <dgm:pt modelId="{04D12DED-7FAD-41B7-9327-F5A9DCE8A0AE}" type="pres">
      <dgm:prSet presAssocID="{A6040725-AF0A-4B1E-820C-39685D375DDD}" presName="text4" presStyleLbl="fgAcc4" presStyleIdx="5" presStyleCnt="7" custScaleX="127707" custScaleY="100051">
        <dgm:presLayoutVars>
          <dgm:chPref val="3"/>
        </dgm:presLayoutVars>
      </dgm:prSet>
      <dgm:spPr/>
    </dgm:pt>
    <dgm:pt modelId="{7250C1A8-272D-48A7-908B-9119372061F5}" type="pres">
      <dgm:prSet presAssocID="{A6040725-AF0A-4B1E-820C-39685D375DDD}" presName="hierChild5" presStyleCnt="0"/>
      <dgm:spPr/>
    </dgm:pt>
    <dgm:pt modelId="{7D24C0D3-7B9B-429D-991B-85E9DA6C3C94}" type="pres">
      <dgm:prSet presAssocID="{20212618-BAE4-4539-B828-25F8CC501E66}" presName="Name23" presStyleLbl="parChTrans1D4" presStyleIdx="6" presStyleCnt="7"/>
      <dgm:spPr/>
    </dgm:pt>
    <dgm:pt modelId="{639A3C30-D447-4C56-9421-1F11C0B7C3C4}" type="pres">
      <dgm:prSet presAssocID="{4855A073-4AF0-4D18-8B56-B960C03109C2}" presName="hierRoot4" presStyleCnt="0"/>
      <dgm:spPr/>
    </dgm:pt>
    <dgm:pt modelId="{E53A8127-DB76-4689-B03C-768D847A8841}" type="pres">
      <dgm:prSet presAssocID="{4855A073-4AF0-4D18-8B56-B960C03109C2}" presName="composite4" presStyleCnt="0"/>
      <dgm:spPr/>
    </dgm:pt>
    <dgm:pt modelId="{3CA803C4-4F25-42BE-B800-DD4F9A216BE0}" type="pres">
      <dgm:prSet presAssocID="{4855A073-4AF0-4D18-8B56-B960C03109C2}" presName="background4" presStyleLbl="node4" presStyleIdx="6" presStyleCnt="7"/>
      <dgm:spPr/>
    </dgm:pt>
    <dgm:pt modelId="{D362C3FC-5432-42BD-AEB0-CF44F68B705A}" type="pres">
      <dgm:prSet presAssocID="{4855A073-4AF0-4D18-8B56-B960C03109C2}" presName="text4" presStyleLbl="fgAcc4" presStyleIdx="6" presStyleCnt="7">
        <dgm:presLayoutVars>
          <dgm:chPref val="3"/>
        </dgm:presLayoutVars>
      </dgm:prSet>
      <dgm:spPr/>
    </dgm:pt>
    <dgm:pt modelId="{505BA433-751F-4874-BAFF-78D205712F3B}" type="pres">
      <dgm:prSet presAssocID="{4855A073-4AF0-4D18-8B56-B960C03109C2}" presName="hierChild5" presStyleCnt="0"/>
      <dgm:spPr/>
    </dgm:pt>
  </dgm:ptLst>
  <dgm:cxnLst>
    <dgm:cxn modelId="{4384E00C-70B6-4F24-B6EE-D04F3931B010}" type="presOf" srcId="{4855A073-4AF0-4D18-8B56-B960C03109C2}" destId="{D362C3FC-5432-42BD-AEB0-CF44F68B705A}" srcOrd="0" destOrd="0" presId="urn:microsoft.com/office/officeart/2005/8/layout/hierarchy1"/>
    <dgm:cxn modelId="{0C62490D-C517-4A82-A9E1-A86FCB9E9568}" srcId="{2630B4EA-96C8-4AD4-8F5C-E385A3BE94DB}" destId="{593B9722-1351-4741-9D29-BE355C89052A}" srcOrd="2" destOrd="0" parTransId="{BD3074EA-AAB5-4CC0-9DC7-CCA2AD829E07}" sibTransId="{5514A78B-B449-4E0E-AEC7-4D58B7E8B046}"/>
    <dgm:cxn modelId="{9356970D-AC25-4750-AFD1-D7A1DD7451A6}" type="presOf" srcId="{593B9722-1351-4741-9D29-BE355C89052A}" destId="{7833F19B-80EA-4F16-B0FD-FA29E009CD8E}" srcOrd="0" destOrd="0" presId="urn:microsoft.com/office/officeart/2005/8/layout/hierarchy1"/>
    <dgm:cxn modelId="{5CF3D910-6C9C-4FE4-8970-E96CC14967CE}" type="presOf" srcId="{A07E05C5-02E5-4CC3-A37D-205889DF095E}" destId="{97758747-C9DE-4A3B-AFE1-A713D8B95DD6}" srcOrd="0" destOrd="0" presId="urn:microsoft.com/office/officeart/2005/8/layout/hierarchy1"/>
    <dgm:cxn modelId="{18886713-43A9-4082-B317-9522CF8C7F65}" srcId="{64C3E973-E82C-4D1B-80D5-3D5AB279F396}" destId="{786914AB-7A50-4946-AA74-6B8BF3BB3DEE}" srcOrd="0" destOrd="0" parTransId="{2B7A7A7D-6274-48DD-B8A7-8BA318A62742}" sibTransId="{F76A5AB5-96B3-4F88-8B55-B30F49F9B8F1}"/>
    <dgm:cxn modelId="{54CF6E15-FB51-45B5-93BC-F8AB41329431}" srcId="{BBE45196-3F2B-48BB-A063-BD9B05DE036B}" destId="{4855A073-4AF0-4D18-8B56-B960C03109C2}" srcOrd="2" destOrd="0" parTransId="{20212618-BAE4-4539-B828-25F8CC501E66}" sibTransId="{EAFBB07E-5AD3-49BB-9110-2EF2A4359206}"/>
    <dgm:cxn modelId="{7D22B616-5478-49BE-82AD-38F4E8A62940}" type="presOf" srcId="{786914AB-7A50-4946-AA74-6B8BF3BB3DEE}" destId="{E13B44EF-7B5F-413A-A3E3-44E8C91A0AE2}" srcOrd="0" destOrd="0" presId="urn:microsoft.com/office/officeart/2005/8/layout/hierarchy1"/>
    <dgm:cxn modelId="{8632D916-6BCF-40EF-B29F-9EA34ABF52E8}" type="presOf" srcId="{2630B4EA-96C8-4AD4-8F5C-E385A3BE94DB}" destId="{0376CB42-2470-4279-A04C-CEE6D3B795FE}" srcOrd="0" destOrd="0" presId="urn:microsoft.com/office/officeart/2005/8/layout/hierarchy1"/>
    <dgm:cxn modelId="{7DFF901D-D8BE-4166-8851-78E3DBC00FE8}" type="presOf" srcId="{0473DD7D-44B1-4E09-807F-D93AE1FBEBA3}" destId="{C261E7E0-1618-48FB-ABAE-3691A1E89B8A}" srcOrd="0" destOrd="0" presId="urn:microsoft.com/office/officeart/2005/8/layout/hierarchy1"/>
    <dgm:cxn modelId="{9B78AD1E-870C-4C5E-A411-0B0FD71DDAE9}" type="presOf" srcId="{BD3074EA-AAB5-4CC0-9DC7-CCA2AD829E07}" destId="{885B4FF1-5675-4611-A60D-6D0B73AC14C1}" srcOrd="0" destOrd="0" presId="urn:microsoft.com/office/officeart/2005/8/layout/hierarchy1"/>
    <dgm:cxn modelId="{1899A224-3B15-43E3-8318-842EB30596F4}" srcId="{BBE45196-3F2B-48BB-A063-BD9B05DE036B}" destId="{52A4F832-049F-42E2-AA5C-48A552E7F766}" srcOrd="0" destOrd="0" parTransId="{67C7E79C-8F6C-46B0-9B33-DB7FE57FE599}" sibTransId="{0CDD46AC-6503-47F8-BD51-53CA94CA275F}"/>
    <dgm:cxn modelId="{5792135D-D23B-4C86-B873-AEB5ECF0B194}" srcId="{786914AB-7A50-4946-AA74-6B8BF3BB3DEE}" destId="{5F525C99-C92B-4CDE-BA77-50510B39695D}" srcOrd="0" destOrd="0" parTransId="{24D7A17A-E6EB-4234-ACF0-F6962CC4FE89}" sibTransId="{58CF5704-06C7-4DCB-9D89-F499EB625232}"/>
    <dgm:cxn modelId="{E268D643-FB21-47B2-AFEA-16FB627F045F}" type="presOf" srcId="{A6040725-AF0A-4B1E-820C-39685D375DDD}" destId="{04D12DED-7FAD-41B7-9327-F5A9DCE8A0AE}" srcOrd="0" destOrd="0" presId="urn:microsoft.com/office/officeart/2005/8/layout/hierarchy1"/>
    <dgm:cxn modelId="{22653066-963E-46D0-BA3D-1243ECEC31DC}" srcId="{5F525C99-C92B-4CDE-BA77-50510B39695D}" destId="{3003A82A-5F30-428B-A8E6-FDEC538A42F2}" srcOrd="1" destOrd="0" parTransId="{CEB0C5A0-E0CC-43D7-8DCF-B0DA9167A3B5}" sibTransId="{7F0507C3-8B39-4205-A34A-CEFC3CEDFF82}"/>
    <dgm:cxn modelId="{06A5B769-771B-4439-B6B4-11063916ACA8}" type="presOf" srcId="{64C3E973-E82C-4D1B-80D5-3D5AB279F396}" destId="{D4375215-2FC3-4CA8-A959-B8CED3471CDE}" srcOrd="0" destOrd="0" presId="urn:microsoft.com/office/officeart/2005/8/layout/hierarchy1"/>
    <dgm:cxn modelId="{928C0E6E-62BB-420A-BAB6-4EDD6E990C55}" srcId="{5F525C99-C92B-4CDE-BA77-50510B39695D}" destId="{BBE45196-3F2B-48BB-A063-BD9B05DE036B}" srcOrd="2" destOrd="0" parTransId="{4E8D6D6D-A6AB-42BA-BEC9-9D15535F8EE4}" sibTransId="{3D763626-94AF-4B30-A1A2-98309BC9278B}"/>
    <dgm:cxn modelId="{1B244B54-405B-40E0-8E65-F4BDE80292A7}" srcId="{2630B4EA-96C8-4AD4-8F5C-E385A3BE94DB}" destId="{52C99AA0-C14F-4A4F-8986-EF57C6211EE4}" srcOrd="1" destOrd="0" parTransId="{A07E05C5-02E5-4CC3-A37D-205889DF095E}" sibTransId="{A8A80F55-567D-4EDD-A986-81CACF588127}"/>
    <dgm:cxn modelId="{C8C8C075-388F-44BA-9C00-5B77A199E799}" type="presOf" srcId="{CEB0C5A0-E0CC-43D7-8DCF-B0DA9167A3B5}" destId="{CE1B225E-B6CC-40FF-BF39-FDBC47F9F4AC}" srcOrd="0" destOrd="0" presId="urn:microsoft.com/office/officeart/2005/8/layout/hierarchy1"/>
    <dgm:cxn modelId="{76ED3976-4CD7-4384-87DE-5EAF44B3E999}" type="presOf" srcId="{24D7A17A-E6EB-4234-ACF0-F6962CC4FE89}" destId="{197DAC76-9CC2-4D23-996C-202B676E8559}" srcOrd="0" destOrd="0" presId="urn:microsoft.com/office/officeart/2005/8/layout/hierarchy1"/>
    <dgm:cxn modelId="{5AC84D58-AD6D-49F0-A318-38EFEAD4F9D9}" srcId="{2630B4EA-96C8-4AD4-8F5C-E385A3BE94DB}" destId="{78447616-FB1B-4891-9227-13954A0500A6}" srcOrd="3" destOrd="0" parTransId="{890201E8-070B-47E0-B071-93CC2538B61B}" sibTransId="{2F463E2F-EC8B-4F47-BF68-392453C34256}"/>
    <dgm:cxn modelId="{AD93F27C-422B-446D-A913-DE98D68C5D85}" type="presOf" srcId="{890201E8-070B-47E0-B071-93CC2538B61B}" destId="{61E7E1BE-9833-48A7-ACE7-343EC9F44ADA}" srcOrd="0" destOrd="0" presId="urn:microsoft.com/office/officeart/2005/8/layout/hierarchy1"/>
    <dgm:cxn modelId="{F1830784-1A76-4396-AC8F-8E5C6A2B0F4E}" srcId="{5F525C99-C92B-4CDE-BA77-50510B39695D}" destId="{2630B4EA-96C8-4AD4-8F5C-E385A3BE94DB}" srcOrd="0" destOrd="0" parTransId="{0473DD7D-44B1-4E09-807F-D93AE1FBEBA3}" sibTransId="{EE59D0B5-88ED-4F85-A6A1-12A8A2E2B3B4}"/>
    <dgm:cxn modelId="{C8F9A086-5477-48BC-B93A-CCBA86B2CEA8}" type="presOf" srcId="{5F525C99-C92B-4CDE-BA77-50510B39695D}" destId="{D82A2A88-2B4C-4EF6-933A-D9F07E5FAF42}" srcOrd="0" destOrd="0" presId="urn:microsoft.com/office/officeart/2005/8/layout/hierarchy1"/>
    <dgm:cxn modelId="{4D3B4694-5DBF-4372-BB05-FB787D9C2006}" type="presOf" srcId="{67C7E79C-8F6C-46B0-9B33-DB7FE57FE599}" destId="{7E3C1552-3A56-40C0-8912-9400BF5DE669}" srcOrd="0" destOrd="0" presId="urn:microsoft.com/office/officeart/2005/8/layout/hierarchy1"/>
    <dgm:cxn modelId="{312F319D-514E-46C2-9120-5366DA2DA892}" type="presOf" srcId="{74536613-B8CC-405C-95D9-AB17D4EA176B}" destId="{53BBCA05-92E0-4E3E-8057-330D5E66E571}" srcOrd="0" destOrd="0" presId="urn:microsoft.com/office/officeart/2005/8/layout/hierarchy1"/>
    <dgm:cxn modelId="{03B42E9E-C230-4B2F-933F-D28B822B8278}" type="presOf" srcId="{16D30DDB-3664-4535-9DCD-6766200E7BA1}" destId="{693459F2-B87D-4773-ABF6-79558230ED5C}" srcOrd="0" destOrd="0" presId="urn:microsoft.com/office/officeart/2005/8/layout/hierarchy1"/>
    <dgm:cxn modelId="{0C6566A0-8739-49DB-B6E5-3CE584304E52}" type="presOf" srcId="{52C99AA0-C14F-4A4F-8986-EF57C6211EE4}" destId="{D37FEC5C-27E6-413B-85CA-474D4B7F4473}" srcOrd="0" destOrd="0" presId="urn:microsoft.com/office/officeart/2005/8/layout/hierarchy1"/>
    <dgm:cxn modelId="{07B001AF-BC2E-4647-943B-F95BD3B904F9}" type="presOf" srcId="{20212618-BAE4-4539-B828-25F8CC501E66}" destId="{7D24C0D3-7B9B-429D-991B-85E9DA6C3C94}" srcOrd="0" destOrd="0" presId="urn:microsoft.com/office/officeart/2005/8/layout/hierarchy1"/>
    <dgm:cxn modelId="{40DA4EBC-CA0C-42AD-AE3D-E468AA73D931}" type="presOf" srcId="{52A4F832-049F-42E2-AA5C-48A552E7F766}" destId="{B18F7787-13CE-46F7-BBA3-CC0BBBE71FE7}" srcOrd="0" destOrd="0" presId="urn:microsoft.com/office/officeart/2005/8/layout/hierarchy1"/>
    <dgm:cxn modelId="{F5CE93C2-87DF-4CB9-B612-C3CF8C990F9C}" type="presOf" srcId="{78447616-FB1B-4891-9227-13954A0500A6}" destId="{0FB48B2D-F63C-4366-920E-BE557A2F40F4}" srcOrd="0" destOrd="0" presId="urn:microsoft.com/office/officeart/2005/8/layout/hierarchy1"/>
    <dgm:cxn modelId="{C6F650CB-0A8A-42B4-8B68-661F66A3D12E}" type="presOf" srcId="{7CA6B1E1-1D75-4443-B1CA-906565A2D493}" destId="{BD10F6F0-EBB6-4001-8874-667AD295931D}" srcOrd="0" destOrd="0" presId="urn:microsoft.com/office/officeart/2005/8/layout/hierarchy1"/>
    <dgm:cxn modelId="{7D5F97DA-0186-4427-BC98-D626A3A8514C}" type="presOf" srcId="{BBE45196-3F2B-48BB-A063-BD9B05DE036B}" destId="{3AF8A38D-C58E-4466-8D53-6869BA859DD9}" srcOrd="0" destOrd="0" presId="urn:microsoft.com/office/officeart/2005/8/layout/hierarchy1"/>
    <dgm:cxn modelId="{83D21CE0-F85C-4BDF-A8C3-DB159EF4D7FF}" type="presOf" srcId="{4E8D6D6D-A6AB-42BA-BEC9-9D15535F8EE4}" destId="{11F64E43-A451-4D5F-AE17-C7E343A5C934}" srcOrd="0" destOrd="0" presId="urn:microsoft.com/office/officeart/2005/8/layout/hierarchy1"/>
    <dgm:cxn modelId="{A9CE8FE1-223F-4C06-ABCC-821917FF7F25}" srcId="{BBE45196-3F2B-48BB-A063-BD9B05DE036B}" destId="{A6040725-AF0A-4B1E-820C-39685D375DDD}" srcOrd="1" destOrd="0" parTransId="{74536613-B8CC-405C-95D9-AB17D4EA176B}" sibTransId="{17FEB114-C64F-45F6-A2BD-1B4F1BFE02F0}"/>
    <dgm:cxn modelId="{63EA23E4-9F69-4149-BBB1-4D57DC8E99FA}" srcId="{2630B4EA-96C8-4AD4-8F5C-E385A3BE94DB}" destId="{7CA6B1E1-1D75-4443-B1CA-906565A2D493}" srcOrd="0" destOrd="0" parTransId="{16D30DDB-3664-4535-9DCD-6766200E7BA1}" sibTransId="{1E45BCDB-9C14-4425-A85C-5C4CB461885D}"/>
    <dgm:cxn modelId="{D2B997EB-BBCF-4F0F-9822-27035A306AE5}" type="presOf" srcId="{3003A82A-5F30-428B-A8E6-FDEC538A42F2}" destId="{2C9367D0-FFF2-4862-8B3C-D3766F8DBF26}" srcOrd="0" destOrd="0" presId="urn:microsoft.com/office/officeart/2005/8/layout/hierarchy1"/>
    <dgm:cxn modelId="{13F9F316-ACB6-4F6D-B93B-EE40640EF62F}" type="presParOf" srcId="{D4375215-2FC3-4CA8-A959-B8CED3471CDE}" destId="{2E4BEA76-51CD-43B3-AF24-7C298C7F4D6C}" srcOrd="0" destOrd="0" presId="urn:microsoft.com/office/officeart/2005/8/layout/hierarchy1"/>
    <dgm:cxn modelId="{30E8039D-401B-492F-921B-729F1D48993B}" type="presParOf" srcId="{2E4BEA76-51CD-43B3-AF24-7C298C7F4D6C}" destId="{CC124A77-2FC0-4F15-825F-5E60DD25ECA8}" srcOrd="0" destOrd="0" presId="urn:microsoft.com/office/officeart/2005/8/layout/hierarchy1"/>
    <dgm:cxn modelId="{5965C469-08F4-4461-B531-36A6EB5D6CDC}" type="presParOf" srcId="{CC124A77-2FC0-4F15-825F-5E60DD25ECA8}" destId="{B7DEE0C8-1AAB-4AFA-B4A7-232451C9045B}" srcOrd="0" destOrd="0" presId="urn:microsoft.com/office/officeart/2005/8/layout/hierarchy1"/>
    <dgm:cxn modelId="{64DD2AA7-8FCD-419E-8EA7-C1BBB357D7FF}" type="presParOf" srcId="{CC124A77-2FC0-4F15-825F-5E60DD25ECA8}" destId="{E13B44EF-7B5F-413A-A3E3-44E8C91A0AE2}" srcOrd="1" destOrd="0" presId="urn:microsoft.com/office/officeart/2005/8/layout/hierarchy1"/>
    <dgm:cxn modelId="{66C7D1B4-1AD6-42E3-9493-A5CB7C9353A2}" type="presParOf" srcId="{2E4BEA76-51CD-43B3-AF24-7C298C7F4D6C}" destId="{954C98FC-0C32-4296-9736-517C1CBD5D6F}" srcOrd="1" destOrd="0" presId="urn:microsoft.com/office/officeart/2005/8/layout/hierarchy1"/>
    <dgm:cxn modelId="{922FD1C4-59A8-4928-B8F7-B5281514627A}" type="presParOf" srcId="{954C98FC-0C32-4296-9736-517C1CBD5D6F}" destId="{197DAC76-9CC2-4D23-996C-202B676E8559}" srcOrd="0" destOrd="0" presId="urn:microsoft.com/office/officeart/2005/8/layout/hierarchy1"/>
    <dgm:cxn modelId="{90738E67-0AE4-496A-8946-51835B26FDCF}" type="presParOf" srcId="{954C98FC-0C32-4296-9736-517C1CBD5D6F}" destId="{F28EDE16-C81E-4E1F-A02B-DAE426437D55}" srcOrd="1" destOrd="0" presId="urn:microsoft.com/office/officeart/2005/8/layout/hierarchy1"/>
    <dgm:cxn modelId="{E6DAEF2C-A05C-4A4F-8D04-8E4F18C42C56}" type="presParOf" srcId="{F28EDE16-C81E-4E1F-A02B-DAE426437D55}" destId="{6925B717-816B-4A56-BA1F-CF6EA9BE5B9D}" srcOrd="0" destOrd="0" presId="urn:microsoft.com/office/officeart/2005/8/layout/hierarchy1"/>
    <dgm:cxn modelId="{3852AB34-AC23-4B06-A0E0-0FA9751ADDEE}" type="presParOf" srcId="{6925B717-816B-4A56-BA1F-CF6EA9BE5B9D}" destId="{0828464F-0BE8-48D7-8293-B3B501B51870}" srcOrd="0" destOrd="0" presId="urn:microsoft.com/office/officeart/2005/8/layout/hierarchy1"/>
    <dgm:cxn modelId="{87626AA0-6497-48D1-A66B-2A4734200801}" type="presParOf" srcId="{6925B717-816B-4A56-BA1F-CF6EA9BE5B9D}" destId="{D82A2A88-2B4C-4EF6-933A-D9F07E5FAF42}" srcOrd="1" destOrd="0" presId="urn:microsoft.com/office/officeart/2005/8/layout/hierarchy1"/>
    <dgm:cxn modelId="{694703B7-B1E6-48F7-B4BC-FA1B724A253A}" type="presParOf" srcId="{F28EDE16-C81E-4E1F-A02B-DAE426437D55}" destId="{98554F14-B380-4176-B67C-143365891DC3}" srcOrd="1" destOrd="0" presId="urn:microsoft.com/office/officeart/2005/8/layout/hierarchy1"/>
    <dgm:cxn modelId="{34B8D1AC-55C1-4E20-BF4B-5A4FCB51DDCB}" type="presParOf" srcId="{98554F14-B380-4176-B67C-143365891DC3}" destId="{C261E7E0-1618-48FB-ABAE-3691A1E89B8A}" srcOrd="0" destOrd="0" presId="urn:microsoft.com/office/officeart/2005/8/layout/hierarchy1"/>
    <dgm:cxn modelId="{A3D25D08-A10C-4DB9-87D2-0C2CF36577C3}" type="presParOf" srcId="{98554F14-B380-4176-B67C-143365891DC3}" destId="{8C8DA090-8BFB-4EA2-8612-E69A967E37E7}" srcOrd="1" destOrd="0" presId="urn:microsoft.com/office/officeart/2005/8/layout/hierarchy1"/>
    <dgm:cxn modelId="{88A39CA2-A2FD-4D4D-AA3B-F5E27C52BC09}" type="presParOf" srcId="{8C8DA090-8BFB-4EA2-8612-E69A967E37E7}" destId="{202811C7-9833-4F05-80FF-ACD0F7C77414}" srcOrd="0" destOrd="0" presId="urn:microsoft.com/office/officeart/2005/8/layout/hierarchy1"/>
    <dgm:cxn modelId="{EE672F89-42A7-4D1E-9898-731E85E3062F}" type="presParOf" srcId="{202811C7-9833-4F05-80FF-ACD0F7C77414}" destId="{18F4C29F-EEF8-4DCD-A7A4-5DB9B407D942}" srcOrd="0" destOrd="0" presId="urn:microsoft.com/office/officeart/2005/8/layout/hierarchy1"/>
    <dgm:cxn modelId="{AA6EE38B-77D5-439B-8057-A0ED71A78767}" type="presParOf" srcId="{202811C7-9833-4F05-80FF-ACD0F7C77414}" destId="{0376CB42-2470-4279-A04C-CEE6D3B795FE}" srcOrd="1" destOrd="0" presId="urn:microsoft.com/office/officeart/2005/8/layout/hierarchy1"/>
    <dgm:cxn modelId="{FDDFD71D-DFE4-4CF8-B79E-DFDE5DFF2C08}" type="presParOf" srcId="{8C8DA090-8BFB-4EA2-8612-E69A967E37E7}" destId="{F51824C1-8CFE-4BE5-B69B-8963F41C219C}" srcOrd="1" destOrd="0" presId="urn:microsoft.com/office/officeart/2005/8/layout/hierarchy1"/>
    <dgm:cxn modelId="{7A28BE76-7FF6-4581-AD1E-DAB54BD987C3}" type="presParOf" srcId="{F51824C1-8CFE-4BE5-B69B-8963F41C219C}" destId="{693459F2-B87D-4773-ABF6-79558230ED5C}" srcOrd="0" destOrd="0" presId="urn:microsoft.com/office/officeart/2005/8/layout/hierarchy1"/>
    <dgm:cxn modelId="{E8523859-6A17-4542-BFD2-9480EFBFB0D9}" type="presParOf" srcId="{F51824C1-8CFE-4BE5-B69B-8963F41C219C}" destId="{310FA5A0-A689-4B67-AA4E-3C2568669DE9}" srcOrd="1" destOrd="0" presId="urn:microsoft.com/office/officeart/2005/8/layout/hierarchy1"/>
    <dgm:cxn modelId="{5B6AE618-7F91-4C30-9455-CE104A226B0B}" type="presParOf" srcId="{310FA5A0-A689-4B67-AA4E-3C2568669DE9}" destId="{1F8B58BB-5F96-4C2D-A344-0C4983B78C0A}" srcOrd="0" destOrd="0" presId="urn:microsoft.com/office/officeart/2005/8/layout/hierarchy1"/>
    <dgm:cxn modelId="{860035C8-2B8B-42AC-A38D-B9AB7BF165A7}" type="presParOf" srcId="{1F8B58BB-5F96-4C2D-A344-0C4983B78C0A}" destId="{B9342968-DFE4-4A70-850B-2A616428F5D3}" srcOrd="0" destOrd="0" presId="urn:microsoft.com/office/officeart/2005/8/layout/hierarchy1"/>
    <dgm:cxn modelId="{94A0C661-E0DD-48AA-9E57-B6E72097C5B6}" type="presParOf" srcId="{1F8B58BB-5F96-4C2D-A344-0C4983B78C0A}" destId="{BD10F6F0-EBB6-4001-8874-667AD295931D}" srcOrd="1" destOrd="0" presId="urn:microsoft.com/office/officeart/2005/8/layout/hierarchy1"/>
    <dgm:cxn modelId="{AD5F209F-A6AC-4306-AC91-6C011B079818}" type="presParOf" srcId="{310FA5A0-A689-4B67-AA4E-3C2568669DE9}" destId="{55D59411-8337-434E-8C50-BAE60DE9AE99}" srcOrd="1" destOrd="0" presId="urn:microsoft.com/office/officeart/2005/8/layout/hierarchy1"/>
    <dgm:cxn modelId="{E8438A47-7E67-4DFF-BCB9-7C332934464F}" type="presParOf" srcId="{F51824C1-8CFE-4BE5-B69B-8963F41C219C}" destId="{97758747-C9DE-4A3B-AFE1-A713D8B95DD6}" srcOrd="2" destOrd="0" presId="urn:microsoft.com/office/officeart/2005/8/layout/hierarchy1"/>
    <dgm:cxn modelId="{B2D95BD7-DBC5-4D63-84E4-6A9082DD1357}" type="presParOf" srcId="{F51824C1-8CFE-4BE5-B69B-8963F41C219C}" destId="{ED6DB4A9-A6F3-4A61-9681-2658E83FF028}" srcOrd="3" destOrd="0" presId="urn:microsoft.com/office/officeart/2005/8/layout/hierarchy1"/>
    <dgm:cxn modelId="{95A789D9-5EF4-4155-92E7-E67A9C723FD2}" type="presParOf" srcId="{ED6DB4A9-A6F3-4A61-9681-2658E83FF028}" destId="{CF178497-414F-4FB2-8D92-91E2F04A455E}" srcOrd="0" destOrd="0" presId="urn:microsoft.com/office/officeart/2005/8/layout/hierarchy1"/>
    <dgm:cxn modelId="{CBF3F297-AF83-48CF-8017-830940D78974}" type="presParOf" srcId="{CF178497-414F-4FB2-8D92-91E2F04A455E}" destId="{4229FF00-D258-4E45-8AB0-B9DB7320B673}" srcOrd="0" destOrd="0" presId="urn:microsoft.com/office/officeart/2005/8/layout/hierarchy1"/>
    <dgm:cxn modelId="{7E21F6E2-E4AB-4BF2-98EE-40DC826E3620}" type="presParOf" srcId="{CF178497-414F-4FB2-8D92-91E2F04A455E}" destId="{D37FEC5C-27E6-413B-85CA-474D4B7F4473}" srcOrd="1" destOrd="0" presId="urn:microsoft.com/office/officeart/2005/8/layout/hierarchy1"/>
    <dgm:cxn modelId="{C6F0FB5C-326B-4588-8DB6-E5C7CA5886F1}" type="presParOf" srcId="{ED6DB4A9-A6F3-4A61-9681-2658E83FF028}" destId="{B7D9E13F-8B03-4B03-931F-745CF122CFC9}" srcOrd="1" destOrd="0" presId="urn:microsoft.com/office/officeart/2005/8/layout/hierarchy1"/>
    <dgm:cxn modelId="{8D05B4AD-6C9E-44DB-A281-2F91E6E0192C}" type="presParOf" srcId="{F51824C1-8CFE-4BE5-B69B-8963F41C219C}" destId="{885B4FF1-5675-4611-A60D-6D0B73AC14C1}" srcOrd="4" destOrd="0" presId="urn:microsoft.com/office/officeart/2005/8/layout/hierarchy1"/>
    <dgm:cxn modelId="{30DC040D-3841-4248-B8F9-B49C7AF60744}" type="presParOf" srcId="{F51824C1-8CFE-4BE5-B69B-8963F41C219C}" destId="{CADBC913-3B6B-4291-8739-256F017D86E4}" srcOrd="5" destOrd="0" presId="urn:microsoft.com/office/officeart/2005/8/layout/hierarchy1"/>
    <dgm:cxn modelId="{29FE9333-4CD8-44D7-89A6-47E3ABCA5DA8}" type="presParOf" srcId="{CADBC913-3B6B-4291-8739-256F017D86E4}" destId="{83684870-4DF3-44BC-AF8E-F64D9C6F5661}" srcOrd="0" destOrd="0" presId="urn:microsoft.com/office/officeart/2005/8/layout/hierarchy1"/>
    <dgm:cxn modelId="{1ED7487D-C2DA-4D0C-AD93-599AC7383654}" type="presParOf" srcId="{83684870-4DF3-44BC-AF8E-F64D9C6F5661}" destId="{A8B04BB0-EDBF-40A7-9B36-AD93157BE7EC}" srcOrd="0" destOrd="0" presId="urn:microsoft.com/office/officeart/2005/8/layout/hierarchy1"/>
    <dgm:cxn modelId="{89E2DC85-9123-43E3-AD98-75A94F3E282C}" type="presParOf" srcId="{83684870-4DF3-44BC-AF8E-F64D9C6F5661}" destId="{7833F19B-80EA-4F16-B0FD-FA29E009CD8E}" srcOrd="1" destOrd="0" presId="urn:microsoft.com/office/officeart/2005/8/layout/hierarchy1"/>
    <dgm:cxn modelId="{E82B5E76-344A-4DFE-9A53-74BD8C498866}" type="presParOf" srcId="{CADBC913-3B6B-4291-8739-256F017D86E4}" destId="{75570D52-111C-4AEA-A021-36FB14EF7433}" srcOrd="1" destOrd="0" presId="urn:microsoft.com/office/officeart/2005/8/layout/hierarchy1"/>
    <dgm:cxn modelId="{9A88643D-BDE8-449A-B40B-8D699BD737AE}" type="presParOf" srcId="{F51824C1-8CFE-4BE5-B69B-8963F41C219C}" destId="{61E7E1BE-9833-48A7-ACE7-343EC9F44ADA}" srcOrd="6" destOrd="0" presId="urn:microsoft.com/office/officeart/2005/8/layout/hierarchy1"/>
    <dgm:cxn modelId="{0525D47F-8136-400A-8BC2-B45B74F75389}" type="presParOf" srcId="{F51824C1-8CFE-4BE5-B69B-8963F41C219C}" destId="{47D1583A-7051-4F5D-ABE7-CC2A211D02BE}" srcOrd="7" destOrd="0" presId="urn:microsoft.com/office/officeart/2005/8/layout/hierarchy1"/>
    <dgm:cxn modelId="{11869F08-6858-4038-A424-70D730C27F5F}" type="presParOf" srcId="{47D1583A-7051-4F5D-ABE7-CC2A211D02BE}" destId="{83415564-A85C-4B6B-81B3-DD6F40851D73}" srcOrd="0" destOrd="0" presId="urn:microsoft.com/office/officeart/2005/8/layout/hierarchy1"/>
    <dgm:cxn modelId="{4BB2F67D-89BB-46AD-B780-BB7835DD8DBD}" type="presParOf" srcId="{83415564-A85C-4B6B-81B3-DD6F40851D73}" destId="{4BD4B809-C4E7-43C5-8915-FC992F8AE8CE}" srcOrd="0" destOrd="0" presId="urn:microsoft.com/office/officeart/2005/8/layout/hierarchy1"/>
    <dgm:cxn modelId="{111DF4A0-E5BC-4975-ABE5-58ED220F4FC9}" type="presParOf" srcId="{83415564-A85C-4B6B-81B3-DD6F40851D73}" destId="{0FB48B2D-F63C-4366-920E-BE557A2F40F4}" srcOrd="1" destOrd="0" presId="urn:microsoft.com/office/officeart/2005/8/layout/hierarchy1"/>
    <dgm:cxn modelId="{E242F262-4135-44D6-89ED-28DD2030EC62}" type="presParOf" srcId="{47D1583A-7051-4F5D-ABE7-CC2A211D02BE}" destId="{B8B31B6F-F4CA-4FC1-AC2F-90D2F36281DA}" srcOrd="1" destOrd="0" presId="urn:microsoft.com/office/officeart/2005/8/layout/hierarchy1"/>
    <dgm:cxn modelId="{3B71B5BD-662B-46A6-8675-4CCC863BE35F}" type="presParOf" srcId="{98554F14-B380-4176-B67C-143365891DC3}" destId="{CE1B225E-B6CC-40FF-BF39-FDBC47F9F4AC}" srcOrd="2" destOrd="0" presId="urn:microsoft.com/office/officeart/2005/8/layout/hierarchy1"/>
    <dgm:cxn modelId="{1A535CC0-030C-4720-A9D8-DAB16AE1D9F5}" type="presParOf" srcId="{98554F14-B380-4176-B67C-143365891DC3}" destId="{E9846F5B-115F-47C1-9E6F-BABF5FBD0D64}" srcOrd="3" destOrd="0" presId="urn:microsoft.com/office/officeart/2005/8/layout/hierarchy1"/>
    <dgm:cxn modelId="{9C22132A-2E9B-4EA0-951D-0701F5A87CE5}" type="presParOf" srcId="{E9846F5B-115F-47C1-9E6F-BABF5FBD0D64}" destId="{4DB79072-67D1-4D09-AF33-855C03A1EEB4}" srcOrd="0" destOrd="0" presId="urn:microsoft.com/office/officeart/2005/8/layout/hierarchy1"/>
    <dgm:cxn modelId="{DEF05FAF-1C89-46A0-8692-04691058BA50}" type="presParOf" srcId="{4DB79072-67D1-4D09-AF33-855C03A1EEB4}" destId="{1F9FA6F8-8D9B-4864-A9D3-1BA5BB04B5CA}" srcOrd="0" destOrd="0" presId="urn:microsoft.com/office/officeart/2005/8/layout/hierarchy1"/>
    <dgm:cxn modelId="{F39B63FD-43B9-4C71-95FB-EAE2EFDD5D42}" type="presParOf" srcId="{4DB79072-67D1-4D09-AF33-855C03A1EEB4}" destId="{2C9367D0-FFF2-4862-8B3C-D3766F8DBF26}" srcOrd="1" destOrd="0" presId="urn:microsoft.com/office/officeart/2005/8/layout/hierarchy1"/>
    <dgm:cxn modelId="{32D5BBDF-8A7B-4E92-95A2-7397EF3DC3F1}" type="presParOf" srcId="{E9846F5B-115F-47C1-9E6F-BABF5FBD0D64}" destId="{D093650F-EE5B-402E-9E27-60525E0CD7B6}" srcOrd="1" destOrd="0" presId="urn:microsoft.com/office/officeart/2005/8/layout/hierarchy1"/>
    <dgm:cxn modelId="{07B0D2A0-B96A-4EE7-8656-B8E10BA4BF59}" type="presParOf" srcId="{98554F14-B380-4176-B67C-143365891DC3}" destId="{11F64E43-A451-4D5F-AE17-C7E343A5C934}" srcOrd="4" destOrd="0" presId="urn:microsoft.com/office/officeart/2005/8/layout/hierarchy1"/>
    <dgm:cxn modelId="{2CF98F45-620B-4B3D-AC30-AD66CC357B2E}" type="presParOf" srcId="{98554F14-B380-4176-B67C-143365891DC3}" destId="{CBBF0523-5778-45D9-85D8-1588AB3ED8BD}" srcOrd="5" destOrd="0" presId="urn:microsoft.com/office/officeart/2005/8/layout/hierarchy1"/>
    <dgm:cxn modelId="{05018662-47CA-4EB7-838A-47C875DAE857}" type="presParOf" srcId="{CBBF0523-5778-45D9-85D8-1588AB3ED8BD}" destId="{CA5D95B3-1425-4194-BC25-8B180D77F3C9}" srcOrd="0" destOrd="0" presId="urn:microsoft.com/office/officeart/2005/8/layout/hierarchy1"/>
    <dgm:cxn modelId="{1CE5D8D6-D86F-4701-A0F0-9D74B7425B1B}" type="presParOf" srcId="{CA5D95B3-1425-4194-BC25-8B180D77F3C9}" destId="{38C7EC18-DD97-48CC-8ED1-91129A26CB8E}" srcOrd="0" destOrd="0" presId="urn:microsoft.com/office/officeart/2005/8/layout/hierarchy1"/>
    <dgm:cxn modelId="{77FB0B69-C77F-4A70-9752-0D67B49F1705}" type="presParOf" srcId="{CA5D95B3-1425-4194-BC25-8B180D77F3C9}" destId="{3AF8A38D-C58E-4466-8D53-6869BA859DD9}" srcOrd="1" destOrd="0" presId="urn:microsoft.com/office/officeart/2005/8/layout/hierarchy1"/>
    <dgm:cxn modelId="{D5C97D53-2779-449A-A275-B7961DF33F62}" type="presParOf" srcId="{CBBF0523-5778-45D9-85D8-1588AB3ED8BD}" destId="{B43C7B1C-6817-4195-B136-EC8ADD7C0886}" srcOrd="1" destOrd="0" presId="urn:microsoft.com/office/officeart/2005/8/layout/hierarchy1"/>
    <dgm:cxn modelId="{6B9D72FF-1B6E-454A-8B4C-CD6E89E9E681}" type="presParOf" srcId="{B43C7B1C-6817-4195-B136-EC8ADD7C0886}" destId="{7E3C1552-3A56-40C0-8912-9400BF5DE669}" srcOrd="0" destOrd="0" presId="urn:microsoft.com/office/officeart/2005/8/layout/hierarchy1"/>
    <dgm:cxn modelId="{45A44540-480D-43D5-A049-CE8D5DA55B71}" type="presParOf" srcId="{B43C7B1C-6817-4195-B136-EC8ADD7C0886}" destId="{8565CF55-40BF-40A0-BE95-ECE5E95F3656}" srcOrd="1" destOrd="0" presId="urn:microsoft.com/office/officeart/2005/8/layout/hierarchy1"/>
    <dgm:cxn modelId="{17F9B418-38D5-4FE9-B94D-1A89B489E3BF}" type="presParOf" srcId="{8565CF55-40BF-40A0-BE95-ECE5E95F3656}" destId="{F12C0227-F319-4967-9E5C-678C6A585E51}" srcOrd="0" destOrd="0" presId="urn:microsoft.com/office/officeart/2005/8/layout/hierarchy1"/>
    <dgm:cxn modelId="{62AC7059-8422-47AD-9AF1-53EEDE987CF2}" type="presParOf" srcId="{F12C0227-F319-4967-9E5C-678C6A585E51}" destId="{5EBF303C-04B1-4D1D-8D9A-B45F680912FD}" srcOrd="0" destOrd="0" presId="urn:microsoft.com/office/officeart/2005/8/layout/hierarchy1"/>
    <dgm:cxn modelId="{7BE796C7-35C4-4EF9-912C-2ABF458E1087}" type="presParOf" srcId="{F12C0227-F319-4967-9E5C-678C6A585E51}" destId="{B18F7787-13CE-46F7-BBA3-CC0BBBE71FE7}" srcOrd="1" destOrd="0" presId="urn:microsoft.com/office/officeart/2005/8/layout/hierarchy1"/>
    <dgm:cxn modelId="{DFAE1810-E5A1-4CD1-9B6A-1725DF37737D}" type="presParOf" srcId="{8565CF55-40BF-40A0-BE95-ECE5E95F3656}" destId="{849F1B4F-4009-40D4-BBD6-5B0F05274726}" srcOrd="1" destOrd="0" presId="urn:microsoft.com/office/officeart/2005/8/layout/hierarchy1"/>
    <dgm:cxn modelId="{7CBCF3F4-756B-4F76-8B11-05EE375CB3DD}" type="presParOf" srcId="{B43C7B1C-6817-4195-B136-EC8ADD7C0886}" destId="{53BBCA05-92E0-4E3E-8057-330D5E66E571}" srcOrd="2" destOrd="0" presId="urn:microsoft.com/office/officeart/2005/8/layout/hierarchy1"/>
    <dgm:cxn modelId="{BB75A078-62DC-4550-9050-A8EB0AA100A5}" type="presParOf" srcId="{B43C7B1C-6817-4195-B136-EC8ADD7C0886}" destId="{0A67FB48-9144-423F-9EA8-5A8968EFB141}" srcOrd="3" destOrd="0" presId="urn:microsoft.com/office/officeart/2005/8/layout/hierarchy1"/>
    <dgm:cxn modelId="{118515D1-00D4-494B-B626-FDEF4374C905}" type="presParOf" srcId="{0A67FB48-9144-423F-9EA8-5A8968EFB141}" destId="{CB4C0D43-B80A-4D23-9BFC-3D469E2F037B}" srcOrd="0" destOrd="0" presId="urn:microsoft.com/office/officeart/2005/8/layout/hierarchy1"/>
    <dgm:cxn modelId="{AA89F998-4998-49E8-9BB2-26FA11C013C4}" type="presParOf" srcId="{CB4C0D43-B80A-4D23-9BFC-3D469E2F037B}" destId="{2ACFD146-B8FF-472D-9487-2D69D548F609}" srcOrd="0" destOrd="0" presId="urn:microsoft.com/office/officeart/2005/8/layout/hierarchy1"/>
    <dgm:cxn modelId="{6540C6FE-C91B-4738-8D20-E500A6DD105A}" type="presParOf" srcId="{CB4C0D43-B80A-4D23-9BFC-3D469E2F037B}" destId="{04D12DED-7FAD-41B7-9327-F5A9DCE8A0AE}" srcOrd="1" destOrd="0" presId="urn:microsoft.com/office/officeart/2005/8/layout/hierarchy1"/>
    <dgm:cxn modelId="{A5D84AD8-453A-462C-931A-ADFC2347C48F}" type="presParOf" srcId="{0A67FB48-9144-423F-9EA8-5A8968EFB141}" destId="{7250C1A8-272D-48A7-908B-9119372061F5}" srcOrd="1" destOrd="0" presId="urn:microsoft.com/office/officeart/2005/8/layout/hierarchy1"/>
    <dgm:cxn modelId="{D577F94E-6A13-4BC8-BC70-19BBF8D29F5F}" type="presParOf" srcId="{B43C7B1C-6817-4195-B136-EC8ADD7C0886}" destId="{7D24C0D3-7B9B-429D-991B-85E9DA6C3C94}" srcOrd="4" destOrd="0" presId="urn:microsoft.com/office/officeart/2005/8/layout/hierarchy1"/>
    <dgm:cxn modelId="{ABA346E3-C020-4A94-AF8A-46857BC6A421}" type="presParOf" srcId="{B43C7B1C-6817-4195-B136-EC8ADD7C0886}" destId="{639A3C30-D447-4C56-9421-1F11C0B7C3C4}" srcOrd="5" destOrd="0" presId="urn:microsoft.com/office/officeart/2005/8/layout/hierarchy1"/>
    <dgm:cxn modelId="{ADCE9365-2FDF-4CF1-9D69-95A08F03900D}" type="presParOf" srcId="{639A3C30-D447-4C56-9421-1F11C0B7C3C4}" destId="{E53A8127-DB76-4689-B03C-768D847A8841}" srcOrd="0" destOrd="0" presId="urn:microsoft.com/office/officeart/2005/8/layout/hierarchy1"/>
    <dgm:cxn modelId="{09282EC0-205F-4EB3-A372-5CB02DD09D26}" type="presParOf" srcId="{E53A8127-DB76-4689-B03C-768D847A8841}" destId="{3CA803C4-4F25-42BE-B800-DD4F9A216BE0}" srcOrd="0" destOrd="0" presId="urn:microsoft.com/office/officeart/2005/8/layout/hierarchy1"/>
    <dgm:cxn modelId="{04ABF88F-A0B0-4E61-8F3F-B38D6082864B}" type="presParOf" srcId="{E53A8127-DB76-4689-B03C-768D847A8841}" destId="{D362C3FC-5432-42BD-AEB0-CF44F68B705A}" srcOrd="1" destOrd="0" presId="urn:microsoft.com/office/officeart/2005/8/layout/hierarchy1"/>
    <dgm:cxn modelId="{D19A2374-A739-4988-A0BC-FAF4664F7A8D}" type="presParOf" srcId="{639A3C30-D447-4C56-9421-1F11C0B7C3C4}" destId="{505BA433-751F-4874-BAFF-78D205712F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81CDFA-468E-4A30-B698-C095B1223A7D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F8025C90-4956-4C00-8551-3EA8911E2EA8}">
      <dgm:prSet phldrT="[文字]" custT="1"/>
      <dgm:spPr/>
      <dgm:t>
        <a:bodyPr/>
        <a:lstStyle/>
        <a:p>
          <a:r>
            <a:rPr lang="zh-TW" altLang="en-US" sz="2000" dirty="0">
              <a:latin typeface="華康超明體" panose="02020C09000000000000" pitchFamily="49" charset="-120"/>
              <a:ea typeface="華康超明體" panose="02020C09000000000000" pitchFamily="49" charset="-120"/>
            </a:rPr>
            <a:t>經協會遴選我國優秀運動員執行培訓工作</a:t>
          </a:r>
        </a:p>
      </dgm:t>
    </dgm:pt>
    <dgm:pt modelId="{CEC6BAF8-CA11-4BE4-907C-1878DDA817B8}" type="parTrans" cxnId="{154A8384-37B3-42D6-B75D-1E6AF7EAB763}">
      <dgm:prSet/>
      <dgm:spPr/>
      <dgm:t>
        <a:bodyPr/>
        <a:lstStyle/>
        <a:p>
          <a:endParaRPr lang="zh-TW" altLang="en-US" sz="2000"/>
        </a:p>
      </dgm:t>
    </dgm:pt>
    <dgm:pt modelId="{FCCC9ECB-EB43-4E90-8882-5ABCF0011775}" type="sibTrans" cxnId="{154A8384-37B3-42D6-B75D-1E6AF7EAB763}">
      <dgm:prSet/>
      <dgm:spPr/>
      <dgm:t>
        <a:bodyPr/>
        <a:lstStyle/>
        <a:p>
          <a:endParaRPr lang="zh-TW" altLang="en-US" sz="2000"/>
        </a:p>
      </dgm:t>
    </dgm:pt>
    <dgm:pt modelId="{4221E8CE-5509-4BD9-B1BB-34E9D66CF2C9}">
      <dgm:prSet phldrT="[文字]" custT="1"/>
      <dgm:spPr/>
      <dgm:t>
        <a:bodyPr/>
        <a:lstStyle/>
        <a:p>
          <a:r>
            <a:rPr lang="zh-TW" altLang="en-US" sz="2000" dirty="0">
              <a:latin typeface="華康超明體" panose="02020C09000000000000" pitchFamily="49" charset="-120"/>
              <a:ea typeface="華康超明體" panose="02020C09000000000000" pitchFamily="49" charset="-120"/>
            </a:rPr>
            <a:t>依國際成績擇具奧運會奪牌潛力選手</a:t>
          </a:r>
        </a:p>
      </dgm:t>
    </dgm:pt>
    <dgm:pt modelId="{9AAD27F6-185E-4937-A9AA-5536F5F306E5}" type="parTrans" cxnId="{669C99AE-9012-4AD8-B388-8D29FB5262DA}">
      <dgm:prSet/>
      <dgm:spPr/>
      <dgm:t>
        <a:bodyPr/>
        <a:lstStyle/>
        <a:p>
          <a:endParaRPr lang="zh-TW" altLang="en-US" sz="2000"/>
        </a:p>
      </dgm:t>
    </dgm:pt>
    <dgm:pt modelId="{5D6004D4-AD29-4C12-B2EB-DFDD4662F174}" type="sibTrans" cxnId="{669C99AE-9012-4AD8-B388-8D29FB5262DA}">
      <dgm:prSet/>
      <dgm:spPr/>
      <dgm:t>
        <a:bodyPr/>
        <a:lstStyle/>
        <a:p>
          <a:endParaRPr lang="zh-TW" altLang="en-US" sz="2000"/>
        </a:p>
      </dgm:t>
    </dgm:pt>
    <dgm:pt modelId="{5BB05FDE-802B-4A19-8EA5-BF49DFEEE311}">
      <dgm:prSet phldrT="[文字]" custT="1"/>
      <dgm:spPr>
        <a:solidFill>
          <a:srgbClr val="B54F69"/>
        </a:solidFill>
      </dgm:spPr>
      <dgm:t>
        <a:bodyPr/>
        <a:lstStyle/>
        <a:p>
          <a:r>
            <a:rPr lang="zh-TW" altLang="en-US" sz="2000" dirty="0">
              <a:latin typeface="華康超明體" panose="02020C09000000000000" pitchFamily="49" charset="-120"/>
              <a:ea typeface="華康超明體" panose="02020C09000000000000" pitchFamily="49" charset="-120"/>
            </a:rPr>
            <a:t>菁英選手分級執行客製化黃金計畫訓</a:t>
          </a:r>
        </a:p>
      </dgm:t>
    </dgm:pt>
    <dgm:pt modelId="{1BF6ADC7-4016-4DF5-B557-ECA32A4EDEE0}" type="parTrans" cxnId="{73BC7528-5B9B-4F26-878E-E30BE5EDAAD7}">
      <dgm:prSet/>
      <dgm:spPr/>
      <dgm:t>
        <a:bodyPr/>
        <a:lstStyle/>
        <a:p>
          <a:endParaRPr lang="zh-TW" altLang="en-US" sz="2000"/>
        </a:p>
      </dgm:t>
    </dgm:pt>
    <dgm:pt modelId="{C9CEA365-18E3-4C6D-B563-8947B28A2FF1}" type="sibTrans" cxnId="{73BC7528-5B9B-4F26-878E-E30BE5EDAAD7}">
      <dgm:prSet/>
      <dgm:spPr/>
      <dgm:t>
        <a:bodyPr/>
        <a:lstStyle/>
        <a:p>
          <a:endParaRPr lang="zh-TW" altLang="en-US" sz="2000"/>
        </a:p>
      </dgm:t>
    </dgm:pt>
    <dgm:pt modelId="{0DDAB4CC-B680-4259-A880-3BE79283F7C8}" type="pres">
      <dgm:prSet presAssocID="{F981CDFA-468E-4A30-B698-C095B1223A7D}" presName="Name0" presStyleCnt="0">
        <dgm:presLayoutVars>
          <dgm:dir/>
          <dgm:animOne val="branch"/>
          <dgm:animLvl val="lvl"/>
        </dgm:presLayoutVars>
      </dgm:prSet>
      <dgm:spPr/>
    </dgm:pt>
    <dgm:pt modelId="{180C2C97-9697-4188-868F-67EEA13B8928}" type="pres">
      <dgm:prSet presAssocID="{F8025C90-4956-4C00-8551-3EA8911E2EA8}" presName="chaos" presStyleCnt="0"/>
      <dgm:spPr/>
    </dgm:pt>
    <dgm:pt modelId="{6F9E733A-A460-4FB1-AEC9-9E81ADF1D076}" type="pres">
      <dgm:prSet presAssocID="{F8025C90-4956-4C00-8551-3EA8911E2EA8}" presName="parTx1" presStyleLbl="revTx" presStyleIdx="0" presStyleCnt="2"/>
      <dgm:spPr/>
    </dgm:pt>
    <dgm:pt modelId="{4C3EA71C-8F06-4C73-9821-7589663A6D8B}" type="pres">
      <dgm:prSet presAssocID="{F8025C90-4956-4C00-8551-3EA8911E2EA8}" presName="c1" presStyleLbl="node1" presStyleIdx="0" presStyleCnt="19" custLinFactNeighborX="-23640" custLinFactNeighborY="-1876"/>
      <dgm:spPr/>
    </dgm:pt>
    <dgm:pt modelId="{73926DB8-2FCE-4DFA-9BA1-25147476AEC8}" type="pres">
      <dgm:prSet presAssocID="{F8025C90-4956-4C00-8551-3EA8911E2EA8}" presName="c2" presStyleLbl="node1" presStyleIdx="1" presStyleCnt="19"/>
      <dgm:spPr/>
    </dgm:pt>
    <dgm:pt modelId="{EA9CAFF4-6306-4546-97F8-8CDC83FA9B6F}" type="pres">
      <dgm:prSet presAssocID="{F8025C90-4956-4C00-8551-3EA8911E2EA8}" presName="c3" presStyleLbl="node1" presStyleIdx="2" presStyleCnt="19" custLinFactNeighborX="-9729" custLinFactNeighborY="-20890"/>
      <dgm:spPr/>
    </dgm:pt>
    <dgm:pt modelId="{3528EEB4-D609-407C-8C6C-A54C9FDCBF94}" type="pres">
      <dgm:prSet presAssocID="{F8025C90-4956-4C00-8551-3EA8911E2EA8}" presName="c4" presStyleLbl="node1" presStyleIdx="3" presStyleCnt="19"/>
      <dgm:spPr/>
    </dgm:pt>
    <dgm:pt modelId="{B3401CB2-F57C-460E-B350-11ADA9630FE7}" type="pres">
      <dgm:prSet presAssocID="{F8025C90-4956-4C00-8551-3EA8911E2EA8}" presName="c5" presStyleLbl="node1" presStyleIdx="4" presStyleCnt="19" custLinFactNeighborX="-38757" custLinFactNeighborY="-47957"/>
      <dgm:spPr/>
    </dgm:pt>
    <dgm:pt modelId="{6DC1F973-C0FF-4CC1-A674-49645DDD3ADA}" type="pres">
      <dgm:prSet presAssocID="{F8025C90-4956-4C00-8551-3EA8911E2EA8}" presName="c6" presStyleLbl="node1" presStyleIdx="5" presStyleCnt="19"/>
      <dgm:spPr/>
    </dgm:pt>
    <dgm:pt modelId="{1D533CAD-8ADE-479C-BB16-F5C20C9044B3}" type="pres">
      <dgm:prSet presAssocID="{F8025C90-4956-4C00-8551-3EA8911E2EA8}" presName="c7" presStyleLbl="node1" presStyleIdx="6" presStyleCnt="19"/>
      <dgm:spPr/>
    </dgm:pt>
    <dgm:pt modelId="{3FBFB183-F83A-43A0-BBD6-EA31405C4A86}" type="pres">
      <dgm:prSet presAssocID="{F8025C90-4956-4C00-8551-3EA8911E2EA8}" presName="c8" presStyleLbl="node1" presStyleIdx="7" presStyleCnt="19" custLinFactNeighborX="45928" custLinFactNeighborY="-41895"/>
      <dgm:spPr/>
    </dgm:pt>
    <dgm:pt modelId="{6B3B4815-4D99-4D24-86FC-49BA380CD36B}" type="pres">
      <dgm:prSet presAssocID="{F8025C90-4956-4C00-8551-3EA8911E2EA8}" presName="c9" presStyleLbl="node1" presStyleIdx="8" presStyleCnt="19" custLinFactNeighborX="-5741" custLinFactNeighborY="56458"/>
      <dgm:spPr/>
    </dgm:pt>
    <dgm:pt modelId="{C8D61994-BDC1-4F98-BA51-C700291B6E5D}" type="pres">
      <dgm:prSet presAssocID="{F8025C90-4956-4C00-8551-3EA8911E2EA8}" presName="c10" presStyleLbl="node1" presStyleIdx="9" presStyleCnt="19" custLinFactNeighborX="923" custLinFactNeighborY="-37952"/>
      <dgm:spPr/>
    </dgm:pt>
    <dgm:pt modelId="{42D0410B-D332-4F1F-B9EA-36F7CB20BAD6}" type="pres">
      <dgm:prSet presAssocID="{F8025C90-4956-4C00-8551-3EA8911E2EA8}" presName="c11" presStyleLbl="node1" presStyleIdx="10" presStyleCnt="19"/>
      <dgm:spPr/>
    </dgm:pt>
    <dgm:pt modelId="{1430FF7B-3A42-4634-B037-AF87F5EC09C9}" type="pres">
      <dgm:prSet presAssocID="{F8025C90-4956-4C00-8551-3EA8911E2EA8}" presName="c12" presStyleLbl="node1" presStyleIdx="11" presStyleCnt="19"/>
      <dgm:spPr/>
    </dgm:pt>
    <dgm:pt modelId="{C7F0A7A2-36DA-44F9-8A60-7A30638BCA57}" type="pres">
      <dgm:prSet presAssocID="{F8025C90-4956-4C00-8551-3EA8911E2EA8}" presName="c13" presStyleLbl="node1" presStyleIdx="12" presStyleCnt="19"/>
      <dgm:spPr/>
    </dgm:pt>
    <dgm:pt modelId="{D5991E9A-D36A-42EE-8EC7-520D61AF173C}" type="pres">
      <dgm:prSet presAssocID="{F8025C90-4956-4C00-8551-3EA8911E2EA8}" presName="c14" presStyleLbl="node1" presStyleIdx="13" presStyleCnt="19"/>
      <dgm:spPr/>
    </dgm:pt>
    <dgm:pt modelId="{8DE3708F-C69C-4C4A-BDB2-9F86B2F63BF8}" type="pres">
      <dgm:prSet presAssocID="{F8025C90-4956-4C00-8551-3EA8911E2EA8}" presName="c15" presStyleLbl="node1" presStyleIdx="14" presStyleCnt="19"/>
      <dgm:spPr/>
    </dgm:pt>
    <dgm:pt modelId="{E68CB680-16EE-4686-9C9D-4EEFB2A95501}" type="pres">
      <dgm:prSet presAssocID="{F8025C90-4956-4C00-8551-3EA8911E2EA8}" presName="c16" presStyleLbl="node1" presStyleIdx="15" presStyleCnt="19"/>
      <dgm:spPr/>
    </dgm:pt>
    <dgm:pt modelId="{AECC06B0-08F7-4B5D-BC93-F73CE609626B}" type="pres">
      <dgm:prSet presAssocID="{F8025C90-4956-4C00-8551-3EA8911E2EA8}" presName="c17" presStyleLbl="node1" presStyleIdx="16" presStyleCnt="19"/>
      <dgm:spPr/>
    </dgm:pt>
    <dgm:pt modelId="{F9907132-66CF-4D75-B95F-5D69F56B580B}" type="pres">
      <dgm:prSet presAssocID="{F8025C90-4956-4C00-8551-3EA8911E2EA8}" presName="c18" presStyleLbl="node1" presStyleIdx="17" presStyleCnt="19"/>
      <dgm:spPr/>
    </dgm:pt>
    <dgm:pt modelId="{EE5B3AB2-A4CB-4DB7-BE22-2C44D551A4CB}" type="pres">
      <dgm:prSet presAssocID="{FCCC9ECB-EB43-4E90-8882-5ABCF0011775}" presName="chevronComposite1" presStyleCnt="0"/>
      <dgm:spPr/>
    </dgm:pt>
    <dgm:pt modelId="{3276242C-D38A-46EB-9E83-DD8FAA8594A0}" type="pres">
      <dgm:prSet presAssocID="{FCCC9ECB-EB43-4E90-8882-5ABCF0011775}" presName="chevron1" presStyleLbl="sibTrans2D1" presStyleIdx="0" presStyleCnt="2"/>
      <dgm:spPr>
        <a:solidFill>
          <a:srgbClr val="D06F88"/>
        </a:solidFill>
      </dgm:spPr>
    </dgm:pt>
    <dgm:pt modelId="{7289E307-F4B3-42BB-BCED-B71D52090FBF}" type="pres">
      <dgm:prSet presAssocID="{FCCC9ECB-EB43-4E90-8882-5ABCF0011775}" presName="spChevron1" presStyleCnt="0"/>
      <dgm:spPr/>
    </dgm:pt>
    <dgm:pt modelId="{CDE5C9D1-3800-47DF-9C98-9F36B2D4669C}" type="pres">
      <dgm:prSet presAssocID="{4221E8CE-5509-4BD9-B1BB-34E9D66CF2C9}" presName="middle" presStyleCnt="0"/>
      <dgm:spPr/>
    </dgm:pt>
    <dgm:pt modelId="{CF9A1854-8902-43C1-8965-F86A13C4EBFB}" type="pres">
      <dgm:prSet presAssocID="{4221E8CE-5509-4BD9-B1BB-34E9D66CF2C9}" presName="parTxMid" presStyleLbl="revTx" presStyleIdx="1" presStyleCnt="2"/>
      <dgm:spPr/>
    </dgm:pt>
    <dgm:pt modelId="{738EE736-0326-45D4-BDE0-068262B907D1}" type="pres">
      <dgm:prSet presAssocID="{4221E8CE-5509-4BD9-B1BB-34E9D66CF2C9}" presName="spMid" presStyleCnt="0"/>
      <dgm:spPr/>
    </dgm:pt>
    <dgm:pt modelId="{9CBDE6E4-4CAA-4762-9FF1-A730F6781EA7}" type="pres">
      <dgm:prSet presAssocID="{5D6004D4-AD29-4C12-B2EB-DFDD4662F174}" presName="chevronComposite1" presStyleCnt="0"/>
      <dgm:spPr/>
    </dgm:pt>
    <dgm:pt modelId="{1FFA55E8-9031-4FB2-9848-01668A18150C}" type="pres">
      <dgm:prSet presAssocID="{5D6004D4-AD29-4C12-B2EB-DFDD4662F174}" presName="chevron1" presStyleLbl="sibTrans2D1" presStyleIdx="1" presStyleCnt="2"/>
      <dgm:spPr>
        <a:solidFill>
          <a:srgbClr val="8B2030"/>
        </a:solidFill>
      </dgm:spPr>
    </dgm:pt>
    <dgm:pt modelId="{5B91A9A4-1201-4AC3-A9C4-2E1FCAE966CE}" type="pres">
      <dgm:prSet presAssocID="{5D6004D4-AD29-4C12-B2EB-DFDD4662F174}" presName="spChevron1" presStyleCnt="0"/>
      <dgm:spPr/>
    </dgm:pt>
    <dgm:pt modelId="{F2340D4C-7D98-4095-B91E-FB6A2E082AE0}" type="pres">
      <dgm:prSet presAssocID="{5BB05FDE-802B-4A19-8EA5-BF49DFEEE311}" presName="last" presStyleCnt="0"/>
      <dgm:spPr/>
    </dgm:pt>
    <dgm:pt modelId="{269FBEE5-5889-4A0F-94FC-0AFE90761C70}" type="pres">
      <dgm:prSet presAssocID="{5BB05FDE-802B-4A19-8EA5-BF49DFEEE311}" presName="circleTx" presStyleLbl="node1" presStyleIdx="18" presStyleCnt="19" custLinFactNeighborX="-1765" custLinFactNeighborY="-1026"/>
      <dgm:spPr/>
    </dgm:pt>
    <dgm:pt modelId="{02BDF0C7-96E7-437F-B3CE-EA73E03D37A4}" type="pres">
      <dgm:prSet presAssocID="{5BB05FDE-802B-4A19-8EA5-BF49DFEEE311}" presName="spN" presStyleCnt="0"/>
      <dgm:spPr/>
    </dgm:pt>
  </dgm:ptLst>
  <dgm:cxnLst>
    <dgm:cxn modelId="{73BC7528-5B9B-4F26-878E-E30BE5EDAAD7}" srcId="{F981CDFA-468E-4A30-B698-C095B1223A7D}" destId="{5BB05FDE-802B-4A19-8EA5-BF49DFEEE311}" srcOrd="2" destOrd="0" parTransId="{1BF6ADC7-4016-4DF5-B557-ECA32A4EDEE0}" sibTransId="{C9CEA365-18E3-4C6D-B563-8947B28A2FF1}"/>
    <dgm:cxn modelId="{756BF733-5A99-4A5D-BC72-012C0F47393B}" type="presOf" srcId="{F981CDFA-468E-4A30-B698-C095B1223A7D}" destId="{0DDAB4CC-B680-4259-A880-3BE79283F7C8}" srcOrd="0" destOrd="0" presId="urn:microsoft.com/office/officeart/2009/3/layout/RandomtoResultProcess"/>
    <dgm:cxn modelId="{47A7F034-DE1C-433D-8BE8-886BA8A6ACA7}" type="presOf" srcId="{4221E8CE-5509-4BD9-B1BB-34E9D66CF2C9}" destId="{CF9A1854-8902-43C1-8965-F86A13C4EBFB}" srcOrd="0" destOrd="0" presId="urn:microsoft.com/office/officeart/2009/3/layout/RandomtoResultProcess"/>
    <dgm:cxn modelId="{A7F7C938-FB0D-4A51-AF33-53E861C9838C}" type="presOf" srcId="{F8025C90-4956-4C00-8551-3EA8911E2EA8}" destId="{6F9E733A-A460-4FB1-AEC9-9E81ADF1D076}" srcOrd="0" destOrd="0" presId="urn:microsoft.com/office/officeart/2009/3/layout/RandomtoResultProcess"/>
    <dgm:cxn modelId="{154A8384-37B3-42D6-B75D-1E6AF7EAB763}" srcId="{F981CDFA-468E-4A30-B698-C095B1223A7D}" destId="{F8025C90-4956-4C00-8551-3EA8911E2EA8}" srcOrd="0" destOrd="0" parTransId="{CEC6BAF8-CA11-4BE4-907C-1878DDA817B8}" sibTransId="{FCCC9ECB-EB43-4E90-8882-5ABCF0011775}"/>
    <dgm:cxn modelId="{45B946A3-AA0E-45D1-B72E-D8F6E6BFC17E}" type="presOf" srcId="{5BB05FDE-802B-4A19-8EA5-BF49DFEEE311}" destId="{269FBEE5-5889-4A0F-94FC-0AFE90761C70}" srcOrd="0" destOrd="0" presId="urn:microsoft.com/office/officeart/2009/3/layout/RandomtoResultProcess"/>
    <dgm:cxn modelId="{669C99AE-9012-4AD8-B388-8D29FB5262DA}" srcId="{F981CDFA-468E-4A30-B698-C095B1223A7D}" destId="{4221E8CE-5509-4BD9-B1BB-34E9D66CF2C9}" srcOrd="1" destOrd="0" parTransId="{9AAD27F6-185E-4937-A9AA-5536F5F306E5}" sibTransId="{5D6004D4-AD29-4C12-B2EB-DFDD4662F174}"/>
    <dgm:cxn modelId="{63DFB930-89E4-4903-8EFA-8A8CDC3A8F49}" type="presParOf" srcId="{0DDAB4CC-B680-4259-A880-3BE79283F7C8}" destId="{180C2C97-9697-4188-868F-67EEA13B8928}" srcOrd="0" destOrd="0" presId="urn:microsoft.com/office/officeart/2009/3/layout/RandomtoResultProcess"/>
    <dgm:cxn modelId="{75F51F45-5E26-46F0-B2A0-50D9CF8C1DAB}" type="presParOf" srcId="{180C2C97-9697-4188-868F-67EEA13B8928}" destId="{6F9E733A-A460-4FB1-AEC9-9E81ADF1D076}" srcOrd="0" destOrd="0" presId="urn:microsoft.com/office/officeart/2009/3/layout/RandomtoResultProcess"/>
    <dgm:cxn modelId="{3185780A-190F-4B85-9CB1-0A62C149898F}" type="presParOf" srcId="{180C2C97-9697-4188-868F-67EEA13B8928}" destId="{4C3EA71C-8F06-4C73-9821-7589663A6D8B}" srcOrd="1" destOrd="0" presId="urn:microsoft.com/office/officeart/2009/3/layout/RandomtoResultProcess"/>
    <dgm:cxn modelId="{A9C45679-5CC0-4A25-A42C-0C5845951B34}" type="presParOf" srcId="{180C2C97-9697-4188-868F-67EEA13B8928}" destId="{73926DB8-2FCE-4DFA-9BA1-25147476AEC8}" srcOrd="2" destOrd="0" presId="urn:microsoft.com/office/officeart/2009/3/layout/RandomtoResultProcess"/>
    <dgm:cxn modelId="{DA2E907A-CD21-4DFB-922F-878989EFCA68}" type="presParOf" srcId="{180C2C97-9697-4188-868F-67EEA13B8928}" destId="{EA9CAFF4-6306-4546-97F8-8CDC83FA9B6F}" srcOrd="3" destOrd="0" presId="urn:microsoft.com/office/officeart/2009/3/layout/RandomtoResultProcess"/>
    <dgm:cxn modelId="{7FE6595B-FDE8-4325-9374-95E65E99ABB8}" type="presParOf" srcId="{180C2C97-9697-4188-868F-67EEA13B8928}" destId="{3528EEB4-D609-407C-8C6C-A54C9FDCBF94}" srcOrd="4" destOrd="0" presId="urn:microsoft.com/office/officeart/2009/3/layout/RandomtoResultProcess"/>
    <dgm:cxn modelId="{ADC89A56-5FCD-4EA1-B73C-289D24994546}" type="presParOf" srcId="{180C2C97-9697-4188-868F-67EEA13B8928}" destId="{B3401CB2-F57C-460E-B350-11ADA9630FE7}" srcOrd="5" destOrd="0" presId="urn:microsoft.com/office/officeart/2009/3/layout/RandomtoResultProcess"/>
    <dgm:cxn modelId="{C926C4BA-A894-4C74-849A-7637F49647BF}" type="presParOf" srcId="{180C2C97-9697-4188-868F-67EEA13B8928}" destId="{6DC1F973-C0FF-4CC1-A674-49645DDD3ADA}" srcOrd="6" destOrd="0" presId="urn:microsoft.com/office/officeart/2009/3/layout/RandomtoResultProcess"/>
    <dgm:cxn modelId="{014034A5-D0E9-450E-A07A-54968021C599}" type="presParOf" srcId="{180C2C97-9697-4188-868F-67EEA13B8928}" destId="{1D533CAD-8ADE-479C-BB16-F5C20C9044B3}" srcOrd="7" destOrd="0" presId="urn:microsoft.com/office/officeart/2009/3/layout/RandomtoResultProcess"/>
    <dgm:cxn modelId="{DC72225E-5C23-4DEA-9898-49A3857428CF}" type="presParOf" srcId="{180C2C97-9697-4188-868F-67EEA13B8928}" destId="{3FBFB183-F83A-43A0-BBD6-EA31405C4A86}" srcOrd="8" destOrd="0" presId="urn:microsoft.com/office/officeart/2009/3/layout/RandomtoResultProcess"/>
    <dgm:cxn modelId="{4B94EEE3-D245-45FF-82F6-9094699A9075}" type="presParOf" srcId="{180C2C97-9697-4188-868F-67EEA13B8928}" destId="{6B3B4815-4D99-4D24-86FC-49BA380CD36B}" srcOrd="9" destOrd="0" presId="urn:microsoft.com/office/officeart/2009/3/layout/RandomtoResultProcess"/>
    <dgm:cxn modelId="{25914BC1-4576-4209-8070-907789F84434}" type="presParOf" srcId="{180C2C97-9697-4188-868F-67EEA13B8928}" destId="{C8D61994-BDC1-4F98-BA51-C700291B6E5D}" srcOrd="10" destOrd="0" presId="urn:microsoft.com/office/officeart/2009/3/layout/RandomtoResultProcess"/>
    <dgm:cxn modelId="{649001FC-CE4B-4938-A667-6CF69379A252}" type="presParOf" srcId="{180C2C97-9697-4188-868F-67EEA13B8928}" destId="{42D0410B-D332-4F1F-B9EA-36F7CB20BAD6}" srcOrd="11" destOrd="0" presId="urn:microsoft.com/office/officeart/2009/3/layout/RandomtoResultProcess"/>
    <dgm:cxn modelId="{DAD62DC5-17AC-46C7-8130-E17B7A830BBF}" type="presParOf" srcId="{180C2C97-9697-4188-868F-67EEA13B8928}" destId="{1430FF7B-3A42-4634-B037-AF87F5EC09C9}" srcOrd="12" destOrd="0" presId="urn:microsoft.com/office/officeart/2009/3/layout/RandomtoResultProcess"/>
    <dgm:cxn modelId="{DBC27787-6DD0-44C5-B25D-C3BFD34677C7}" type="presParOf" srcId="{180C2C97-9697-4188-868F-67EEA13B8928}" destId="{C7F0A7A2-36DA-44F9-8A60-7A30638BCA57}" srcOrd="13" destOrd="0" presId="urn:microsoft.com/office/officeart/2009/3/layout/RandomtoResultProcess"/>
    <dgm:cxn modelId="{68997790-9913-407F-AA85-07E555BD6892}" type="presParOf" srcId="{180C2C97-9697-4188-868F-67EEA13B8928}" destId="{D5991E9A-D36A-42EE-8EC7-520D61AF173C}" srcOrd="14" destOrd="0" presId="urn:microsoft.com/office/officeart/2009/3/layout/RandomtoResultProcess"/>
    <dgm:cxn modelId="{DEF96641-7D06-4C74-8113-2DC7E25320D6}" type="presParOf" srcId="{180C2C97-9697-4188-868F-67EEA13B8928}" destId="{8DE3708F-C69C-4C4A-BDB2-9F86B2F63BF8}" srcOrd="15" destOrd="0" presId="urn:microsoft.com/office/officeart/2009/3/layout/RandomtoResultProcess"/>
    <dgm:cxn modelId="{8B4F543C-D89C-4F1F-8D6C-754C9518036D}" type="presParOf" srcId="{180C2C97-9697-4188-868F-67EEA13B8928}" destId="{E68CB680-16EE-4686-9C9D-4EEFB2A95501}" srcOrd="16" destOrd="0" presId="urn:microsoft.com/office/officeart/2009/3/layout/RandomtoResultProcess"/>
    <dgm:cxn modelId="{DC4808C1-DD5E-4373-BDC1-B534438EC131}" type="presParOf" srcId="{180C2C97-9697-4188-868F-67EEA13B8928}" destId="{AECC06B0-08F7-4B5D-BC93-F73CE609626B}" srcOrd="17" destOrd="0" presId="urn:microsoft.com/office/officeart/2009/3/layout/RandomtoResultProcess"/>
    <dgm:cxn modelId="{1900AB69-F6EB-4753-B56E-2E85875FC19E}" type="presParOf" srcId="{180C2C97-9697-4188-868F-67EEA13B8928}" destId="{F9907132-66CF-4D75-B95F-5D69F56B580B}" srcOrd="18" destOrd="0" presId="urn:microsoft.com/office/officeart/2009/3/layout/RandomtoResultProcess"/>
    <dgm:cxn modelId="{81BC638E-21AB-46E3-B76D-58642FC3834A}" type="presParOf" srcId="{0DDAB4CC-B680-4259-A880-3BE79283F7C8}" destId="{EE5B3AB2-A4CB-4DB7-BE22-2C44D551A4CB}" srcOrd="1" destOrd="0" presId="urn:microsoft.com/office/officeart/2009/3/layout/RandomtoResultProcess"/>
    <dgm:cxn modelId="{7CB8FF68-6914-47C7-AECF-5D2F54DCF18F}" type="presParOf" srcId="{EE5B3AB2-A4CB-4DB7-BE22-2C44D551A4CB}" destId="{3276242C-D38A-46EB-9E83-DD8FAA8594A0}" srcOrd="0" destOrd="0" presId="urn:microsoft.com/office/officeart/2009/3/layout/RandomtoResultProcess"/>
    <dgm:cxn modelId="{E28886D7-4071-470E-A6BC-EB5A586F8375}" type="presParOf" srcId="{EE5B3AB2-A4CB-4DB7-BE22-2C44D551A4CB}" destId="{7289E307-F4B3-42BB-BCED-B71D52090FBF}" srcOrd="1" destOrd="0" presId="urn:microsoft.com/office/officeart/2009/3/layout/RandomtoResultProcess"/>
    <dgm:cxn modelId="{BE2C58D4-0EE0-4404-A8F5-EDF53D97A24D}" type="presParOf" srcId="{0DDAB4CC-B680-4259-A880-3BE79283F7C8}" destId="{CDE5C9D1-3800-47DF-9C98-9F36B2D4669C}" srcOrd="2" destOrd="0" presId="urn:microsoft.com/office/officeart/2009/3/layout/RandomtoResultProcess"/>
    <dgm:cxn modelId="{F0D0DEFE-C14E-4B66-B030-0367DDDD7A0C}" type="presParOf" srcId="{CDE5C9D1-3800-47DF-9C98-9F36B2D4669C}" destId="{CF9A1854-8902-43C1-8965-F86A13C4EBFB}" srcOrd="0" destOrd="0" presId="urn:microsoft.com/office/officeart/2009/3/layout/RandomtoResultProcess"/>
    <dgm:cxn modelId="{EFB5E85C-B8B2-45F4-95A6-F883829B61DF}" type="presParOf" srcId="{CDE5C9D1-3800-47DF-9C98-9F36B2D4669C}" destId="{738EE736-0326-45D4-BDE0-068262B907D1}" srcOrd="1" destOrd="0" presId="urn:microsoft.com/office/officeart/2009/3/layout/RandomtoResultProcess"/>
    <dgm:cxn modelId="{2AE619A4-7534-4AAB-A012-890486D542CE}" type="presParOf" srcId="{0DDAB4CC-B680-4259-A880-3BE79283F7C8}" destId="{9CBDE6E4-4CAA-4762-9FF1-A730F6781EA7}" srcOrd="3" destOrd="0" presId="urn:microsoft.com/office/officeart/2009/3/layout/RandomtoResultProcess"/>
    <dgm:cxn modelId="{F695B86A-F901-461C-8C44-8593BE2E7146}" type="presParOf" srcId="{9CBDE6E4-4CAA-4762-9FF1-A730F6781EA7}" destId="{1FFA55E8-9031-4FB2-9848-01668A18150C}" srcOrd="0" destOrd="0" presId="urn:microsoft.com/office/officeart/2009/3/layout/RandomtoResultProcess"/>
    <dgm:cxn modelId="{721238C5-2F9C-428B-A0EB-39FC65A76548}" type="presParOf" srcId="{9CBDE6E4-4CAA-4762-9FF1-A730F6781EA7}" destId="{5B91A9A4-1201-4AC3-A9C4-2E1FCAE966CE}" srcOrd="1" destOrd="0" presId="urn:microsoft.com/office/officeart/2009/3/layout/RandomtoResultProcess"/>
    <dgm:cxn modelId="{6457A08D-69A0-4335-BBC7-E2E70DA2158F}" type="presParOf" srcId="{0DDAB4CC-B680-4259-A880-3BE79283F7C8}" destId="{F2340D4C-7D98-4095-B91E-FB6A2E082AE0}" srcOrd="4" destOrd="0" presId="urn:microsoft.com/office/officeart/2009/3/layout/RandomtoResultProcess"/>
    <dgm:cxn modelId="{53F55092-781A-4677-9E04-979846810901}" type="presParOf" srcId="{F2340D4C-7D98-4095-B91E-FB6A2E082AE0}" destId="{269FBEE5-5889-4A0F-94FC-0AFE90761C70}" srcOrd="0" destOrd="0" presId="urn:microsoft.com/office/officeart/2009/3/layout/RandomtoResultProcess"/>
    <dgm:cxn modelId="{E805CC5F-C86F-41AE-956A-4C371F9FF298}" type="presParOf" srcId="{F2340D4C-7D98-4095-B91E-FB6A2E082AE0}" destId="{02BDF0C7-96E7-437F-B3CE-EA73E03D37A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9F7827-5818-4B35-8130-57DBCCF9DA60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13D86C62-A1F0-4ECB-A8FE-012E8211C844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強化衛教宣導</a:t>
          </a:r>
        </a:p>
      </dgm:t>
    </dgm:pt>
    <dgm:pt modelId="{04014014-C383-4B15-A134-27C803F1C8CD}" type="parTrans" cxnId="{6830B9FD-C10E-4694-8BCF-1902AF685C85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2FB3CF20-F5C1-41DC-BA68-5A857C52D789}" type="sibTrans" cxnId="{6830B9FD-C10E-4694-8BCF-1902AF685C85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F0E79038-7246-4715-9092-7759455684EE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充實防疫物資</a:t>
          </a:r>
        </a:p>
      </dgm:t>
    </dgm:pt>
    <dgm:pt modelId="{27275192-0B57-47AD-9FB2-21E061A96F5B}" type="parTrans" cxnId="{6AA59672-0422-47F4-913B-ACB99C0A19F7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B4178487-57C0-49F8-8976-36906A71236D}" type="sibTrans" cxnId="{6AA59672-0422-47F4-913B-ACB99C0A19F7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1B285FE2-C769-49DD-90EE-B83C818774E9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防疫不鬆卸</a:t>
          </a:r>
        </a:p>
      </dgm:t>
    </dgm:pt>
    <dgm:pt modelId="{6BB26A0D-6D77-4104-8F9E-B74F3D598EA3}" type="parTrans" cxnId="{A454DF03-ADA8-4133-963F-D4F1B02B31BE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D12729DE-BD30-493E-AD8C-29E3F98AE9BE}" type="sibTrans" cxnId="{A454DF03-ADA8-4133-963F-D4F1B02B31BE}">
      <dgm:prSet/>
      <dgm:spPr/>
      <dgm:t>
        <a:bodyPr/>
        <a:lstStyle/>
        <a:p>
          <a:endParaRPr lang="zh-TW" altLang="en-US" sz="2000">
            <a:latin typeface="華康超明體(P)" panose="02020C00000000000000" pitchFamily="18" charset="-120"/>
            <a:ea typeface="華康超明體(P)" panose="02020C00000000000000" pitchFamily="18" charset="-120"/>
          </a:endParaRPr>
        </a:p>
      </dgm:t>
    </dgm:pt>
    <dgm:pt modelId="{201F7C42-EFCE-45F7-9D38-4245F7B4918C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落實疫苗接種</a:t>
          </a:r>
        </a:p>
      </dgm:t>
    </dgm:pt>
    <dgm:pt modelId="{1C6F2A69-68F6-467C-95E8-8EA5531F4A9F}" type="parTrans" cxnId="{E177A946-0A65-4AD9-AF82-97970F3990F2}">
      <dgm:prSet/>
      <dgm:spPr/>
      <dgm:t>
        <a:bodyPr/>
        <a:lstStyle/>
        <a:p>
          <a:endParaRPr lang="zh-TW" altLang="en-US" sz="2000"/>
        </a:p>
      </dgm:t>
    </dgm:pt>
    <dgm:pt modelId="{E02CD588-E5BA-42BF-99B3-3AD1193B0BA0}" type="sibTrans" cxnId="{E177A946-0A65-4AD9-AF82-97970F3990F2}">
      <dgm:prSet/>
      <dgm:spPr/>
      <dgm:t>
        <a:bodyPr/>
        <a:lstStyle/>
        <a:p>
          <a:endParaRPr lang="zh-TW" altLang="en-US" sz="2000"/>
        </a:p>
      </dgm:t>
    </dgm:pt>
    <dgm:pt modelId="{C95CD46F-1996-4C4F-827B-1FE5E5F823E4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園區人員管控</a:t>
          </a:r>
        </a:p>
      </dgm:t>
    </dgm:pt>
    <dgm:pt modelId="{41054115-9AB5-4E4F-A920-9EA7CBAE029C}" type="parTrans" cxnId="{CDF84DD5-FE52-4312-8FDE-87871DCB177C}">
      <dgm:prSet/>
      <dgm:spPr/>
      <dgm:t>
        <a:bodyPr/>
        <a:lstStyle/>
        <a:p>
          <a:endParaRPr lang="zh-TW" altLang="en-US" sz="2000"/>
        </a:p>
      </dgm:t>
    </dgm:pt>
    <dgm:pt modelId="{E791025B-2D6C-456A-97C2-17CD3C290A67}" type="sibTrans" cxnId="{CDF84DD5-FE52-4312-8FDE-87871DCB177C}">
      <dgm:prSet/>
      <dgm:spPr/>
      <dgm:t>
        <a:bodyPr/>
        <a:lstStyle/>
        <a:p>
          <a:endParaRPr lang="zh-TW" altLang="en-US" sz="2000"/>
        </a:p>
      </dgm:t>
    </dgm:pt>
    <dgm:pt modelId="{5D920210-F7C6-4A69-A6F7-92EE24DC025B}">
      <dgm:prSet phldrT="[文字]" custT="1"/>
      <dgm:spPr/>
      <dgm:t>
        <a:bodyPr/>
        <a:lstStyle/>
        <a:p>
          <a:r>
            <a:rPr lang="zh-TW" altLang="en-US" sz="20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追蹤關懷機制</a:t>
          </a:r>
        </a:p>
      </dgm:t>
    </dgm:pt>
    <dgm:pt modelId="{400B0FED-5D22-4876-BD62-81FF26507574}" type="parTrans" cxnId="{714073FB-5AA3-4B8C-B93A-4220402AD58C}">
      <dgm:prSet/>
      <dgm:spPr/>
      <dgm:t>
        <a:bodyPr/>
        <a:lstStyle/>
        <a:p>
          <a:endParaRPr lang="zh-TW" altLang="en-US" sz="2000"/>
        </a:p>
      </dgm:t>
    </dgm:pt>
    <dgm:pt modelId="{E0DF7A0C-6259-4D15-B9AC-03427B8F52DC}" type="sibTrans" cxnId="{714073FB-5AA3-4B8C-B93A-4220402AD58C}">
      <dgm:prSet/>
      <dgm:spPr/>
      <dgm:t>
        <a:bodyPr/>
        <a:lstStyle/>
        <a:p>
          <a:endParaRPr lang="zh-TW" altLang="en-US" sz="2000"/>
        </a:p>
      </dgm:t>
    </dgm:pt>
    <dgm:pt modelId="{1B6878FD-CC60-40EB-A276-DD8C90456384}" type="pres">
      <dgm:prSet presAssocID="{229F7827-5818-4B35-8130-57DBCCF9DA60}" presName="Name0" presStyleCnt="0">
        <dgm:presLayoutVars>
          <dgm:dir/>
          <dgm:resizeHandles val="exact"/>
        </dgm:presLayoutVars>
      </dgm:prSet>
      <dgm:spPr/>
    </dgm:pt>
    <dgm:pt modelId="{460DE0DB-BF7A-4CA5-8F50-3A5D376A50E6}" type="pres">
      <dgm:prSet presAssocID="{1B285FE2-C769-49DD-90EE-B83C818774E9}" presName="Name5" presStyleLbl="vennNode1" presStyleIdx="0" presStyleCnt="6" custScaleX="2000000" custScaleY="2000000">
        <dgm:presLayoutVars>
          <dgm:bulletEnabled val="1"/>
        </dgm:presLayoutVars>
      </dgm:prSet>
      <dgm:spPr/>
    </dgm:pt>
    <dgm:pt modelId="{BAD298F5-D85E-41F4-8B04-CF3803FEF159}" type="pres">
      <dgm:prSet presAssocID="{D12729DE-BD30-493E-AD8C-29E3F98AE9BE}" presName="space" presStyleCnt="0"/>
      <dgm:spPr/>
    </dgm:pt>
    <dgm:pt modelId="{B6278F0E-B9BB-4BDF-BA03-E6283EA54211}" type="pres">
      <dgm:prSet presAssocID="{13D86C62-A1F0-4ECB-A8FE-012E8211C844}" presName="Name5" presStyleLbl="vennNode1" presStyleIdx="1" presStyleCnt="6" custScaleX="2000000" custScaleY="2000000">
        <dgm:presLayoutVars>
          <dgm:bulletEnabled val="1"/>
        </dgm:presLayoutVars>
      </dgm:prSet>
      <dgm:spPr/>
    </dgm:pt>
    <dgm:pt modelId="{3358454F-4241-48A8-BF6B-400C3B51EE84}" type="pres">
      <dgm:prSet presAssocID="{2FB3CF20-F5C1-41DC-BA68-5A857C52D789}" presName="space" presStyleCnt="0"/>
      <dgm:spPr/>
    </dgm:pt>
    <dgm:pt modelId="{A49F80D6-9005-42F6-B3CD-B3447DE7EBFA}" type="pres">
      <dgm:prSet presAssocID="{F0E79038-7246-4715-9092-7759455684EE}" presName="Name5" presStyleLbl="vennNode1" presStyleIdx="2" presStyleCnt="6" custScaleX="2000000" custScaleY="2000000">
        <dgm:presLayoutVars>
          <dgm:bulletEnabled val="1"/>
        </dgm:presLayoutVars>
      </dgm:prSet>
      <dgm:spPr/>
    </dgm:pt>
    <dgm:pt modelId="{7241F389-D3B0-4860-AC0C-B5B5DDC2D4D4}" type="pres">
      <dgm:prSet presAssocID="{B4178487-57C0-49F8-8976-36906A71236D}" presName="space" presStyleCnt="0"/>
      <dgm:spPr/>
    </dgm:pt>
    <dgm:pt modelId="{EB61BE67-70C0-4F32-87F1-A88BC252A3AF}" type="pres">
      <dgm:prSet presAssocID="{201F7C42-EFCE-45F7-9D38-4245F7B4918C}" presName="Name5" presStyleLbl="vennNode1" presStyleIdx="3" presStyleCnt="6" custScaleX="2000000" custScaleY="2000000">
        <dgm:presLayoutVars>
          <dgm:bulletEnabled val="1"/>
        </dgm:presLayoutVars>
      </dgm:prSet>
      <dgm:spPr/>
    </dgm:pt>
    <dgm:pt modelId="{837BBF5B-C363-4E13-95F0-6E58B8F64DE3}" type="pres">
      <dgm:prSet presAssocID="{E02CD588-E5BA-42BF-99B3-3AD1193B0BA0}" presName="space" presStyleCnt="0"/>
      <dgm:spPr/>
    </dgm:pt>
    <dgm:pt modelId="{7C54F6D5-A7A8-49A5-8C1A-19BEE341536B}" type="pres">
      <dgm:prSet presAssocID="{C95CD46F-1996-4C4F-827B-1FE5E5F823E4}" presName="Name5" presStyleLbl="vennNode1" presStyleIdx="4" presStyleCnt="6" custScaleX="2000000" custScaleY="2000000">
        <dgm:presLayoutVars>
          <dgm:bulletEnabled val="1"/>
        </dgm:presLayoutVars>
      </dgm:prSet>
      <dgm:spPr/>
    </dgm:pt>
    <dgm:pt modelId="{E89F82C7-8DC2-43F1-9B32-F91FDFDC56BF}" type="pres">
      <dgm:prSet presAssocID="{E791025B-2D6C-456A-97C2-17CD3C290A67}" presName="space" presStyleCnt="0"/>
      <dgm:spPr/>
    </dgm:pt>
    <dgm:pt modelId="{11483E8F-E2BE-4B42-B156-04CD5FC24B27}" type="pres">
      <dgm:prSet presAssocID="{5D920210-F7C6-4A69-A6F7-92EE24DC025B}" presName="Name5" presStyleLbl="vennNode1" presStyleIdx="5" presStyleCnt="6" custScaleX="2000000" custScaleY="2000000">
        <dgm:presLayoutVars>
          <dgm:bulletEnabled val="1"/>
        </dgm:presLayoutVars>
      </dgm:prSet>
      <dgm:spPr/>
    </dgm:pt>
  </dgm:ptLst>
  <dgm:cxnLst>
    <dgm:cxn modelId="{A454DF03-ADA8-4133-963F-D4F1B02B31BE}" srcId="{229F7827-5818-4B35-8130-57DBCCF9DA60}" destId="{1B285FE2-C769-49DD-90EE-B83C818774E9}" srcOrd="0" destOrd="0" parTransId="{6BB26A0D-6D77-4104-8F9E-B74F3D598EA3}" sibTransId="{D12729DE-BD30-493E-AD8C-29E3F98AE9BE}"/>
    <dgm:cxn modelId="{23D9E35D-5D20-4E6E-A19E-26044E1983A9}" type="presOf" srcId="{201F7C42-EFCE-45F7-9D38-4245F7B4918C}" destId="{EB61BE67-70C0-4F32-87F1-A88BC252A3AF}" srcOrd="0" destOrd="0" presId="urn:microsoft.com/office/officeart/2005/8/layout/venn3"/>
    <dgm:cxn modelId="{E177A946-0A65-4AD9-AF82-97970F3990F2}" srcId="{229F7827-5818-4B35-8130-57DBCCF9DA60}" destId="{201F7C42-EFCE-45F7-9D38-4245F7B4918C}" srcOrd="3" destOrd="0" parTransId="{1C6F2A69-68F6-467C-95E8-8EA5531F4A9F}" sibTransId="{E02CD588-E5BA-42BF-99B3-3AD1193B0BA0}"/>
    <dgm:cxn modelId="{C7BB5F51-D946-4A1E-B65D-757779111118}" type="presOf" srcId="{1B285FE2-C769-49DD-90EE-B83C818774E9}" destId="{460DE0DB-BF7A-4CA5-8F50-3A5D376A50E6}" srcOrd="0" destOrd="0" presId="urn:microsoft.com/office/officeart/2005/8/layout/venn3"/>
    <dgm:cxn modelId="{F01C8E51-803B-4FC2-8D65-B94908DE5340}" type="presOf" srcId="{5D920210-F7C6-4A69-A6F7-92EE24DC025B}" destId="{11483E8F-E2BE-4B42-B156-04CD5FC24B27}" srcOrd="0" destOrd="0" presId="urn:microsoft.com/office/officeart/2005/8/layout/venn3"/>
    <dgm:cxn modelId="{6AA59672-0422-47F4-913B-ACB99C0A19F7}" srcId="{229F7827-5818-4B35-8130-57DBCCF9DA60}" destId="{F0E79038-7246-4715-9092-7759455684EE}" srcOrd="2" destOrd="0" parTransId="{27275192-0B57-47AD-9FB2-21E061A96F5B}" sibTransId="{B4178487-57C0-49F8-8976-36906A71236D}"/>
    <dgm:cxn modelId="{86B6EF9C-89BD-4457-BDA2-69B7629A50D2}" type="presOf" srcId="{F0E79038-7246-4715-9092-7759455684EE}" destId="{A49F80D6-9005-42F6-B3CD-B3447DE7EBFA}" srcOrd="0" destOrd="0" presId="urn:microsoft.com/office/officeart/2005/8/layout/venn3"/>
    <dgm:cxn modelId="{59EB3AAF-C055-4942-AEA9-014B84FECCD3}" type="presOf" srcId="{C95CD46F-1996-4C4F-827B-1FE5E5F823E4}" destId="{7C54F6D5-A7A8-49A5-8C1A-19BEE341536B}" srcOrd="0" destOrd="0" presId="urn:microsoft.com/office/officeart/2005/8/layout/venn3"/>
    <dgm:cxn modelId="{F66F37BB-0E24-4104-B64E-C6921C2E9BF5}" type="presOf" srcId="{13D86C62-A1F0-4ECB-A8FE-012E8211C844}" destId="{B6278F0E-B9BB-4BDF-BA03-E6283EA54211}" srcOrd="0" destOrd="0" presId="urn:microsoft.com/office/officeart/2005/8/layout/venn3"/>
    <dgm:cxn modelId="{E641BED2-1A3F-4F12-BDDB-4C9972F16434}" type="presOf" srcId="{229F7827-5818-4B35-8130-57DBCCF9DA60}" destId="{1B6878FD-CC60-40EB-A276-DD8C90456384}" srcOrd="0" destOrd="0" presId="urn:microsoft.com/office/officeart/2005/8/layout/venn3"/>
    <dgm:cxn modelId="{CDF84DD5-FE52-4312-8FDE-87871DCB177C}" srcId="{229F7827-5818-4B35-8130-57DBCCF9DA60}" destId="{C95CD46F-1996-4C4F-827B-1FE5E5F823E4}" srcOrd="4" destOrd="0" parTransId="{41054115-9AB5-4E4F-A920-9EA7CBAE029C}" sibTransId="{E791025B-2D6C-456A-97C2-17CD3C290A67}"/>
    <dgm:cxn modelId="{714073FB-5AA3-4B8C-B93A-4220402AD58C}" srcId="{229F7827-5818-4B35-8130-57DBCCF9DA60}" destId="{5D920210-F7C6-4A69-A6F7-92EE24DC025B}" srcOrd="5" destOrd="0" parTransId="{400B0FED-5D22-4876-BD62-81FF26507574}" sibTransId="{E0DF7A0C-6259-4D15-B9AC-03427B8F52DC}"/>
    <dgm:cxn modelId="{6830B9FD-C10E-4694-8BCF-1902AF685C85}" srcId="{229F7827-5818-4B35-8130-57DBCCF9DA60}" destId="{13D86C62-A1F0-4ECB-A8FE-012E8211C844}" srcOrd="1" destOrd="0" parTransId="{04014014-C383-4B15-A134-27C803F1C8CD}" sibTransId="{2FB3CF20-F5C1-41DC-BA68-5A857C52D789}"/>
    <dgm:cxn modelId="{FC68A577-13C7-4375-93F2-5C47E372FD9D}" type="presParOf" srcId="{1B6878FD-CC60-40EB-A276-DD8C90456384}" destId="{460DE0DB-BF7A-4CA5-8F50-3A5D376A50E6}" srcOrd="0" destOrd="0" presId="urn:microsoft.com/office/officeart/2005/8/layout/venn3"/>
    <dgm:cxn modelId="{A7045944-D469-4DE7-A69A-708E9DB972EA}" type="presParOf" srcId="{1B6878FD-CC60-40EB-A276-DD8C90456384}" destId="{BAD298F5-D85E-41F4-8B04-CF3803FEF159}" srcOrd="1" destOrd="0" presId="urn:microsoft.com/office/officeart/2005/8/layout/venn3"/>
    <dgm:cxn modelId="{3C2C8D4C-D222-40A1-ADDC-751A5BF6D6E6}" type="presParOf" srcId="{1B6878FD-CC60-40EB-A276-DD8C90456384}" destId="{B6278F0E-B9BB-4BDF-BA03-E6283EA54211}" srcOrd="2" destOrd="0" presId="urn:microsoft.com/office/officeart/2005/8/layout/venn3"/>
    <dgm:cxn modelId="{F4BAF55B-CCDB-4894-ADE4-2C223E8777E7}" type="presParOf" srcId="{1B6878FD-CC60-40EB-A276-DD8C90456384}" destId="{3358454F-4241-48A8-BF6B-400C3B51EE84}" srcOrd="3" destOrd="0" presId="urn:microsoft.com/office/officeart/2005/8/layout/venn3"/>
    <dgm:cxn modelId="{FB26CC22-BF63-4852-8203-8DDB59D7BB9F}" type="presParOf" srcId="{1B6878FD-CC60-40EB-A276-DD8C90456384}" destId="{A49F80D6-9005-42F6-B3CD-B3447DE7EBFA}" srcOrd="4" destOrd="0" presId="urn:microsoft.com/office/officeart/2005/8/layout/venn3"/>
    <dgm:cxn modelId="{42AB2C86-F524-43F3-82D6-E5E59F24AC6D}" type="presParOf" srcId="{1B6878FD-CC60-40EB-A276-DD8C90456384}" destId="{7241F389-D3B0-4860-AC0C-B5B5DDC2D4D4}" srcOrd="5" destOrd="0" presId="urn:microsoft.com/office/officeart/2005/8/layout/venn3"/>
    <dgm:cxn modelId="{33237634-8B36-4F9A-9CB1-114295AF774E}" type="presParOf" srcId="{1B6878FD-CC60-40EB-A276-DD8C90456384}" destId="{EB61BE67-70C0-4F32-87F1-A88BC252A3AF}" srcOrd="6" destOrd="0" presId="urn:microsoft.com/office/officeart/2005/8/layout/venn3"/>
    <dgm:cxn modelId="{16DD3FFD-21DF-435D-A758-1B0ADD48E8CC}" type="presParOf" srcId="{1B6878FD-CC60-40EB-A276-DD8C90456384}" destId="{837BBF5B-C363-4E13-95F0-6E58B8F64DE3}" srcOrd="7" destOrd="0" presId="urn:microsoft.com/office/officeart/2005/8/layout/venn3"/>
    <dgm:cxn modelId="{2792030B-05AB-47C0-BB44-39AC235FA172}" type="presParOf" srcId="{1B6878FD-CC60-40EB-A276-DD8C90456384}" destId="{7C54F6D5-A7A8-49A5-8C1A-19BEE341536B}" srcOrd="8" destOrd="0" presId="urn:microsoft.com/office/officeart/2005/8/layout/venn3"/>
    <dgm:cxn modelId="{955C07C4-39F1-4142-BBF7-4344BC22C8DC}" type="presParOf" srcId="{1B6878FD-CC60-40EB-A276-DD8C90456384}" destId="{E89F82C7-8DC2-43F1-9B32-F91FDFDC56BF}" srcOrd="9" destOrd="0" presId="urn:microsoft.com/office/officeart/2005/8/layout/venn3"/>
    <dgm:cxn modelId="{268871D5-E9E4-474F-8D5B-A1C3D75E5F58}" type="presParOf" srcId="{1B6878FD-CC60-40EB-A276-DD8C90456384}" destId="{11483E8F-E2BE-4B42-B156-04CD5FC24B27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3D596-CD69-4E65-9EE3-542CC98F2F13}">
      <dsp:nvSpPr>
        <dsp:cNvPr id="0" name=""/>
        <dsp:cNvSpPr/>
      </dsp:nvSpPr>
      <dsp:spPr>
        <a:xfrm rot="5400000">
          <a:off x="-149708" y="153834"/>
          <a:ext cx="998054" cy="698638"/>
        </a:xfrm>
        <a:prstGeom prst="chevron">
          <a:avLst/>
        </a:prstGeom>
        <a:solidFill>
          <a:srgbClr val="B54F69"/>
        </a:solidFill>
        <a:ln w="12700" cap="flat" cmpd="sng" algn="ctr">
          <a:solidFill>
            <a:srgbClr val="B54F6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0" y="353445"/>
        <a:ext cx="698638" cy="299416"/>
      </dsp:txXfrm>
    </dsp:sp>
    <dsp:sp modelId="{AA6CC988-75D1-431C-A1DE-3413D34B447C}">
      <dsp:nvSpPr>
        <dsp:cNvPr id="0" name=""/>
        <dsp:cNvSpPr/>
      </dsp:nvSpPr>
      <dsp:spPr>
        <a:xfrm rot="5400000">
          <a:off x="2755979" y="-1976742"/>
          <a:ext cx="574876" cy="46136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D06F8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1800" b="0" i="0" kern="120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1976</a:t>
          </a:r>
          <a:r>
            <a:rPr lang="zh-TW" altLang="en-US" sz="1800" b="0" i="0" kern="120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年</a:t>
          </a:r>
          <a:r>
            <a:rPr lang="en-US" altLang="zh-TW" sz="1800" b="0" i="0" kern="120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11</a:t>
          </a:r>
          <a:r>
            <a:rPr lang="zh-TW" altLang="en-US" sz="1800" b="0" i="0" kern="1200" dirty="0"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rPr>
            <a:t>月正式成立「左營訓練中心」。</a:t>
          </a:r>
          <a:endParaRPr lang="zh-TW" altLang="en-US" sz="1800" b="0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736611" y="70689"/>
        <a:ext cx="4585551" cy="518750"/>
      </dsp:txXfrm>
    </dsp:sp>
    <dsp:sp modelId="{09BB2963-5E11-475F-A2AC-B4FFAEA01E8E}">
      <dsp:nvSpPr>
        <dsp:cNvPr id="0" name=""/>
        <dsp:cNvSpPr/>
      </dsp:nvSpPr>
      <dsp:spPr>
        <a:xfrm rot="5400000">
          <a:off x="-149708" y="1021580"/>
          <a:ext cx="998054" cy="698638"/>
        </a:xfrm>
        <a:prstGeom prst="chevron">
          <a:avLst/>
        </a:prstGeom>
        <a:solidFill>
          <a:srgbClr val="D06F88"/>
        </a:solidFill>
        <a:ln w="12700" cap="flat" cmpd="sng" algn="ctr">
          <a:solidFill>
            <a:srgbClr val="D06F8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0" y="1221191"/>
        <a:ext cx="698638" cy="299416"/>
      </dsp:txXfrm>
    </dsp:sp>
    <dsp:sp modelId="{81F24009-A403-445F-AD02-8F741356DBB4}">
      <dsp:nvSpPr>
        <dsp:cNvPr id="0" name=""/>
        <dsp:cNvSpPr/>
      </dsp:nvSpPr>
      <dsp:spPr>
        <a:xfrm rot="5400000">
          <a:off x="3176520" y="-1625429"/>
          <a:ext cx="687575" cy="56433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D06F8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2001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月由體委會接管左營訓練中心，並更名為「國家運動選手訓練中心」。</a:t>
          </a:r>
        </a:p>
      </dsp:txBody>
      <dsp:txXfrm rot="-5400000">
        <a:off x="698639" y="886017"/>
        <a:ext cx="5609774" cy="620445"/>
      </dsp:txXfrm>
    </dsp:sp>
    <dsp:sp modelId="{D37EFA75-3E75-4DD5-B0EC-C84133360965}">
      <dsp:nvSpPr>
        <dsp:cNvPr id="0" name=""/>
        <dsp:cNvSpPr/>
      </dsp:nvSpPr>
      <dsp:spPr>
        <a:xfrm rot="5400000">
          <a:off x="-149708" y="1869906"/>
          <a:ext cx="998054" cy="698638"/>
        </a:xfrm>
        <a:prstGeom prst="chevron">
          <a:avLst/>
        </a:prstGeom>
        <a:solidFill>
          <a:srgbClr val="F44A5C"/>
        </a:solidFill>
        <a:ln w="12700" cap="flat" cmpd="sng" algn="ctr">
          <a:solidFill>
            <a:srgbClr val="F44A5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0" y="2069517"/>
        <a:ext cx="698638" cy="299416"/>
      </dsp:txXfrm>
    </dsp:sp>
    <dsp:sp modelId="{8F2351CD-4AA3-4307-96C0-D8B574DAE41F}">
      <dsp:nvSpPr>
        <dsp:cNvPr id="0" name=""/>
        <dsp:cNvSpPr/>
      </dsp:nvSpPr>
      <dsp:spPr>
        <a:xfrm rot="5400000">
          <a:off x="3195940" y="-777104"/>
          <a:ext cx="648735" cy="56433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44A5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2013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</a:t>
          </a: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日因政府組織改造，體委會併入教育部為體育署，國家運動選手訓練中心由體育署管理。</a:t>
          </a:r>
        </a:p>
      </dsp:txBody>
      <dsp:txXfrm rot="-5400000">
        <a:off x="698639" y="1751866"/>
        <a:ext cx="5611670" cy="585397"/>
      </dsp:txXfrm>
    </dsp:sp>
    <dsp:sp modelId="{5C989F4A-493B-48E8-ABCE-8D4D7C1F0107}">
      <dsp:nvSpPr>
        <dsp:cNvPr id="0" name=""/>
        <dsp:cNvSpPr/>
      </dsp:nvSpPr>
      <dsp:spPr>
        <a:xfrm rot="5400000">
          <a:off x="-149708" y="2718231"/>
          <a:ext cx="998054" cy="698638"/>
        </a:xfrm>
        <a:prstGeom prst="chevron">
          <a:avLst/>
        </a:prstGeom>
        <a:solidFill>
          <a:srgbClr val="F8B5AF"/>
        </a:solidFill>
        <a:ln w="12700" cap="flat" cmpd="sng" algn="ctr">
          <a:solidFill>
            <a:srgbClr val="F8B5A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0" y="2917842"/>
        <a:ext cx="698638" cy="299416"/>
      </dsp:txXfrm>
    </dsp:sp>
    <dsp:sp modelId="{A4F59469-6BB6-4013-BB7D-24DC27127867}">
      <dsp:nvSpPr>
        <dsp:cNvPr id="0" name=""/>
        <dsp:cNvSpPr/>
      </dsp:nvSpPr>
      <dsp:spPr>
        <a:xfrm rot="5400000">
          <a:off x="3195940" y="71221"/>
          <a:ext cx="648735" cy="56433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TW" altLang="en-US" sz="1800" b="0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2015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年</a:t>
          </a: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月</a:t>
          </a:r>
          <a:r>
            <a:rPr lang="en-US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</a:t>
          </a:r>
          <a:r>
            <a:rPr lang="zh-TW" altLang="en-US" sz="1800" b="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日為強化台灣競技運動人才的培育，國家運動訓練中心正式改制為行政法人。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TW" altLang="en-US" sz="1800" b="0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 rot="-5400000">
        <a:off x="698639" y="2600192"/>
        <a:ext cx="5611670" cy="5853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4C0D3-7B9B-429D-991B-85E9DA6C3C94}">
      <dsp:nvSpPr>
        <dsp:cNvPr id="0" name=""/>
        <dsp:cNvSpPr/>
      </dsp:nvSpPr>
      <dsp:spPr>
        <a:xfrm>
          <a:off x="6966314" y="2955074"/>
          <a:ext cx="1340855" cy="265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97"/>
              </a:lnTo>
              <a:lnTo>
                <a:pt x="1340855" y="180697"/>
              </a:lnTo>
              <a:lnTo>
                <a:pt x="1340855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BCA05-92E0-4E3E-8057-330D5E66E571}">
      <dsp:nvSpPr>
        <dsp:cNvPr id="0" name=""/>
        <dsp:cNvSpPr/>
      </dsp:nvSpPr>
      <dsp:spPr>
        <a:xfrm>
          <a:off x="6966314" y="2955074"/>
          <a:ext cx="100229" cy="265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97"/>
              </a:lnTo>
              <a:lnTo>
                <a:pt x="100229" y="180697"/>
              </a:lnTo>
              <a:lnTo>
                <a:pt x="100229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C1552-3A56-40C0-8912-9400BF5DE669}">
      <dsp:nvSpPr>
        <dsp:cNvPr id="0" name=""/>
        <dsp:cNvSpPr/>
      </dsp:nvSpPr>
      <dsp:spPr>
        <a:xfrm>
          <a:off x="5725688" y="2955074"/>
          <a:ext cx="1240625" cy="265157"/>
        </a:xfrm>
        <a:custGeom>
          <a:avLst/>
          <a:gdLst/>
          <a:ahLst/>
          <a:cxnLst/>
          <a:rect l="0" t="0" r="0" b="0"/>
          <a:pathLst>
            <a:path>
              <a:moveTo>
                <a:pt x="1240625" y="0"/>
              </a:moveTo>
              <a:lnTo>
                <a:pt x="1240625" y="180697"/>
              </a:lnTo>
              <a:lnTo>
                <a:pt x="0" y="180697"/>
              </a:lnTo>
              <a:lnTo>
                <a:pt x="0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F64E43-A451-4D5F-AE17-C7E343A5C934}">
      <dsp:nvSpPr>
        <dsp:cNvPr id="0" name=""/>
        <dsp:cNvSpPr/>
      </dsp:nvSpPr>
      <dsp:spPr>
        <a:xfrm>
          <a:off x="4730721" y="2110976"/>
          <a:ext cx="2235593" cy="265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97"/>
              </a:lnTo>
              <a:lnTo>
                <a:pt x="2235593" y="180697"/>
              </a:lnTo>
              <a:lnTo>
                <a:pt x="2235593" y="2651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1B225E-B6CC-40FF-BF39-FDBC47F9F4AC}">
      <dsp:nvSpPr>
        <dsp:cNvPr id="0" name=""/>
        <dsp:cNvSpPr/>
      </dsp:nvSpPr>
      <dsp:spPr>
        <a:xfrm>
          <a:off x="4322174" y="2110976"/>
          <a:ext cx="408546" cy="265157"/>
        </a:xfrm>
        <a:custGeom>
          <a:avLst/>
          <a:gdLst/>
          <a:ahLst/>
          <a:cxnLst/>
          <a:rect l="0" t="0" r="0" b="0"/>
          <a:pathLst>
            <a:path>
              <a:moveTo>
                <a:pt x="408546" y="0"/>
              </a:moveTo>
              <a:lnTo>
                <a:pt x="408546" y="180697"/>
              </a:lnTo>
              <a:lnTo>
                <a:pt x="0" y="180697"/>
              </a:lnTo>
              <a:lnTo>
                <a:pt x="0" y="2651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7E1BE-9833-48A7-ACE7-343EC9F44ADA}">
      <dsp:nvSpPr>
        <dsp:cNvPr id="0" name=""/>
        <dsp:cNvSpPr/>
      </dsp:nvSpPr>
      <dsp:spPr>
        <a:xfrm>
          <a:off x="2484374" y="2955074"/>
          <a:ext cx="1983694" cy="265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97"/>
              </a:lnTo>
              <a:lnTo>
                <a:pt x="1983694" y="180697"/>
              </a:lnTo>
              <a:lnTo>
                <a:pt x="1983694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B4FF1-5675-4611-A60D-6D0B73AC14C1}">
      <dsp:nvSpPr>
        <dsp:cNvPr id="0" name=""/>
        <dsp:cNvSpPr/>
      </dsp:nvSpPr>
      <dsp:spPr>
        <a:xfrm>
          <a:off x="2484374" y="2955074"/>
          <a:ext cx="714873" cy="265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97"/>
              </a:lnTo>
              <a:lnTo>
                <a:pt x="714873" y="180697"/>
              </a:lnTo>
              <a:lnTo>
                <a:pt x="714873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758747-C9DE-4A3B-AFE1-A713D8B95DD6}">
      <dsp:nvSpPr>
        <dsp:cNvPr id="0" name=""/>
        <dsp:cNvSpPr/>
      </dsp:nvSpPr>
      <dsp:spPr>
        <a:xfrm>
          <a:off x="1869989" y="2955074"/>
          <a:ext cx="614384" cy="265157"/>
        </a:xfrm>
        <a:custGeom>
          <a:avLst/>
          <a:gdLst/>
          <a:ahLst/>
          <a:cxnLst/>
          <a:rect l="0" t="0" r="0" b="0"/>
          <a:pathLst>
            <a:path>
              <a:moveTo>
                <a:pt x="614384" y="0"/>
              </a:moveTo>
              <a:lnTo>
                <a:pt x="614384" y="180697"/>
              </a:lnTo>
              <a:lnTo>
                <a:pt x="0" y="180697"/>
              </a:lnTo>
              <a:lnTo>
                <a:pt x="0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3459F2-B87D-4773-ABF6-79558230ED5C}">
      <dsp:nvSpPr>
        <dsp:cNvPr id="0" name=""/>
        <dsp:cNvSpPr/>
      </dsp:nvSpPr>
      <dsp:spPr>
        <a:xfrm>
          <a:off x="554885" y="2955074"/>
          <a:ext cx="1929488" cy="265157"/>
        </a:xfrm>
        <a:custGeom>
          <a:avLst/>
          <a:gdLst/>
          <a:ahLst/>
          <a:cxnLst/>
          <a:rect l="0" t="0" r="0" b="0"/>
          <a:pathLst>
            <a:path>
              <a:moveTo>
                <a:pt x="1929488" y="0"/>
              </a:moveTo>
              <a:lnTo>
                <a:pt x="1929488" y="180697"/>
              </a:lnTo>
              <a:lnTo>
                <a:pt x="0" y="180697"/>
              </a:lnTo>
              <a:lnTo>
                <a:pt x="0" y="2651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1E7E0-1618-48FB-ABAE-3691A1E89B8A}">
      <dsp:nvSpPr>
        <dsp:cNvPr id="0" name=""/>
        <dsp:cNvSpPr/>
      </dsp:nvSpPr>
      <dsp:spPr>
        <a:xfrm>
          <a:off x="2484374" y="2110976"/>
          <a:ext cx="2246347" cy="265157"/>
        </a:xfrm>
        <a:custGeom>
          <a:avLst/>
          <a:gdLst/>
          <a:ahLst/>
          <a:cxnLst/>
          <a:rect l="0" t="0" r="0" b="0"/>
          <a:pathLst>
            <a:path>
              <a:moveTo>
                <a:pt x="2246347" y="0"/>
              </a:moveTo>
              <a:lnTo>
                <a:pt x="2246347" y="180697"/>
              </a:lnTo>
              <a:lnTo>
                <a:pt x="0" y="180697"/>
              </a:lnTo>
              <a:lnTo>
                <a:pt x="0" y="2651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7DAC76-9CC2-4D23-996C-202B676E8559}">
      <dsp:nvSpPr>
        <dsp:cNvPr id="0" name=""/>
        <dsp:cNvSpPr/>
      </dsp:nvSpPr>
      <dsp:spPr>
        <a:xfrm>
          <a:off x="4685001" y="1266878"/>
          <a:ext cx="91440" cy="2651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15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DEE0C8-1AAB-4AFA-B4A7-232451C9045B}">
      <dsp:nvSpPr>
        <dsp:cNvPr id="0" name=""/>
        <dsp:cNvSpPr/>
      </dsp:nvSpPr>
      <dsp:spPr>
        <a:xfrm>
          <a:off x="3969774" y="687938"/>
          <a:ext cx="1521893" cy="5789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B44EF-7B5F-413A-A3E3-44E8C91A0AE2}">
      <dsp:nvSpPr>
        <dsp:cNvPr id="0" name=""/>
        <dsp:cNvSpPr/>
      </dsp:nvSpPr>
      <dsp:spPr>
        <a:xfrm>
          <a:off x="4071076" y="784174"/>
          <a:ext cx="1521893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董事會／董事長</a:t>
          </a:r>
        </a:p>
      </dsp:txBody>
      <dsp:txXfrm>
        <a:off x="4088033" y="801131"/>
        <a:ext cx="1487979" cy="545026"/>
      </dsp:txXfrm>
    </dsp:sp>
    <dsp:sp modelId="{0828464F-0BE8-48D7-8293-B3B501B51870}">
      <dsp:nvSpPr>
        <dsp:cNvPr id="0" name=""/>
        <dsp:cNvSpPr/>
      </dsp:nvSpPr>
      <dsp:spPr>
        <a:xfrm>
          <a:off x="4013049" y="1532036"/>
          <a:ext cx="1435343" cy="5789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A2A88-2B4C-4EF6-933A-D9F07E5FAF42}">
      <dsp:nvSpPr>
        <dsp:cNvPr id="0" name=""/>
        <dsp:cNvSpPr/>
      </dsp:nvSpPr>
      <dsp:spPr>
        <a:xfrm>
          <a:off x="4114351" y="1628273"/>
          <a:ext cx="1435343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執行長 李文彬</a:t>
          </a:r>
        </a:p>
      </dsp:txBody>
      <dsp:txXfrm>
        <a:off x="4131308" y="1645230"/>
        <a:ext cx="1401429" cy="545026"/>
      </dsp:txXfrm>
    </dsp:sp>
    <dsp:sp modelId="{18F4C29F-EEF8-4DCD-A7A4-5DB9B407D942}">
      <dsp:nvSpPr>
        <dsp:cNvPr id="0" name=""/>
        <dsp:cNvSpPr/>
      </dsp:nvSpPr>
      <dsp:spPr>
        <a:xfrm>
          <a:off x="1676788" y="2376134"/>
          <a:ext cx="1615170" cy="5789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6CB42-2470-4279-A04C-CEE6D3B795FE}">
      <dsp:nvSpPr>
        <dsp:cNvPr id="0" name=""/>
        <dsp:cNvSpPr/>
      </dsp:nvSpPr>
      <dsp:spPr>
        <a:xfrm>
          <a:off x="1778090" y="2472371"/>
          <a:ext cx="1615170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副執行長 劉慶文</a:t>
          </a:r>
        </a:p>
      </dsp:txBody>
      <dsp:txXfrm>
        <a:off x="1795047" y="2489328"/>
        <a:ext cx="1581256" cy="545026"/>
      </dsp:txXfrm>
    </dsp:sp>
    <dsp:sp modelId="{B9342968-DFE4-4A70-850B-2A616428F5D3}">
      <dsp:nvSpPr>
        <dsp:cNvPr id="0" name=""/>
        <dsp:cNvSpPr/>
      </dsp:nvSpPr>
      <dsp:spPr>
        <a:xfrm>
          <a:off x="1751" y="3220232"/>
          <a:ext cx="1106268" cy="5538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0F6F0-EBB6-4001-8874-667AD295931D}">
      <dsp:nvSpPr>
        <dsp:cNvPr id="0" name=""/>
        <dsp:cNvSpPr/>
      </dsp:nvSpPr>
      <dsp:spPr>
        <a:xfrm>
          <a:off x="103053" y="3316469"/>
          <a:ext cx="1106268" cy="5538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競技運動處</a:t>
          </a:r>
        </a:p>
      </dsp:txBody>
      <dsp:txXfrm>
        <a:off x="119275" y="3332691"/>
        <a:ext cx="1073824" cy="521416"/>
      </dsp:txXfrm>
    </dsp:sp>
    <dsp:sp modelId="{4229FF00-D258-4E45-8AB0-B9DB7320B673}">
      <dsp:nvSpPr>
        <dsp:cNvPr id="0" name=""/>
        <dsp:cNvSpPr/>
      </dsp:nvSpPr>
      <dsp:spPr>
        <a:xfrm>
          <a:off x="1310623" y="3220232"/>
          <a:ext cx="1118731" cy="5814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FEC5C-27E6-413B-85CA-474D4B7F4473}">
      <dsp:nvSpPr>
        <dsp:cNvPr id="0" name=""/>
        <dsp:cNvSpPr/>
      </dsp:nvSpPr>
      <dsp:spPr>
        <a:xfrm>
          <a:off x="1411925" y="3316469"/>
          <a:ext cx="1118731" cy="581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運動科學處</a:t>
          </a:r>
        </a:p>
      </dsp:txBody>
      <dsp:txXfrm>
        <a:off x="1428954" y="3333498"/>
        <a:ext cx="1084673" cy="547342"/>
      </dsp:txXfrm>
    </dsp:sp>
    <dsp:sp modelId="{A8B04BB0-EDBF-40A7-9B36-AD93157BE7EC}">
      <dsp:nvSpPr>
        <dsp:cNvPr id="0" name=""/>
        <dsp:cNvSpPr/>
      </dsp:nvSpPr>
      <dsp:spPr>
        <a:xfrm>
          <a:off x="2631959" y="3220232"/>
          <a:ext cx="1134577" cy="5953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3F19B-80EA-4F16-B0FD-FA29E009CD8E}">
      <dsp:nvSpPr>
        <dsp:cNvPr id="0" name=""/>
        <dsp:cNvSpPr/>
      </dsp:nvSpPr>
      <dsp:spPr>
        <a:xfrm>
          <a:off x="2733261" y="3316469"/>
          <a:ext cx="1134577" cy="5953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教育訓練處</a:t>
          </a:r>
        </a:p>
      </dsp:txBody>
      <dsp:txXfrm>
        <a:off x="2750697" y="3333905"/>
        <a:ext cx="1099705" cy="560429"/>
      </dsp:txXfrm>
    </dsp:sp>
    <dsp:sp modelId="{4BD4B809-C4E7-43C5-8915-FC992F8AE8CE}">
      <dsp:nvSpPr>
        <dsp:cNvPr id="0" name=""/>
        <dsp:cNvSpPr/>
      </dsp:nvSpPr>
      <dsp:spPr>
        <a:xfrm>
          <a:off x="3969140" y="3220232"/>
          <a:ext cx="997856" cy="5527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48B2D-F63C-4366-920E-BE557A2F40F4}">
      <dsp:nvSpPr>
        <dsp:cNvPr id="0" name=""/>
        <dsp:cNvSpPr/>
      </dsp:nvSpPr>
      <dsp:spPr>
        <a:xfrm>
          <a:off x="4070442" y="3316469"/>
          <a:ext cx="997856" cy="552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公西靶場</a:t>
          </a:r>
        </a:p>
      </dsp:txBody>
      <dsp:txXfrm>
        <a:off x="4086632" y="3332659"/>
        <a:ext cx="965476" cy="520386"/>
      </dsp:txXfrm>
    </dsp:sp>
    <dsp:sp modelId="{1F9FA6F8-8D9B-4864-A9D3-1BA5BB04B5CA}">
      <dsp:nvSpPr>
        <dsp:cNvPr id="0" name=""/>
        <dsp:cNvSpPr/>
      </dsp:nvSpPr>
      <dsp:spPr>
        <a:xfrm>
          <a:off x="3494563" y="2376134"/>
          <a:ext cx="1655222" cy="5789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367D0-FFF2-4862-8B3C-D3766F8DBF26}">
      <dsp:nvSpPr>
        <dsp:cNvPr id="0" name=""/>
        <dsp:cNvSpPr/>
      </dsp:nvSpPr>
      <dsp:spPr>
        <a:xfrm>
          <a:off x="3595865" y="2472371"/>
          <a:ext cx="1655222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副執行長（暫缺）</a:t>
          </a:r>
        </a:p>
      </dsp:txBody>
      <dsp:txXfrm>
        <a:off x="3612822" y="2489328"/>
        <a:ext cx="1621308" cy="545026"/>
      </dsp:txXfrm>
    </dsp:sp>
    <dsp:sp modelId="{38C7EC18-DD97-48CC-8ED1-91129A26CB8E}">
      <dsp:nvSpPr>
        <dsp:cNvPr id="0" name=""/>
        <dsp:cNvSpPr/>
      </dsp:nvSpPr>
      <dsp:spPr>
        <a:xfrm>
          <a:off x="6147975" y="2376134"/>
          <a:ext cx="1636678" cy="5789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8A38D-C58E-4466-8D53-6869BA859DD9}">
      <dsp:nvSpPr>
        <dsp:cNvPr id="0" name=""/>
        <dsp:cNvSpPr/>
      </dsp:nvSpPr>
      <dsp:spPr>
        <a:xfrm>
          <a:off x="6249277" y="2472371"/>
          <a:ext cx="1636678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主任秘書 李儁麟</a:t>
          </a:r>
        </a:p>
      </dsp:txBody>
      <dsp:txXfrm>
        <a:off x="6266234" y="2489328"/>
        <a:ext cx="1602764" cy="545026"/>
      </dsp:txXfrm>
    </dsp:sp>
    <dsp:sp modelId="{5EBF303C-04B1-4D1D-8D9A-B45F680912FD}">
      <dsp:nvSpPr>
        <dsp:cNvPr id="0" name=""/>
        <dsp:cNvSpPr/>
      </dsp:nvSpPr>
      <dsp:spPr>
        <a:xfrm>
          <a:off x="5169600" y="3220232"/>
          <a:ext cx="1112176" cy="5671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F7787-13CE-46F7-BBA3-CC0BBBE71FE7}">
      <dsp:nvSpPr>
        <dsp:cNvPr id="0" name=""/>
        <dsp:cNvSpPr/>
      </dsp:nvSpPr>
      <dsp:spPr>
        <a:xfrm>
          <a:off x="5270902" y="3316469"/>
          <a:ext cx="1112176" cy="5671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營運管理處</a:t>
          </a:r>
        </a:p>
      </dsp:txBody>
      <dsp:txXfrm>
        <a:off x="5287515" y="3333082"/>
        <a:ext cx="1078950" cy="533967"/>
      </dsp:txXfrm>
    </dsp:sp>
    <dsp:sp modelId="{2ACFD146-B8FF-472D-9487-2D69D548F609}">
      <dsp:nvSpPr>
        <dsp:cNvPr id="0" name=""/>
        <dsp:cNvSpPr/>
      </dsp:nvSpPr>
      <dsp:spPr>
        <a:xfrm>
          <a:off x="6484380" y="3220232"/>
          <a:ext cx="1164326" cy="5792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D12DED-7FAD-41B7-9327-F5A9DCE8A0AE}">
      <dsp:nvSpPr>
        <dsp:cNvPr id="0" name=""/>
        <dsp:cNvSpPr/>
      </dsp:nvSpPr>
      <dsp:spPr>
        <a:xfrm>
          <a:off x="6585682" y="3316469"/>
          <a:ext cx="1164326" cy="579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人力資源室</a:t>
          </a:r>
        </a:p>
      </dsp:txBody>
      <dsp:txXfrm>
        <a:off x="6602647" y="3333434"/>
        <a:ext cx="1130396" cy="545305"/>
      </dsp:txXfrm>
    </dsp:sp>
    <dsp:sp modelId="{3CA803C4-4F25-42BE-B800-DD4F9A216BE0}">
      <dsp:nvSpPr>
        <dsp:cNvPr id="0" name=""/>
        <dsp:cNvSpPr/>
      </dsp:nvSpPr>
      <dsp:spPr>
        <a:xfrm>
          <a:off x="7851311" y="3220232"/>
          <a:ext cx="911717" cy="5789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2C3FC-5432-42BD-AEB0-CF44F68B705A}">
      <dsp:nvSpPr>
        <dsp:cNvPr id="0" name=""/>
        <dsp:cNvSpPr/>
      </dsp:nvSpPr>
      <dsp:spPr>
        <a:xfrm>
          <a:off x="7952613" y="3316469"/>
          <a:ext cx="911717" cy="578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財務室</a:t>
          </a:r>
        </a:p>
      </dsp:txBody>
      <dsp:txXfrm>
        <a:off x="7969570" y="3333426"/>
        <a:ext cx="877803" cy="5450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E733A-A460-4FB1-AEC9-9E81ADF1D076}">
      <dsp:nvSpPr>
        <dsp:cNvPr id="0" name=""/>
        <dsp:cNvSpPr/>
      </dsp:nvSpPr>
      <dsp:spPr>
        <a:xfrm>
          <a:off x="135379" y="1978605"/>
          <a:ext cx="2022555" cy="666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" panose="02020C09000000000000" pitchFamily="49" charset="-120"/>
              <a:ea typeface="華康超明體" panose="02020C09000000000000" pitchFamily="49" charset="-120"/>
            </a:rPr>
            <a:t>經協會遴選我國優秀運動員執行培訓工作</a:t>
          </a:r>
        </a:p>
      </dsp:txBody>
      <dsp:txXfrm>
        <a:off x="135379" y="1978605"/>
        <a:ext cx="2022555" cy="666523"/>
      </dsp:txXfrm>
    </dsp:sp>
    <dsp:sp modelId="{4C3EA71C-8F06-4C73-9821-7589663A6D8B}">
      <dsp:nvSpPr>
        <dsp:cNvPr id="0" name=""/>
        <dsp:cNvSpPr/>
      </dsp:nvSpPr>
      <dsp:spPr>
        <a:xfrm>
          <a:off x="95047" y="1772872"/>
          <a:ext cx="160885" cy="160885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26DB8-2FCE-4DFA-9BA1-25147476AEC8}">
      <dsp:nvSpPr>
        <dsp:cNvPr id="0" name=""/>
        <dsp:cNvSpPr/>
      </dsp:nvSpPr>
      <dsp:spPr>
        <a:xfrm>
          <a:off x="245700" y="1550651"/>
          <a:ext cx="160885" cy="160885"/>
        </a:xfrm>
        <a:prstGeom prst="ellipse">
          <a:avLst/>
        </a:prstGeom>
        <a:solidFill>
          <a:schemeClr val="accent1">
            <a:shade val="80000"/>
            <a:hueOff val="15070"/>
            <a:satOff val="288"/>
            <a:lumOff val="12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9CAFF4-6306-4546-97F8-8CDC83FA9B6F}">
      <dsp:nvSpPr>
        <dsp:cNvPr id="0" name=""/>
        <dsp:cNvSpPr/>
      </dsp:nvSpPr>
      <dsp:spPr>
        <a:xfrm>
          <a:off x="491390" y="1542885"/>
          <a:ext cx="252819" cy="252819"/>
        </a:xfrm>
        <a:prstGeom prst="ellipse">
          <a:avLst/>
        </a:prstGeom>
        <a:solidFill>
          <a:schemeClr val="accent1">
            <a:shade val="80000"/>
            <a:hueOff val="30140"/>
            <a:satOff val="575"/>
            <a:lumOff val="25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8EEB4-D609-407C-8C6C-A54C9FDCBF94}">
      <dsp:nvSpPr>
        <dsp:cNvPr id="0" name=""/>
        <dsp:cNvSpPr/>
      </dsp:nvSpPr>
      <dsp:spPr>
        <a:xfrm>
          <a:off x="741226" y="1347936"/>
          <a:ext cx="160885" cy="160885"/>
        </a:xfrm>
        <a:prstGeom prst="ellipse">
          <a:avLst/>
        </a:prstGeom>
        <a:solidFill>
          <a:schemeClr val="accent1">
            <a:shade val="80000"/>
            <a:hueOff val="45211"/>
            <a:satOff val="863"/>
            <a:lumOff val="38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01CB2-F57C-460E-B350-11ADA9630FE7}">
      <dsp:nvSpPr>
        <dsp:cNvPr id="0" name=""/>
        <dsp:cNvSpPr/>
      </dsp:nvSpPr>
      <dsp:spPr>
        <a:xfrm>
          <a:off x="971683" y="1180685"/>
          <a:ext cx="160885" cy="160885"/>
        </a:xfrm>
        <a:prstGeom prst="ellipse">
          <a:avLst/>
        </a:prstGeom>
        <a:solidFill>
          <a:schemeClr val="accent1">
            <a:shade val="80000"/>
            <a:hueOff val="60281"/>
            <a:satOff val="1150"/>
            <a:lumOff val="5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1F973-C0FF-4CC1-A674-49645DDD3ADA}">
      <dsp:nvSpPr>
        <dsp:cNvPr id="0" name=""/>
        <dsp:cNvSpPr/>
      </dsp:nvSpPr>
      <dsp:spPr>
        <a:xfrm>
          <a:off x="1394420" y="1415508"/>
          <a:ext cx="160885" cy="160885"/>
        </a:xfrm>
        <a:prstGeom prst="ellipse">
          <a:avLst/>
        </a:prstGeom>
        <a:solidFill>
          <a:schemeClr val="accent1">
            <a:shade val="80000"/>
            <a:hueOff val="75351"/>
            <a:satOff val="1438"/>
            <a:lumOff val="63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33CAD-8ADE-479C-BB16-F5C20C9044B3}">
      <dsp:nvSpPr>
        <dsp:cNvPr id="0" name=""/>
        <dsp:cNvSpPr/>
      </dsp:nvSpPr>
      <dsp:spPr>
        <a:xfrm>
          <a:off x="1619659" y="1528127"/>
          <a:ext cx="252819" cy="252819"/>
        </a:xfrm>
        <a:prstGeom prst="ellipse">
          <a:avLst/>
        </a:prstGeom>
        <a:solidFill>
          <a:schemeClr val="accent1">
            <a:shade val="80000"/>
            <a:hueOff val="90421"/>
            <a:satOff val="1725"/>
            <a:lumOff val="76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FB183-F83A-43A0-BBD6-EA31405C4A86}">
      <dsp:nvSpPr>
        <dsp:cNvPr id="0" name=""/>
        <dsp:cNvSpPr/>
      </dsp:nvSpPr>
      <dsp:spPr>
        <a:xfrm>
          <a:off x="2008885" y="1708487"/>
          <a:ext cx="160885" cy="160885"/>
        </a:xfrm>
        <a:prstGeom prst="ellipse">
          <a:avLst/>
        </a:prstGeom>
        <a:solidFill>
          <a:schemeClr val="accent1">
            <a:shade val="80000"/>
            <a:hueOff val="105491"/>
            <a:satOff val="2013"/>
            <a:lumOff val="88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B4815-4D99-4D24-86FC-49BA380CD36B}">
      <dsp:nvSpPr>
        <dsp:cNvPr id="0" name=""/>
        <dsp:cNvSpPr/>
      </dsp:nvSpPr>
      <dsp:spPr>
        <a:xfrm>
          <a:off x="2060900" y="2114486"/>
          <a:ext cx="160885" cy="160885"/>
        </a:xfrm>
        <a:prstGeom prst="ellipse">
          <a:avLst/>
        </a:prstGeom>
        <a:solidFill>
          <a:schemeClr val="accent1">
            <a:shade val="80000"/>
            <a:hueOff val="120562"/>
            <a:satOff val="2300"/>
            <a:lumOff val="10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61994-BDC1-4F98-BA51-C700291B6E5D}">
      <dsp:nvSpPr>
        <dsp:cNvPr id="0" name=""/>
        <dsp:cNvSpPr/>
      </dsp:nvSpPr>
      <dsp:spPr>
        <a:xfrm>
          <a:off x="902712" y="1393642"/>
          <a:ext cx="413704" cy="413704"/>
        </a:xfrm>
        <a:prstGeom prst="ellipse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0410B-D332-4F1F-B9EA-36F7CB20BAD6}">
      <dsp:nvSpPr>
        <dsp:cNvPr id="0" name=""/>
        <dsp:cNvSpPr/>
      </dsp:nvSpPr>
      <dsp:spPr>
        <a:xfrm>
          <a:off x="20461" y="2406560"/>
          <a:ext cx="160885" cy="160885"/>
        </a:xfrm>
        <a:prstGeom prst="ellipse">
          <a:avLst/>
        </a:prstGeom>
        <a:solidFill>
          <a:schemeClr val="accent1">
            <a:shade val="80000"/>
            <a:hueOff val="150702"/>
            <a:satOff val="2875"/>
            <a:lumOff val="126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0FF7B-3A42-4634-B037-AF87F5EC09C9}">
      <dsp:nvSpPr>
        <dsp:cNvPr id="0" name=""/>
        <dsp:cNvSpPr/>
      </dsp:nvSpPr>
      <dsp:spPr>
        <a:xfrm>
          <a:off x="155604" y="2609275"/>
          <a:ext cx="252819" cy="252819"/>
        </a:xfrm>
        <a:prstGeom prst="ellipse">
          <a:avLst/>
        </a:prstGeom>
        <a:solidFill>
          <a:schemeClr val="accent1">
            <a:shade val="80000"/>
            <a:hueOff val="165772"/>
            <a:satOff val="3163"/>
            <a:lumOff val="139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0A7A2-36DA-44F9-8A60-7A30638BCA57}">
      <dsp:nvSpPr>
        <dsp:cNvPr id="0" name=""/>
        <dsp:cNvSpPr/>
      </dsp:nvSpPr>
      <dsp:spPr>
        <a:xfrm>
          <a:off x="493463" y="2789466"/>
          <a:ext cx="367737" cy="367737"/>
        </a:xfrm>
        <a:prstGeom prst="ellipse">
          <a:avLst/>
        </a:prstGeom>
        <a:solidFill>
          <a:schemeClr val="accent1">
            <a:shade val="80000"/>
            <a:hueOff val="180842"/>
            <a:satOff val="3450"/>
            <a:lumOff val="152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91E9A-D36A-42EE-8EC7-520D61AF173C}">
      <dsp:nvSpPr>
        <dsp:cNvPr id="0" name=""/>
        <dsp:cNvSpPr/>
      </dsp:nvSpPr>
      <dsp:spPr>
        <a:xfrm>
          <a:off x="966465" y="3082277"/>
          <a:ext cx="160885" cy="160885"/>
        </a:xfrm>
        <a:prstGeom prst="ellipse">
          <a:avLst/>
        </a:prstGeom>
        <a:solidFill>
          <a:schemeClr val="accent1">
            <a:shade val="80000"/>
            <a:hueOff val="195912"/>
            <a:satOff val="3738"/>
            <a:lumOff val="165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3708F-C69C-4C4A-BDB2-9F86B2F63BF8}">
      <dsp:nvSpPr>
        <dsp:cNvPr id="0" name=""/>
        <dsp:cNvSpPr/>
      </dsp:nvSpPr>
      <dsp:spPr>
        <a:xfrm>
          <a:off x="1056561" y="2789466"/>
          <a:ext cx="252819" cy="252819"/>
        </a:xfrm>
        <a:prstGeom prst="ellipse">
          <a:avLst/>
        </a:prstGeom>
        <a:solidFill>
          <a:schemeClr val="accent1">
            <a:shade val="80000"/>
            <a:hueOff val="210983"/>
            <a:satOff val="4025"/>
            <a:lumOff val="177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8CB680-16EE-4686-9C9D-4EEFB2A95501}">
      <dsp:nvSpPr>
        <dsp:cNvPr id="0" name=""/>
        <dsp:cNvSpPr/>
      </dsp:nvSpPr>
      <dsp:spPr>
        <a:xfrm>
          <a:off x="1281800" y="3104801"/>
          <a:ext cx="160885" cy="160885"/>
        </a:xfrm>
        <a:prstGeom prst="ellipse">
          <a:avLst/>
        </a:prstGeom>
        <a:solidFill>
          <a:schemeClr val="accent1">
            <a:shade val="80000"/>
            <a:hueOff val="226053"/>
            <a:satOff val="4313"/>
            <a:lumOff val="190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C06B0-08F7-4B5D-BC93-F73CE609626B}">
      <dsp:nvSpPr>
        <dsp:cNvPr id="0" name=""/>
        <dsp:cNvSpPr/>
      </dsp:nvSpPr>
      <dsp:spPr>
        <a:xfrm>
          <a:off x="1484515" y="2744418"/>
          <a:ext cx="367737" cy="367737"/>
        </a:xfrm>
        <a:prstGeom prst="ellipse">
          <a:avLst/>
        </a:prstGeom>
        <a:solidFill>
          <a:schemeClr val="accent1">
            <a:shade val="80000"/>
            <a:hueOff val="241123"/>
            <a:satOff val="4600"/>
            <a:lumOff val="203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907132-66CF-4D75-B95F-5D69F56B580B}">
      <dsp:nvSpPr>
        <dsp:cNvPr id="0" name=""/>
        <dsp:cNvSpPr/>
      </dsp:nvSpPr>
      <dsp:spPr>
        <a:xfrm>
          <a:off x="1980041" y="2654323"/>
          <a:ext cx="252819" cy="252819"/>
        </a:xfrm>
        <a:prstGeom prst="ellipse">
          <a:avLst/>
        </a:prstGeom>
        <a:solidFill>
          <a:schemeClr val="accent1">
            <a:shade val="80000"/>
            <a:hueOff val="256193"/>
            <a:satOff val="4888"/>
            <a:lumOff val="21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76242C-D38A-46EB-9E83-DD8FAA8594A0}">
      <dsp:nvSpPr>
        <dsp:cNvPr id="0" name=""/>
        <dsp:cNvSpPr/>
      </dsp:nvSpPr>
      <dsp:spPr>
        <a:xfrm>
          <a:off x="2232861" y="1595324"/>
          <a:ext cx="742494" cy="1417503"/>
        </a:xfrm>
        <a:prstGeom prst="chevron">
          <a:avLst>
            <a:gd name="adj" fmla="val 62310"/>
          </a:avLst>
        </a:prstGeom>
        <a:solidFill>
          <a:srgbClr val="D06F8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A1854-8902-43C1-8965-F86A13C4EBFB}">
      <dsp:nvSpPr>
        <dsp:cNvPr id="0" name=""/>
        <dsp:cNvSpPr/>
      </dsp:nvSpPr>
      <dsp:spPr>
        <a:xfrm>
          <a:off x="2975355" y="1596013"/>
          <a:ext cx="2024985" cy="1417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" panose="02020C09000000000000" pitchFamily="49" charset="-120"/>
              <a:ea typeface="華康超明體" panose="02020C09000000000000" pitchFamily="49" charset="-120"/>
            </a:rPr>
            <a:t>依國際成績擇具奧運會奪牌潛力選手</a:t>
          </a:r>
        </a:p>
      </dsp:txBody>
      <dsp:txXfrm>
        <a:off x="2975355" y="1596013"/>
        <a:ext cx="2024985" cy="1417489"/>
      </dsp:txXfrm>
    </dsp:sp>
    <dsp:sp modelId="{1FFA55E8-9031-4FB2-9848-01668A18150C}">
      <dsp:nvSpPr>
        <dsp:cNvPr id="0" name=""/>
        <dsp:cNvSpPr/>
      </dsp:nvSpPr>
      <dsp:spPr>
        <a:xfrm>
          <a:off x="5000340" y="1595324"/>
          <a:ext cx="742494" cy="1417503"/>
        </a:xfrm>
        <a:prstGeom prst="chevron">
          <a:avLst>
            <a:gd name="adj" fmla="val 62310"/>
          </a:avLst>
        </a:prstGeom>
        <a:solidFill>
          <a:srgbClr val="8B203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FBEE5-5889-4A0F-94FC-0AFE90761C70}">
      <dsp:nvSpPr>
        <dsp:cNvPr id="0" name=""/>
        <dsp:cNvSpPr/>
      </dsp:nvSpPr>
      <dsp:spPr>
        <a:xfrm>
          <a:off x="5793454" y="1460519"/>
          <a:ext cx="1721237" cy="1721237"/>
        </a:xfrm>
        <a:prstGeom prst="ellipse">
          <a:avLst/>
        </a:prstGeom>
        <a:solidFill>
          <a:srgbClr val="B54F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" panose="02020C09000000000000" pitchFamily="49" charset="-120"/>
              <a:ea typeface="華康超明體" panose="02020C09000000000000" pitchFamily="49" charset="-120"/>
            </a:rPr>
            <a:t>菁英選手分級執行客製化黃金計畫訓</a:t>
          </a:r>
        </a:p>
      </dsp:txBody>
      <dsp:txXfrm>
        <a:off x="6045523" y="1712588"/>
        <a:ext cx="1217099" cy="1217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DE0DB-BF7A-4CA5-8F50-3A5D376A50E6}">
      <dsp:nvSpPr>
        <dsp:cNvPr id="0" name=""/>
        <dsp:cNvSpPr/>
      </dsp:nvSpPr>
      <dsp:spPr>
        <a:xfrm>
          <a:off x="4445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防疫不鬆卸</a:t>
          </a:r>
        </a:p>
      </dsp:txBody>
      <dsp:txXfrm>
        <a:off x="170989" y="1458769"/>
        <a:ext cx="804143" cy="804143"/>
      </dsp:txXfrm>
    </dsp:sp>
    <dsp:sp modelId="{B6278F0E-B9BB-4BDF-BA03-E6283EA54211}">
      <dsp:nvSpPr>
        <dsp:cNvPr id="0" name=""/>
        <dsp:cNvSpPr/>
      </dsp:nvSpPr>
      <dsp:spPr>
        <a:xfrm>
          <a:off x="1130304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強化衛教宣導</a:t>
          </a:r>
        </a:p>
      </dsp:txBody>
      <dsp:txXfrm>
        <a:off x="1296848" y="1458769"/>
        <a:ext cx="804143" cy="804143"/>
      </dsp:txXfrm>
    </dsp:sp>
    <dsp:sp modelId="{A49F80D6-9005-42F6-B3CD-B3447DE7EBFA}">
      <dsp:nvSpPr>
        <dsp:cNvPr id="0" name=""/>
        <dsp:cNvSpPr/>
      </dsp:nvSpPr>
      <dsp:spPr>
        <a:xfrm>
          <a:off x="2256163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充實防疫物資</a:t>
          </a:r>
        </a:p>
      </dsp:txBody>
      <dsp:txXfrm>
        <a:off x="2422707" y="1458769"/>
        <a:ext cx="804143" cy="804143"/>
      </dsp:txXfrm>
    </dsp:sp>
    <dsp:sp modelId="{EB61BE67-70C0-4F32-87F1-A88BC252A3AF}">
      <dsp:nvSpPr>
        <dsp:cNvPr id="0" name=""/>
        <dsp:cNvSpPr/>
      </dsp:nvSpPr>
      <dsp:spPr>
        <a:xfrm>
          <a:off x="3382022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落實疫苗接種</a:t>
          </a:r>
        </a:p>
      </dsp:txBody>
      <dsp:txXfrm>
        <a:off x="3548566" y="1458769"/>
        <a:ext cx="804143" cy="804143"/>
      </dsp:txXfrm>
    </dsp:sp>
    <dsp:sp modelId="{7C54F6D5-A7A8-49A5-8C1A-19BEE341536B}">
      <dsp:nvSpPr>
        <dsp:cNvPr id="0" name=""/>
        <dsp:cNvSpPr/>
      </dsp:nvSpPr>
      <dsp:spPr>
        <a:xfrm>
          <a:off x="4507881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園區人員管控</a:t>
          </a:r>
        </a:p>
      </dsp:txBody>
      <dsp:txXfrm>
        <a:off x="4674425" y="1458769"/>
        <a:ext cx="804143" cy="804143"/>
      </dsp:txXfrm>
    </dsp:sp>
    <dsp:sp modelId="{11483E8F-E2BE-4B42-B156-04CD5FC24B27}">
      <dsp:nvSpPr>
        <dsp:cNvPr id="0" name=""/>
        <dsp:cNvSpPr/>
      </dsp:nvSpPr>
      <dsp:spPr>
        <a:xfrm>
          <a:off x="5633740" y="1292225"/>
          <a:ext cx="1137231" cy="1137231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29" tIns="25400" rIns="312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華康超明體(P)" panose="02020C00000000000000" pitchFamily="18" charset="-120"/>
              <a:ea typeface="華康超明體(P)" panose="02020C00000000000000" pitchFamily="18" charset="-120"/>
            </a:rPr>
            <a:t>追蹤關懷機制</a:t>
          </a:r>
        </a:p>
      </dsp:txBody>
      <dsp:txXfrm>
        <a:off x="5800284" y="1458769"/>
        <a:ext cx="804143" cy="804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48421-6B42-4AF1-B099-27CB408A2546}" type="datetimeFigureOut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87428-CA61-4CC7-8358-0A4192B1C0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7652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1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為各項經費及時到位</a:t>
            </a:r>
            <a:endParaRPr lang="en-US" altLang="zh-TW" sz="1200" u="sng" kern="1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91549-43BF-425A-AF25-75262019208C}" type="slidenum">
              <a:rPr lang="en-US" altLang="zh-TW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739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0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9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17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75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01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95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91549-43BF-425A-AF25-75262019208C}" type="slidenum">
              <a:rPr lang="en-US" altLang="zh-TW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2978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91549-43BF-425A-AF25-75262019208C}" type="slidenum">
              <a:rPr lang="en-US" altLang="zh-TW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107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為各項經費及時到位</a:t>
            </a:r>
            <a:endParaRPr lang="en-US" altLang="zh-TW" sz="1200" u="sng" kern="1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91549-43BF-425A-AF25-75262019208C}" type="slidenum">
              <a:rPr lang="en-US" altLang="zh-TW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739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71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0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BDB9-5C62-424A-918D-9FEDB4A78CEA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57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8365-28FA-45FC-9F93-9F49182ED177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73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4FBE-BCCB-4F79-A7E3-C7317B257DBD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76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FA05D-6713-449C-B654-F8159B56856F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29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ECE9-0DA9-40E6-B215-BF898F365F3C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050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CD6F-1DC5-43DC-AA0C-BAF2DD2A57F9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410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E873-1AD0-476A-8A6B-564843CA0588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335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F8BE-92EA-4CFE-B023-783767C64509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49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08B62-6003-45CE-A11F-589BDAD4DCEE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322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D4C74-1DE4-4DF9-84D4-C9D316682394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475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81D4-CED3-4727-ABFB-59B3CAC081AF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169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4744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30FF3-6D19-46F5-AA2F-C184BF74948F}" type="datetime1">
              <a:rPr lang="zh-TW" altLang="en-US" smtClean="0"/>
              <a:t>2022/3/21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85F8D-1746-494B-BA71-2DE35E7E88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498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7.png"/><Relationship Id="rId5" Type="http://schemas.openxmlformats.org/officeDocument/2006/relationships/diagramData" Target="../diagrams/data1.xml"/><Relationship Id="rId10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2.jp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jp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7.png"/><Relationship Id="rId9" Type="http://schemas.microsoft.com/office/2007/relationships/diagramDrawing" Target="../diagrams/drawin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jpeg"/><Relationship Id="rId3" Type="http://schemas.openxmlformats.org/officeDocument/2006/relationships/image" Target="../media/image2.jpg"/><Relationship Id="rId7" Type="http://schemas.openxmlformats.org/officeDocument/2006/relationships/image" Target="../media/image27.jp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jpeg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7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2.jpeg"/><Relationship Id="rId5" Type="http://schemas.openxmlformats.org/officeDocument/2006/relationships/image" Target="../media/image2.jpg"/><Relationship Id="rId10" Type="http://schemas.openxmlformats.org/officeDocument/2006/relationships/image" Target="../media/image41.jpeg"/><Relationship Id="rId4" Type="http://schemas.microsoft.com/office/2007/relationships/hdphoto" Target="../media/hdphoto2.wdp"/><Relationship Id="rId9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11" Type="http://schemas.openxmlformats.org/officeDocument/2006/relationships/image" Target="../media/image7.png"/><Relationship Id="rId5" Type="http://schemas.openxmlformats.org/officeDocument/2006/relationships/image" Target="../media/image45.JPG"/><Relationship Id="rId10" Type="http://schemas.openxmlformats.org/officeDocument/2006/relationships/image" Target="../media/image2.jpg"/><Relationship Id="rId4" Type="http://schemas.openxmlformats.org/officeDocument/2006/relationships/image" Target="../media/image44.JPG"/><Relationship Id="rId9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41714" cy="6858000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30120" y="4192624"/>
            <a:ext cx="7095266" cy="13542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600" b="1" u="sng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立法院教育及文化委員會訪視國家運動訓練中心</a:t>
            </a:r>
            <a:endParaRPr lang="en-US" altLang="zh-TW" sz="4600" b="1" u="sng" dirty="0">
              <a:solidFill>
                <a:srgbClr val="C00000"/>
              </a:solidFill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855874" y="5909187"/>
            <a:ext cx="4285840" cy="767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簡報人：李文彬執行長</a:t>
            </a:r>
            <a:endParaRPr lang="en-US" altLang="zh-TW" sz="2600" dirty="0">
              <a:solidFill>
                <a:srgbClr val="1E2E44"/>
              </a:solidFill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algn="l"/>
            <a:r>
              <a:rPr lang="zh-TW" altLang="en-US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日期：</a:t>
            </a:r>
            <a:r>
              <a:rPr lang="en-US" altLang="zh-TW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111</a:t>
            </a:r>
            <a:r>
              <a:rPr lang="zh-TW" altLang="en-US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年</a:t>
            </a:r>
            <a:r>
              <a:rPr lang="en-US" altLang="zh-TW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3</a:t>
            </a:r>
            <a:r>
              <a:rPr lang="zh-TW" altLang="en-US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月</a:t>
            </a:r>
            <a:r>
              <a:rPr lang="en-US" altLang="zh-TW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23</a:t>
            </a:r>
            <a:r>
              <a:rPr lang="zh-TW" altLang="en-US" sz="2600" dirty="0">
                <a:solidFill>
                  <a:srgbClr val="1E2E44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145690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3">
            <a:extLst>
              <a:ext uri="{FF2B5EF4-FFF2-40B4-BE49-F238E27FC236}">
                <a16:creationId xmlns:a16="http://schemas.microsoft.com/office/drawing/2014/main" id="{8BC016A0-9AD0-42AD-83F2-BA16EF44A7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C91260-73D1-4519-B7DD-536DA3480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61" y="2027563"/>
            <a:ext cx="8293677" cy="3655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一、國訓中心沿革、任務及組織</a:t>
            </a:r>
            <a:endParaRPr lang="en-US" altLang="zh-TW" sz="3200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二、黃金計畫菁英選手培訓成效與精進策略</a:t>
            </a:r>
            <a:endParaRPr lang="en-US" altLang="zh-TW" sz="3200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三、運動科學支援訓練執行情形及成效</a:t>
            </a:r>
            <a:endParaRPr lang="en-US" altLang="zh-TW" sz="3200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五、場館營運及管理機制</a:t>
            </a:r>
            <a:endParaRPr lang="en-US" altLang="zh-TW" sz="3200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六、國家運動訓練中心興整建計畫（第三期）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3055C0EA-68DD-4820-9948-425B09160A1F}"/>
              </a:ext>
            </a:extLst>
          </p:cNvPr>
          <p:cNvSpPr txBox="1">
            <a:spLocks/>
          </p:cNvSpPr>
          <p:nvPr/>
        </p:nvSpPr>
        <p:spPr>
          <a:xfrm>
            <a:off x="932873" y="631941"/>
            <a:ext cx="7095266" cy="8800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600" b="1" u="sng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簡報大綱</a:t>
            </a:r>
            <a:endParaRPr lang="en-US" altLang="zh-TW" sz="4600" b="1" u="sng" dirty="0">
              <a:solidFill>
                <a:srgbClr val="C00000"/>
              </a:solidFill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105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1191361" y="905610"/>
            <a:ext cx="3749918" cy="32751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1500" b="1" dirty="0">
              <a:solidFill>
                <a:srgbClr val="214E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t="2413" r="6446" b="10649"/>
          <a:stretch/>
        </p:blipFill>
        <p:spPr>
          <a:xfrm>
            <a:off x="29286" y="1069366"/>
            <a:ext cx="2648899" cy="2176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" y="3605240"/>
            <a:ext cx="2671820" cy="2001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t="16400" r="6600" b="18501"/>
          <a:stretch/>
        </p:blipFill>
        <p:spPr>
          <a:xfrm>
            <a:off x="5642000" y="4850488"/>
            <a:ext cx="3405890" cy="1920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3269589815"/>
              </p:ext>
            </p:extLst>
          </p:nvPr>
        </p:nvGraphicFramePr>
        <p:xfrm>
          <a:off x="2705912" y="669063"/>
          <a:ext cx="6341978" cy="3570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/>
          <a:stretch/>
        </p:blipFill>
        <p:spPr>
          <a:xfrm>
            <a:off x="2650459" y="4921425"/>
            <a:ext cx="2991541" cy="184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>
            <a:off x="7602550" y="4549579"/>
            <a:ext cx="1327577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TW" sz="4050" b="1" dirty="0">
                <a:ln w="11430"/>
                <a:solidFill>
                  <a:srgbClr val="B54F6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NOW</a:t>
            </a:r>
            <a:endParaRPr lang="zh-TW" altLang="en-US" sz="4050" b="1" dirty="0">
              <a:ln w="11430"/>
              <a:solidFill>
                <a:srgbClr val="B54F6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1D853451-7B07-4A7F-9CFC-439AB715027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pic>
        <p:nvPicPr>
          <p:cNvPr id="13" name="內容版面配置區 3">
            <a:extLst>
              <a:ext uri="{FF2B5EF4-FFF2-40B4-BE49-F238E27FC236}">
                <a16:creationId xmlns:a16="http://schemas.microsoft.com/office/drawing/2014/main" id="{1277662D-9377-45B3-A9AC-30CBE853CC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0" y="58343"/>
            <a:ext cx="3906982" cy="40136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一、國訓中心沿革、任務及組織</a:t>
            </a:r>
          </a:p>
        </p:txBody>
      </p:sp>
    </p:spTree>
    <p:extLst>
      <p:ext uri="{BB962C8B-B14F-4D97-AF65-F5344CB8AC3E}">
        <p14:creationId xmlns:p14="http://schemas.microsoft.com/office/powerpoint/2010/main" val="199215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1191361" y="905610"/>
            <a:ext cx="3749918" cy="32751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TW" altLang="en-US" sz="1200" b="1" dirty="0">
              <a:solidFill>
                <a:srgbClr val="214E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3" name="Group 231"/>
          <p:cNvGrpSpPr>
            <a:grpSpLocks/>
          </p:cNvGrpSpPr>
          <p:nvPr/>
        </p:nvGrpSpPr>
        <p:grpSpPr bwMode="auto">
          <a:xfrm>
            <a:off x="213203" y="728429"/>
            <a:ext cx="4876033" cy="5949461"/>
            <a:chOff x="1648" y="1459"/>
            <a:chExt cx="8505" cy="7699"/>
          </a:xfrm>
        </p:grpSpPr>
        <p:cxnSp>
          <p:nvCxnSpPr>
            <p:cNvPr id="14" name="AutoShape 255"/>
            <p:cNvCxnSpPr>
              <a:cxnSpLocks noChangeShapeType="1"/>
            </p:cNvCxnSpPr>
            <p:nvPr/>
          </p:nvCxnSpPr>
          <p:spPr bwMode="auto">
            <a:xfrm>
              <a:off x="9570" y="5816"/>
              <a:ext cx="1" cy="104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254"/>
            <p:cNvCxnSpPr>
              <a:cxnSpLocks noChangeShapeType="1"/>
            </p:cNvCxnSpPr>
            <p:nvPr/>
          </p:nvCxnSpPr>
          <p:spPr bwMode="auto">
            <a:xfrm flipH="1">
              <a:off x="8141" y="5830"/>
              <a:ext cx="3" cy="10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232"/>
            <p:cNvCxnSpPr>
              <a:cxnSpLocks noChangeShapeType="1"/>
            </p:cNvCxnSpPr>
            <p:nvPr/>
          </p:nvCxnSpPr>
          <p:spPr bwMode="auto">
            <a:xfrm>
              <a:off x="5082" y="5816"/>
              <a:ext cx="0" cy="10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233"/>
            <p:cNvCxnSpPr>
              <a:cxnSpLocks noChangeShapeType="1"/>
            </p:cNvCxnSpPr>
            <p:nvPr/>
          </p:nvCxnSpPr>
          <p:spPr bwMode="auto">
            <a:xfrm>
              <a:off x="6620" y="5816"/>
              <a:ext cx="0" cy="10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AutoShape 234"/>
            <p:cNvSpPr>
              <a:spLocks noChangeArrowheads="1"/>
            </p:cNvSpPr>
            <p:nvPr/>
          </p:nvSpPr>
          <p:spPr bwMode="auto">
            <a:xfrm>
              <a:off x="3357" y="1459"/>
              <a:ext cx="5010" cy="124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願景使命</a:t>
              </a:r>
            </a:p>
            <a:p>
              <a:pPr marL="257175" indent="-257175">
                <a:buFont typeface="+mj-ea"/>
                <a:buAutoNum type="ea1ChtPlain"/>
              </a:pPr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培育優秀人才提升國際運動競爭力</a:t>
              </a:r>
            </a:p>
            <a:p>
              <a:pPr marL="257175" indent="-257175">
                <a:buFont typeface="+mj-ea"/>
                <a:buAutoNum type="ea1ChtPlain"/>
              </a:pPr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成為世界先進運動訓練專責機構</a:t>
              </a:r>
            </a:p>
          </p:txBody>
        </p:sp>
        <p:sp>
          <p:nvSpPr>
            <p:cNvPr id="19" name="AutoShape 235"/>
            <p:cNvSpPr>
              <a:spLocks noChangeArrowheads="1"/>
            </p:cNvSpPr>
            <p:nvPr/>
          </p:nvSpPr>
          <p:spPr bwMode="auto">
            <a:xfrm>
              <a:off x="3357" y="2974"/>
              <a:ext cx="5010" cy="55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/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發展目標</a:t>
              </a:r>
            </a:p>
          </p:txBody>
        </p:sp>
        <p:sp>
          <p:nvSpPr>
            <p:cNvPr id="22" name="AutoShape 238"/>
            <p:cNvSpPr>
              <a:spLocks noChangeArrowheads="1"/>
            </p:cNvSpPr>
            <p:nvPr/>
          </p:nvSpPr>
          <p:spPr bwMode="auto">
            <a:xfrm>
              <a:off x="4752" y="3872"/>
              <a:ext cx="675" cy="216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三、落實運動科學</a:t>
              </a:r>
            </a:p>
          </p:txBody>
        </p:sp>
        <p:sp>
          <p:nvSpPr>
            <p:cNvPr id="23" name="AutoShape 239"/>
            <p:cNvSpPr>
              <a:spLocks noChangeArrowheads="1"/>
            </p:cNvSpPr>
            <p:nvPr/>
          </p:nvSpPr>
          <p:spPr bwMode="auto">
            <a:xfrm>
              <a:off x="6282" y="3872"/>
              <a:ext cx="675" cy="21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四、彈性營運管理</a:t>
              </a:r>
            </a:p>
          </p:txBody>
        </p:sp>
        <p:sp>
          <p:nvSpPr>
            <p:cNvPr id="24" name="AutoShape 240"/>
            <p:cNvSpPr>
              <a:spLocks noChangeArrowheads="1"/>
            </p:cNvSpPr>
            <p:nvPr/>
          </p:nvSpPr>
          <p:spPr bwMode="auto">
            <a:xfrm>
              <a:off x="7797" y="3872"/>
              <a:ext cx="675" cy="21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五、促進職涯發展</a:t>
              </a:r>
            </a:p>
          </p:txBody>
        </p:sp>
        <p:sp>
          <p:nvSpPr>
            <p:cNvPr id="25" name="AutoShape 241"/>
            <p:cNvSpPr>
              <a:spLocks noChangeArrowheads="1"/>
            </p:cNvSpPr>
            <p:nvPr/>
          </p:nvSpPr>
          <p:spPr bwMode="auto">
            <a:xfrm>
              <a:off x="9267" y="3872"/>
              <a:ext cx="675" cy="229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六、學習標竿經驗驗</a:t>
              </a:r>
            </a:p>
          </p:txBody>
        </p:sp>
        <p:sp>
          <p:nvSpPr>
            <p:cNvPr id="26" name="AutoShape 242"/>
            <p:cNvSpPr>
              <a:spLocks noChangeArrowheads="1"/>
            </p:cNvSpPr>
            <p:nvPr/>
          </p:nvSpPr>
          <p:spPr bwMode="auto">
            <a:xfrm>
              <a:off x="5382" y="2524"/>
              <a:ext cx="900" cy="450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4F81BD"/>
                </a:gs>
                <a:gs pos="100000">
                  <a:srgbClr val="F79646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endParaRPr lang="zh-TW" altLang="en-US" sz="1200">
                <a:latin typeface="華康超明體" panose="02020C09000000000000" pitchFamily="49" charset="-120"/>
                <a:ea typeface="華康超明體" panose="02020C09000000000000" pitchFamily="49" charset="-120"/>
              </a:endParaRPr>
            </a:p>
          </p:txBody>
        </p:sp>
        <p:sp>
          <p:nvSpPr>
            <p:cNvPr id="27" name="AutoShape 243"/>
            <p:cNvSpPr>
              <a:spLocks noChangeArrowheads="1"/>
            </p:cNvSpPr>
            <p:nvPr/>
          </p:nvSpPr>
          <p:spPr bwMode="auto">
            <a:xfrm>
              <a:off x="4946" y="5931"/>
              <a:ext cx="1860" cy="55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/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計畫策略</a:t>
              </a:r>
            </a:p>
          </p:txBody>
        </p:sp>
        <p:cxnSp>
          <p:nvCxnSpPr>
            <p:cNvPr id="28" name="AutoShape 244"/>
            <p:cNvCxnSpPr>
              <a:cxnSpLocks noChangeShapeType="1"/>
            </p:cNvCxnSpPr>
            <p:nvPr/>
          </p:nvCxnSpPr>
          <p:spPr bwMode="auto">
            <a:xfrm>
              <a:off x="2322" y="3634"/>
              <a:ext cx="725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245"/>
            <p:cNvCxnSpPr>
              <a:cxnSpLocks noChangeShapeType="1"/>
            </p:cNvCxnSpPr>
            <p:nvPr/>
          </p:nvCxnSpPr>
          <p:spPr bwMode="auto">
            <a:xfrm>
              <a:off x="2322" y="3634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246"/>
            <p:cNvCxnSpPr>
              <a:cxnSpLocks noChangeShapeType="1"/>
            </p:cNvCxnSpPr>
            <p:nvPr/>
          </p:nvCxnSpPr>
          <p:spPr bwMode="auto">
            <a:xfrm>
              <a:off x="3702" y="3636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247"/>
            <p:cNvCxnSpPr>
              <a:cxnSpLocks noChangeShapeType="1"/>
            </p:cNvCxnSpPr>
            <p:nvPr/>
          </p:nvCxnSpPr>
          <p:spPr bwMode="auto">
            <a:xfrm>
              <a:off x="5082" y="3636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248"/>
            <p:cNvCxnSpPr>
              <a:cxnSpLocks noChangeShapeType="1"/>
            </p:cNvCxnSpPr>
            <p:nvPr/>
          </p:nvCxnSpPr>
          <p:spPr bwMode="auto">
            <a:xfrm>
              <a:off x="6626" y="3636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249"/>
            <p:cNvCxnSpPr>
              <a:cxnSpLocks noChangeShapeType="1"/>
            </p:cNvCxnSpPr>
            <p:nvPr/>
          </p:nvCxnSpPr>
          <p:spPr bwMode="auto">
            <a:xfrm>
              <a:off x="8171" y="3636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250"/>
            <p:cNvCxnSpPr>
              <a:cxnSpLocks noChangeShapeType="1"/>
            </p:cNvCxnSpPr>
            <p:nvPr/>
          </p:nvCxnSpPr>
          <p:spPr bwMode="auto">
            <a:xfrm>
              <a:off x="9576" y="3636"/>
              <a:ext cx="1" cy="2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252"/>
            <p:cNvCxnSpPr>
              <a:cxnSpLocks noChangeShapeType="1"/>
            </p:cNvCxnSpPr>
            <p:nvPr/>
          </p:nvCxnSpPr>
          <p:spPr bwMode="auto">
            <a:xfrm flipH="1">
              <a:off x="2338" y="5890"/>
              <a:ext cx="8" cy="1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AutoShape 251"/>
            <p:cNvSpPr/>
            <p:nvPr/>
          </p:nvSpPr>
          <p:spPr bwMode="auto">
            <a:xfrm rot="5400000">
              <a:off x="5720" y="3031"/>
              <a:ext cx="338" cy="7375"/>
            </a:xfrm>
            <a:prstGeom prst="leftBrace">
              <a:avLst>
                <a:gd name="adj1" fmla="val 181829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 sz="1200">
                <a:latin typeface="華康超明體" panose="02020C09000000000000" pitchFamily="49" charset="-120"/>
                <a:ea typeface="華康超明體" panose="02020C09000000000000" pitchFamily="49" charset="-120"/>
              </a:endParaRPr>
            </a:p>
          </p:txBody>
        </p:sp>
        <p:cxnSp>
          <p:nvCxnSpPr>
            <p:cNvPr id="37" name="AutoShape 253"/>
            <p:cNvCxnSpPr>
              <a:cxnSpLocks noChangeShapeType="1"/>
            </p:cNvCxnSpPr>
            <p:nvPr/>
          </p:nvCxnSpPr>
          <p:spPr bwMode="auto">
            <a:xfrm>
              <a:off x="3685" y="5866"/>
              <a:ext cx="9" cy="1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AutoShape 256"/>
            <p:cNvSpPr/>
            <p:nvPr/>
          </p:nvSpPr>
          <p:spPr bwMode="auto">
            <a:xfrm>
              <a:off x="1648" y="6893"/>
              <a:ext cx="1290" cy="226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/>
            <a:lstStyle/>
            <a:p>
              <a:pPr algn="just"/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落實國家級優秀運動選手之選拔、培訓及輔導參賽</a:t>
              </a:r>
            </a:p>
          </p:txBody>
        </p:sp>
        <p:sp>
          <p:nvSpPr>
            <p:cNvPr id="39" name="AutoShape 257"/>
            <p:cNvSpPr>
              <a:spLocks noChangeArrowheads="1"/>
            </p:cNvSpPr>
            <p:nvPr/>
          </p:nvSpPr>
          <p:spPr bwMode="auto">
            <a:xfrm>
              <a:off x="3088" y="6893"/>
              <a:ext cx="1290" cy="171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13500" tIns="8100" rIns="13500" bIns="8100" anchor="t" anchorCtr="0" upright="1">
              <a:noAutofit/>
            </a:bodyPr>
            <a:lstStyle/>
            <a:p>
              <a:pPr algn="just"/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推動國家培訓隊之培育及進修</a:t>
              </a:r>
            </a:p>
          </p:txBody>
        </p:sp>
        <p:sp>
          <p:nvSpPr>
            <p:cNvPr id="40" name="AutoShape 258"/>
            <p:cNvSpPr>
              <a:spLocks noChangeArrowheads="1"/>
            </p:cNvSpPr>
            <p:nvPr/>
          </p:nvSpPr>
          <p:spPr bwMode="auto">
            <a:xfrm>
              <a:off x="4498" y="6893"/>
              <a:ext cx="1290" cy="171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13500" tIns="8100" rIns="13500" bIns="8100" anchor="t" anchorCtr="0" upright="1">
              <a:noAutofit/>
            </a:bodyPr>
            <a:lstStyle/>
            <a:p>
              <a:pPr algn="just"/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結合運動科學、運動醫學與科技支援訓練</a:t>
              </a:r>
            </a:p>
          </p:txBody>
        </p:sp>
        <p:sp>
          <p:nvSpPr>
            <p:cNvPr id="41" name="AutoShape 259"/>
            <p:cNvSpPr>
              <a:spLocks noChangeArrowheads="1"/>
            </p:cNvSpPr>
            <p:nvPr/>
          </p:nvSpPr>
          <p:spPr bwMode="auto">
            <a:xfrm>
              <a:off x="5998" y="6893"/>
              <a:ext cx="1290" cy="171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13500" tIns="8100" rIns="13500" bIns="8100" anchor="t" anchorCtr="0" upright="1">
              <a:noAutofit/>
            </a:bodyPr>
            <a:lstStyle/>
            <a:p>
              <a:pPr algn="just"/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完備國訓中心之營運與管理機制</a:t>
              </a:r>
            </a:p>
          </p:txBody>
        </p:sp>
        <p:sp>
          <p:nvSpPr>
            <p:cNvPr id="42" name="AutoShape 260"/>
            <p:cNvSpPr>
              <a:spLocks noChangeArrowheads="1"/>
            </p:cNvSpPr>
            <p:nvPr/>
          </p:nvSpPr>
          <p:spPr bwMode="auto">
            <a:xfrm>
              <a:off x="7423" y="6893"/>
              <a:ext cx="1290" cy="171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13500" tIns="8100" rIns="13500" bIns="8100" anchor="t" anchorCtr="0" upright="1">
              <a:noAutofit/>
            </a:bodyPr>
            <a:lstStyle/>
            <a:p>
              <a:pPr algn="just"/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落實優秀運動選手之生涯諮商輔導</a:t>
              </a:r>
            </a:p>
          </p:txBody>
        </p:sp>
        <p:sp>
          <p:nvSpPr>
            <p:cNvPr id="43" name="AutoShape 261"/>
            <p:cNvSpPr>
              <a:spLocks noChangeArrowheads="1"/>
            </p:cNvSpPr>
            <p:nvPr/>
          </p:nvSpPr>
          <p:spPr bwMode="auto">
            <a:xfrm>
              <a:off x="8863" y="6893"/>
              <a:ext cx="1290" cy="171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rot="0" vert="horz" wrap="square" lIns="13500" tIns="8100" rIns="13500" bIns="8100" anchor="t" anchorCtr="0" upright="1">
              <a:noAutofit/>
            </a:bodyPr>
            <a:lstStyle/>
            <a:p>
              <a:pPr algn="just"/>
              <a:r>
                <a:rPr lang="zh-TW" altLang="en-US" sz="1200" kern="10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推動國外運動訓練相關機構之合作交流</a:t>
              </a:r>
            </a:p>
          </p:txBody>
        </p:sp>
        <p:sp>
          <p:nvSpPr>
            <p:cNvPr id="20" name="AutoShape 236"/>
            <p:cNvSpPr>
              <a:spLocks noChangeArrowheads="1"/>
            </p:cNvSpPr>
            <p:nvPr/>
          </p:nvSpPr>
          <p:spPr bwMode="auto">
            <a:xfrm>
              <a:off x="1992" y="3872"/>
              <a:ext cx="675" cy="21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一、培養卓越人才</a:t>
              </a:r>
            </a:p>
          </p:txBody>
        </p:sp>
        <p:sp>
          <p:nvSpPr>
            <p:cNvPr id="21" name="AutoShape 237"/>
            <p:cNvSpPr>
              <a:spLocks noChangeArrowheads="1"/>
            </p:cNvSpPr>
            <p:nvPr/>
          </p:nvSpPr>
          <p:spPr bwMode="auto">
            <a:xfrm>
              <a:off x="3357" y="3872"/>
              <a:ext cx="675" cy="21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rot="0" vert="eaVert" wrap="square" lIns="68580" tIns="34290" rIns="68580" bIns="34290" anchor="t" anchorCtr="0" upright="1">
              <a:noAutofit/>
            </a:bodyPr>
            <a:lstStyle/>
            <a:p>
              <a:r>
                <a:rPr lang="zh-TW" altLang="en-US" sz="1200" kern="100" dirty="0">
                  <a:latin typeface="華康超明體" panose="02020C09000000000000" pitchFamily="49" charset="-120"/>
                  <a:ea typeface="華康超明體" panose="02020C09000000000000" pitchFamily="49" charset="-120"/>
                  <a:cs typeface="Times New Roman"/>
                </a:rPr>
                <a:t>二、打造頂尖團隊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CDD71D48-38EB-4D7E-9111-0F6E1298611A}"/>
              </a:ext>
            </a:extLst>
          </p:cNvPr>
          <p:cNvSpPr/>
          <p:nvPr/>
        </p:nvSpPr>
        <p:spPr>
          <a:xfrm>
            <a:off x="5324362" y="1434277"/>
            <a:ext cx="3614358" cy="40934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國訓中心任務</a:t>
            </a:r>
            <a:r>
              <a:rPr lang="en-US" altLang="zh-TW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國家級優秀運動選手之選拔、培訓及輔導參賽。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國家級優秀運動教練之培育及進修。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運動科學支援訓練之執行。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本中心場館之營運及管理。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優秀運動選手之生涯諮商輔導。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與國內外運動訓練相關機構之合作交流。</a:t>
            </a:r>
          </a:p>
          <a:p>
            <a:pPr marL="457200" indent="-4572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333333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其他與競技運動推展相關之事項。</a:t>
            </a:r>
          </a:p>
        </p:txBody>
      </p:sp>
      <p:pic>
        <p:nvPicPr>
          <p:cNvPr id="45" name="圖片 44">
            <a:extLst>
              <a:ext uri="{FF2B5EF4-FFF2-40B4-BE49-F238E27FC236}">
                <a16:creationId xmlns:a16="http://schemas.microsoft.com/office/drawing/2014/main" id="{82DF6766-459C-4290-AD84-781C8356FF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pic>
        <p:nvPicPr>
          <p:cNvPr id="46" name="內容版面配置區 3">
            <a:extLst>
              <a:ext uri="{FF2B5EF4-FFF2-40B4-BE49-F238E27FC236}">
                <a16:creationId xmlns:a16="http://schemas.microsoft.com/office/drawing/2014/main" id="{CE189006-621C-4799-9C91-EC09D5E155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47" name="標題 1">
            <a:extLst>
              <a:ext uri="{FF2B5EF4-FFF2-40B4-BE49-F238E27FC236}">
                <a16:creationId xmlns:a16="http://schemas.microsoft.com/office/drawing/2014/main" id="{072ED4C0-6DD3-4A0E-AE3D-CA58A35EC030}"/>
              </a:ext>
            </a:extLst>
          </p:cNvPr>
          <p:cNvSpPr txBox="1">
            <a:spLocks/>
          </p:cNvSpPr>
          <p:nvPr/>
        </p:nvSpPr>
        <p:spPr>
          <a:xfrm>
            <a:off x="-1" y="-37052"/>
            <a:ext cx="3935730" cy="52590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一、國訓中心沿革、任務及組織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7617DF5-50D4-4045-B0C4-83223800D79C}"/>
              </a:ext>
            </a:extLst>
          </p:cNvPr>
          <p:cNvSpPr/>
          <p:nvPr/>
        </p:nvSpPr>
        <p:spPr>
          <a:xfrm>
            <a:off x="330300" y="2815648"/>
            <a:ext cx="4628652" cy="1384995"/>
          </a:xfrm>
          <a:prstGeom prst="rect">
            <a:avLst/>
          </a:prstGeom>
          <a:solidFill>
            <a:srgbClr val="4095AA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2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總目標：</a:t>
            </a:r>
            <a:endParaRPr lang="en-US" altLang="zh-TW" sz="280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zh-TW" sz="2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爭取奧運、亞運及國際單項錦標賽創歷史佳績</a:t>
            </a:r>
            <a:r>
              <a:rPr lang="zh-TW" altLang="en-US" sz="28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6790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E647796-E7D9-4016-A048-605388A93E20}"/>
              </a:ext>
            </a:extLst>
          </p:cNvPr>
          <p:cNvSpPr txBox="1"/>
          <p:nvPr/>
        </p:nvSpPr>
        <p:spPr>
          <a:xfrm>
            <a:off x="221674" y="4732607"/>
            <a:ext cx="8783367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zh-TW" altLang="en-US" dirty="0">
                <a:solidFill>
                  <a:srgbClr val="0000F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國訓中心核定員額</a:t>
            </a:r>
            <a:r>
              <a:rPr lang="en-US" altLang="zh-TW" dirty="0">
                <a:solidFill>
                  <a:srgbClr val="0000F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145</a:t>
            </a:r>
            <a:r>
              <a:rPr lang="zh-TW" altLang="en-US" dirty="0">
                <a:solidFill>
                  <a:srgbClr val="0000F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人，</a:t>
            </a:r>
            <a:r>
              <a:rPr lang="zh-TW" altLang="en-US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現有人員</a:t>
            </a:r>
            <a:r>
              <a:rPr lang="en-US" altLang="zh-TW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104</a:t>
            </a:r>
            <a:r>
              <a:rPr lang="zh-TW" altLang="en-US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  <a:endParaRPr lang="en-US" altLang="zh-TW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l"/>
            <a:r>
              <a:rPr lang="zh-TW" altLang="en-US" dirty="0">
                <a:solidFill>
                  <a:srgbClr val="0000F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計畫人員係依實際需求專案提報申請，</a:t>
            </a:r>
            <a:r>
              <a:rPr lang="zh-TW" altLang="en-US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現有計畫人員</a:t>
            </a:r>
            <a:r>
              <a:rPr lang="en-US" altLang="zh-TW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57</a:t>
            </a:r>
            <a:r>
              <a:rPr lang="zh-TW" altLang="en-US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  <a:endParaRPr lang="en-US" altLang="zh-TW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2020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東京奧運及</a:t>
            </a:r>
            <a:r>
              <a:rPr lang="en-US" altLang="zh-TW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2024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巴黎奧運之我國菁英暨潛優選手運動科學支援計畫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：</a:t>
            </a:r>
            <a:r>
              <a:rPr lang="en-US" altLang="zh-TW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48(52)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  <a:endParaRPr lang="en-US" altLang="zh-TW" dirty="0">
              <a:solidFill>
                <a:schemeClr val="tx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輔導績優運動選手擔任運動教練聘任計畫：</a:t>
            </a:r>
            <a:r>
              <a:rPr lang="en-US" altLang="zh-TW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9(10)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  <a:endParaRPr lang="en-US" altLang="zh-TW" dirty="0">
              <a:solidFill>
                <a:schemeClr val="tx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l"/>
            <a:r>
              <a:rPr lang="zh-TW" altLang="en-US" b="1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上述合計：</a:t>
            </a:r>
            <a:r>
              <a:rPr lang="en-US" altLang="zh-TW" b="1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161</a:t>
            </a:r>
            <a:r>
              <a:rPr lang="zh-TW" altLang="en-US" b="1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  <a:endParaRPr lang="en-US" altLang="zh-TW" b="1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l"/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另，目前運動教練在職運動教練計</a:t>
            </a:r>
            <a:r>
              <a:rPr lang="en-US" altLang="zh-TW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39</a:t>
            </a:r>
            <a:r>
              <a:rPr lang="zh-TW" altLang="en-US" dirty="0">
                <a:solidFill>
                  <a:schemeClr val="tx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人</a:t>
            </a: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FD5F8D20-07DD-4E09-862B-093B8A210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129102"/>
              </p:ext>
            </p:extLst>
          </p:nvPr>
        </p:nvGraphicFramePr>
        <p:xfrm>
          <a:off x="138959" y="225902"/>
          <a:ext cx="8866082" cy="459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內容版面配置區 3">
            <a:extLst>
              <a:ext uri="{FF2B5EF4-FFF2-40B4-BE49-F238E27FC236}">
                <a16:creationId xmlns:a16="http://schemas.microsoft.com/office/drawing/2014/main" id="{0352E83F-FD60-407F-A5E0-B7B49080CE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2" name="標題 1">
            <a:extLst>
              <a:ext uri="{FF2B5EF4-FFF2-40B4-BE49-F238E27FC236}">
                <a16:creationId xmlns:a16="http://schemas.microsoft.com/office/drawing/2014/main" id="{4C39C49D-CBE1-46FA-ABE6-8E49675CE3A1}"/>
              </a:ext>
            </a:extLst>
          </p:cNvPr>
          <p:cNvSpPr txBox="1">
            <a:spLocks/>
          </p:cNvSpPr>
          <p:nvPr/>
        </p:nvSpPr>
        <p:spPr>
          <a:xfrm>
            <a:off x="-2" y="-37052"/>
            <a:ext cx="3906983" cy="52590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一、國訓中心沿革、任務及組織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B23D4B4-D16B-4455-B8A7-2ECA691587A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2638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8">
            <a:extLst>
              <a:ext uri="{FF2B5EF4-FFF2-40B4-BE49-F238E27FC236}">
                <a16:creationId xmlns:a16="http://schemas.microsoft.com/office/drawing/2014/main" id="{FB366830-D2AF-4979-A9D3-16E263E85C00}"/>
              </a:ext>
            </a:extLst>
          </p:cNvPr>
          <p:cNvSpPr txBox="1"/>
          <p:nvPr/>
        </p:nvSpPr>
        <p:spPr bwMode="auto">
          <a:xfrm>
            <a:off x="3699544" y="2731220"/>
            <a:ext cx="1111761" cy="5231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accent6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TW" b="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2021</a:t>
            </a:r>
          </a:p>
          <a:p>
            <a:r>
              <a:rPr lang="zh-TW" altLang="en-US" b="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成都世大運</a:t>
            </a:r>
            <a:endParaRPr lang="en-US" altLang="zh-TW" b="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27" name="TextBox 8"/>
          <p:cNvSpPr txBox="1"/>
          <p:nvPr/>
        </p:nvSpPr>
        <p:spPr bwMode="auto">
          <a:xfrm>
            <a:off x="4353884" y="3315760"/>
            <a:ext cx="930755" cy="5231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en-US" altLang="zh-TW" sz="1400" dirty="0">
                <a:solidFill>
                  <a:schemeClr val="accent6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2022</a:t>
            </a:r>
          </a:p>
          <a:p>
            <a:pPr algn="ctr">
              <a:defRPr/>
            </a:pPr>
            <a:r>
              <a:rPr lang="zh-TW" altLang="en-US" sz="1400" dirty="0">
                <a:solidFill>
                  <a:schemeClr val="accent6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杭州亞運</a:t>
            </a:r>
            <a:endParaRPr lang="zh-CN" altLang="en-US" sz="1400" dirty="0">
              <a:solidFill>
                <a:schemeClr val="accent6">
                  <a:lumMod val="50000"/>
                </a:schemeClr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3975A004-3977-4BF8-81B2-19E899A792FA}"/>
              </a:ext>
            </a:extLst>
          </p:cNvPr>
          <p:cNvSpPr/>
          <p:nvPr/>
        </p:nvSpPr>
        <p:spPr>
          <a:xfrm>
            <a:off x="6000985" y="2039931"/>
            <a:ext cx="3003810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 hangingPunct="0"/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田徑、游泳、圍棋、舉重、射擊、跆拳道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對打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、柔道、克拉術、桌球、羽球、自由車、射箭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反曲弓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、體操、划船、男子龍舟、輕艇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曲道標竿、靜水競速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、鐵人三項、韻律體操、男子籃球等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19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個運動種類，計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20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個培訓隊。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BB9801-AC86-4493-9D07-DA887124963C}"/>
              </a:ext>
            </a:extLst>
          </p:cNvPr>
          <p:cNvGrpSpPr/>
          <p:nvPr/>
        </p:nvGrpSpPr>
        <p:grpSpPr>
          <a:xfrm rot="4477472">
            <a:off x="3864987" y="1840068"/>
            <a:ext cx="1237396" cy="1829458"/>
            <a:chOff x="2910957" y="1945940"/>
            <a:chExt cx="2018049" cy="2788282"/>
          </a:xfrm>
        </p:grpSpPr>
        <p:sp>
          <p:nvSpPr>
            <p:cNvPr id="23" name="空心弧 13"/>
            <p:cNvSpPr/>
            <p:nvPr/>
          </p:nvSpPr>
          <p:spPr bwMode="auto">
            <a:xfrm rot="17578576">
              <a:off x="2434561" y="2770415"/>
              <a:ext cx="2513856" cy="1413758"/>
            </a:xfrm>
            <a:custGeom>
              <a:avLst/>
              <a:gdLst/>
              <a:ahLst/>
              <a:cxnLst/>
              <a:rect l="l" t="t" r="r" b="b"/>
              <a:pathLst>
                <a:path w="3440880" h="2081906">
                  <a:moveTo>
                    <a:pt x="3440880" y="961297"/>
                  </a:moveTo>
                  <a:lnTo>
                    <a:pt x="2891543" y="1194209"/>
                  </a:lnTo>
                  <a:cubicBezTo>
                    <a:pt x="2701588" y="808306"/>
                    <a:pt x="2347568" y="513519"/>
                    <a:pt x="1900886" y="415768"/>
                  </a:cubicBezTo>
                  <a:cubicBezTo>
                    <a:pt x="1101852" y="240910"/>
                    <a:pt x="308885" y="762762"/>
                    <a:pt x="129748" y="1581355"/>
                  </a:cubicBezTo>
                  <a:cubicBezTo>
                    <a:pt x="104339" y="1697460"/>
                    <a:pt x="92644" y="1813298"/>
                    <a:pt x="95053" y="1927042"/>
                  </a:cubicBezTo>
                  <a:lnTo>
                    <a:pt x="97910" y="1999727"/>
                  </a:lnTo>
                  <a:cubicBezTo>
                    <a:pt x="98463" y="2027324"/>
                    <a:pt x="100942" y="2054702"/>
                    <a:pt x="104186" y="2081906"/>
                  </a:cubicBezTo>
                  <a:lnTo>
                    <a:pt x="97658" y="2027742"/>
                  </a:lnTo>
                  <a:lnTo>
                    <a:pt x="0" y="1797410"/>
                  </a:lnTo>
                  <a:lnTo>
                    <a:pt x="13675" y="1579391"/>
                  </a:lnTo>
                  <a:lnTo>
                    <a:pt x="72076" y="1206588"/>
                  </a:lnTo>
                  <a:lnTo>
                    <a:pt x="249086" y="813208"/>
                  </a:lnTo>
                  <a:lnTo>
                    <a:pt x="699835" y="354698"/>
                  </a:lnTo>
                  <a:lnTo>
                    <a:pt x="747029" y="390891"/>
                  </a:lnTo>
                  <a:cubicBezTo>
                    <a:pt x="1114571" y="96546"/>
                    <a:pt x="1589835" y="-44447"/>
                    <a:pt x="2070027" y="12378"/>
                  </a:cubicBezTo>
                  <a:cubicBezTo>
                    <a:pt x="2659198" y="82098"/>
                    <a:pt x="3171648" y="439655"/>
                    <a:pt x="3440880" y="96129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空心弧 13"/>
            <p:cNvSpPr/>
            <p:nvPr/>
          </p:nvSpPr>
          <p:spPr bwMode="auto">
            <a:xfrm rot="17578576">
              <a:off x="2261464" y="2595433"/>
              <a:ext cx="2753524" cy="1454537"/>
            </a:xfrm>
            <a:custGeom>
              <a:avLst/>
              <a:gdLst/>
              <a:ahLst/>
              <a:cxnLst/>
              <a:rect l="l" t="t" r="r" b="b"/>
              <a:pathLst>
                <a:path w="5022717" h="2854509">
                  <a:moveTo>
                    <a:pt x="5022717" y="1184507"/>
                  </a:moveTo>
                  <a:lnTo>
                    <a:pt x="4714007" y="2854509"/>
                  </a:lnTo>
                  <a:lnTo>
                    <a:pt x="3299038" y="1915323"/>
                  </a:lnTo>
                  <a:lnTo>
                    <a:pt x="3803232" y="1701552"/>
                  </a:lnTo>
                  <a:cubicBezTo>
                    <a:pt x="3562338" y="1134599"/>
                    <a:pt x="3066325" y="693643"/>
                    <a:pt x="2428573" y="554079"/>
                  </a:cubicBezTo>
                  <a:cubicBezTo>
                    <a:pt x="1363729" y="321052"/>
                    <a:pt x="306971" y="1016504"/>
                    <a:pt x="68241" y="2107414"/>
                  </a:cubicBezTo>
                  <a:cubicBezTo>
                    <a:pt x="18868" y="2333024"/>
                    <a:pt x="8351" y="2557878"/>
                    <a:pt x="34176" y="2774480"/>
                  </a:cubicBezTo>
                  <a:cubicBezTo>
                    <a:pt x="-73420" y="2148278"/>
                    <a:pt x="74250" y="1495420"/>
                    <a:pt x="460103" y="969762"/>
                  </a:cubicBezTo>
                  <a:cubicBezTo>
                    <a:pt x="966350" y="280089"/>
                    <a:pt x="1804377" y="-84044"/>
                    <a:pt x="2653981" y="16495"/>
                  </a:cubicBezTo>
                  <a:cubicBezTo>
                    <a:pt x="3480110" y="114255"/>
                    <a:pt x="4193051" y="636675"/>
                    <a:pt x="4535198" y="139120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平行四边形 6"/>
            <p:cNvSpPr/>
            <p:nvPr/>
          </p:nvSpPr>
          <p:spPr bwMode="auto">
            <a:xfrm flipH="1">
              <a:off x="4032369" y="2011501"/>
              <a:ext cx="896637" cy="497822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平行四边形 7"/>
            <p:cNvSpPr/>
            <p:nvPr/>
          </p:nvSpPr>
          <p:spPr bwMode="auto">
            <a:xfrm>
              <a:off x="4009236" y="2509323"/>
              <a:ext cx="918575" cy="515637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7046421B-F119-4108-ACBB-10E162708D16}"/>
              </a:ext>
            </a:extLst>
          </p:cNvPr>
          <p:cNvGrpSpPr/>
          <p:nvPr/>
        </p:nvGrpSpPr>
        <p:grpSpPr>
          <a:xfrm rot="282506">
            <a:off x="4365260" y="3145173"/>
            <a:ext cx="1176002" cy="1491138"/>
            <a:chOff x="4270395" y="2436142"/>
            <a:chExt cx="2018048" cy="2751277"/>
          </a:xfrm>
        </p:grpSpPr>
        <p:sp>
          <p:nvSpPr>
            <p:cNvPr id="29" name="空心弧 13"/>
            <p:cNvSpPr/>
            <p:nvPr/>
          </p:nvSpPr>
          <p:spPr bwMode="auto">
            <a:xfrm rot="6778576">
              <a:off x="4401372" y="3180284"/>
              <a:ext cx="2499598" cy="1097751"/>
            </a:xfrm>
            <a:custGeom>
              <a:avLst/>
              <a:gdLst/>
              <a:ahLst/>
              <a:cxnLst/>
              <a:rect l="l" t="t" r="r" b="b"/>
              <a:pathLst>
                <a:path w="2788517" h="1316991">
                  <a:moveTo>
                    <a:pt x="0" y="1261585"/>
                  </a:moveTo>
                  <a:lnTo>
                    <a:pt x="43621" y="983125"/>
                  </a:lnTo>
                  <a:lnTo>
                    <a:pt x="187849" y="662600"/>
                  </a:lnTo>
                  <a:lnTo>
                    <a:pt x="555118" y="289007"/>
                  </a:lnTo>
                  <a:lnTo>
                    <a:pt x="593572" y="318497"/>
                  </a:lnTo>
                  <a:cubicBezTo>
                    <a:pt x="893044" y="78665"/>
                    <a:pt x="1280289" y="-36215"/>
                    <a:pt x="1671548" y="10085"/>
                  </a:cubicBezTo>
                  <a:cubicBezTo>
                    <a:pt x="2151604" y="66893"/>
                    <a:pt x="2569147" y="358230"/>
                    <a:pt x="2788517" y="783263"/>
                  </a:cubicBezTo>
                  <a:lnTo>
                    <a:pt x="2340919" y="973039"/>
                  </a:lnTo>
                  <a:cubicBezTo>
                    <a:pt x="2186143" y="658606"/>
                    <a:pt x="1897688" y="418414"/>
                    <a:pt x="1533733" y="338767"/>
                  </a:cubicBezTo>
                  <a:cubicBezTo>
                    <a:pt x="882681" y="196293"/>
                    <a:pt x="236573" y="621497"/>
                    <a:pt x="90612" y="1288485"/>
                  </a:cubicBezTo>
                  <a:lnTo>
                    <a:pt x="86054" y="1316991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B035BF3E-86CB-4DC5-892D-E15D0CDA45D9}"/>
                </a:ext>
              </a:extLst>
            </p:cNvPr>
            <p:cNvGrpSpPr/>
            <p:nvPr/>
          </p:nvGrpSpPr>
          <p:grpSpPr>
            <a:xfrm>
              <a:off x="4270395" y="2436142"/>
              <a:ext cx="2018048" cy="2751277"/>
              <a:chOff x="4270395" y="2436142"/>
              <a:chExt cx="2018048" cy="2751277"/>
            </a:xfrm>
          </p:grpSpPr>
          <p:grpSp>
            <p:nvGrpSpPr>
              <p:cNvPr id="4" name="群組 3">
                <a:extLst>
                  <a:ext uri="{FF2B5EF4-FFF2-40B4-BE49-F238E27FC236}">
                    <a16:creationId xmlns:a16="http://schemas.microsoft.com/office/drawing/2014/main" id="{688B889C-A474-4FBA-8639-1E59B76449B0}"/>
                  </a:ext>
                </a:extLst>
              </p:cNvPr>
              <p:cNvGrpSpPr/>
              <p:nvPr/>
            </p:nvGrpSpPr>
            <p:grpSpPr>
              <a:xfrm>
                <a:off x="4270395" y="2436142"/>
                <a:ext cx="2018048" cy="2751277"/>
                <a:chOff x="4270395" y="2436142"/>
                <a:chExt cx="2018048" cy="2751277"/>
              </a:xfrm>
            </p:grpSpPr>
            <p:sp>
              <p:nvSpPr>
                <p:cNvPr id="30" name="空心弧 13"/>
                <p:cNvSpPr/>
                <p:nvPr/>
              </p:nvSpPr>
              <p:spPr bwMode="auto">
                <a:xfrm rot="6778576">
                  <a:off x="4185440" y="3084417"/>
                  <a:ext cx="2751277" cy="1454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9287" h="1745263">
                      <a:moveTo>
                        <a:pt x="157" y="1464603"/>
                      </a:moveTo>
                      <a:cubicBezTo>
                        <a:pt x="-4415" y="1156390"/>
                        <a:pt x="91112" y="849810"/>
                        <a:pt x="279680" y="592918"/>
                      </a:cubicBezTo>
                      <a:cubicBezTo>
                        <a:pt x="589203" y="171248"/>
                        <a:pt x="1101577" y="-51385"/>
                        <a:pt x="1621029" y="10085"/>
                      </a:cubicBezTo>
                      <a:cubicBezTo>
                        <a:pt x="2126129" y="69856"/>
                        <a:pt x="2562025" y="389266"/>
                        <a:pt x="2771215" y="850593"/>
                      </a:cubicBezTo>
                      <a:lnTo>
                        <a:pt x="3069287" y="724214"/>
                      </a:lnTo>
                      <a:lnTo>
                        <a:pt x="2880540" y="1745263"/>
                      </a:lnTo>
                      <a:lnTo>
                        <a:pt x="2015420" y="1171039"/>
                      </a:lnTo>
                      <a:lnTo>
                        <a:pt x="2323687" y="1040338"/>
                      </a:lnTo>
                      <a:cubicBezTo>
                        <a:pt x="2176403" y="693700"/>
                        <a:pt x="1873138" y="424097"/>
                        <a:pt x="1483213" y="338767"/>
                      </a:cubicBezTo>
                      <a:cubicBezTo>
                        <a:pt x="832162" y="196293"/>
                        <a:pt x="186055" y="621496"/>
                        <a:pt x="40094" y="1288485"/>
                      </a:cubicBezTo>
                      <a:cubicBezTo>
                        <a:pt x="30695" y="1331434"/>
                        <a:pt x="23599" y="1374338"/>
                        <a:pt x="19551" y="1417149"/>
                      </a:cubicBezTo>
                      <a:lnTo>
                        <a:pt x="10745" y="1411479"/>
                      </a:lnTo>
                      <a:close/>
                    </a:path>
                  </a:pathLst>
                </a:custGeom>
                <a:gradFill flip="none" rotWithShape="1">
                  <a:gsLst>
                    <a:gs pos="27000">
                      <a:srgbClr val="FF7711"/>
                    </a:gs>
                    <a:gs pos="59000">
                      <a:srgbClr val="FFAA01"/>
                    </a:gs>
                    <a:gs pos="100000">
                      <a:srgbClr val="FECE02"/>
                    </a:gs>
                    <a:gs pos="0">
                      <a:srgbClr val="C73E01"/>
                    </a:gs>
                    <a:gs pos="80000">
                      <a:srgbClr val="FFC0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317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平行四边形 12"/>
                <p:cNvSpPr/>
                <p:nvPr/>
              </p:nvSpPr>
              <p:spPr bwMode="auto">
                <a:xfrm rot="10800000" flipH="1">
                  <a:off x="4270395" y="4624254"/>
                  <a:ext cx="896754" cy="497680"/>
                </a:xfrm>
                <a:prstGeom prst="parallelogram">
                  <a:avLst>
                    <a:gd name="adj" fmla="val 148256"/>
                  </a:avLst>
                </a:prstGeom>
                <a:gradFill flip="none" rotWithShape="1">
                  <a:gsLst>
                    <a:gs pos="27000">
                      <a:srgbClr val="FF7711"/>
                    </a:gs>
                    <a:gs pos="59000">
                      <a:srgbClr val="FFAA01"/>
                    </a:gs>
                    <a:gs pos="100000">
                      <a:srgbClr val="FECE02"/>
                    </a:gs>
                    <a:gs pos="0">
                      <a:srgbClr val="C73E01"/>
                    </a:gs>
                    <a:gs pos="80000">
                      <a:srgbClr val="FFC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317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2" name="平行四边形 13"/>
              <p:cNvSpPr/>
              <p:nvPr/>
            </p:nvSpPr>
            <p:spPr bwMode="auto">
              <a:xfrm rot="10800000">
                <a:off x="4271591" y="4108765"/>
                <a:ext cx="918695" cy="515489"/>
              </a:xfrm>
              <a:prstGeom prst="parallelogram">
                <a:avLst>
                  <a:gd name="adj" fmla="val 148256"/>
                </a:avLst>
              </a:pr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293C3A06-27F9-4F90-A505-4F0BDDB74F0F}"/>
              </a:ext>
            </a:extLst>
          </p:cNvPr>
          <p:cNvSpPr/>
          <p:nvPr/>
        </p:nvSpPr>
        <p:spPr>
          <a:xfrm>
            <a:off x="132153" y="2034568"/>
            <a:ext cx="2770835" cy="3138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 hangingPunct="0"/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田徑、游泳、舉重、跆拳道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對打、品勢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、角力、柔道、空手道、拳擊、擊劍、武術、卡巴迪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男、女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、桌球、羽球、軟式網球、自由車、射箭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反曲弓、複合弓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、體操、運動舞蹈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霹靂舞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、滑輪溜冰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競速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、壘球、排球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男、女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等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21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個運動種類，計</a:t>
            </a:r>
            <a:r>
              <a:rPr lang="en-US" altLang="zh-TW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25</a:t>
            </a:r>
            <a:r>
              <a:rPr lang="zh-TW" altLang="en-US" dirty="0">
                <a:solidFill>
                  <a:srgbClr val="404040">
                    <a:hueOff val="0"/>
                    <a:satOff val="0"/>
                    <a:lumOff val="0"/>
                    <a:alphaOff val="0"/>
                  </a:srgb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個培訓隊。</a:t>
            </a:r>
          </a:p>
        </p:txBody>
      </p:sp>
      <p:sp>
        <p:nvSpPr>
          <p:cNvPr id="60" name="TextBox 8"/>
          <p:cNvSpPr txBox="1"/>
          <p:nvPr/>
        </p:nvSpPr>
        <p:spPr bwMode="auto">
          <a:xfrm>
            <a:off x="3380054" y="3355471"/>
            <a:ext cx="930755" cy="5231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accent6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TW" b="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2024</a:t>
            </a:r>
          </a:p>
          <a:p>
            <a:r>
              <a:rPr lang="zh-TW" altLang="en-US" b="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巴黎奧運</a:t>
            </a:r>
            <a:endParaRPr lang="zh-CN" altLang="en-US" b="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61" name="TextBox 8"/>
          <p:cNvSpPr txBox="1"/>
          <p:nvPr/>
        </p:nvSpPr>
        <p:spPr bwMode="auto">
          <a:xfrm>
            <a:off x="2729183" y="690051"/>
            <a:ext cx="3052482" cy="547363"/>
          </a:xfrm>
          <a:prstGeom prst="rect">
            <a:avLst/>
          </a:prstGeom>
        </p:spPr>
        <p:txBody>
          <a:bodyPr vert="horz" lIns="0" tIns="45712" rIns="0" bIns="0" anchor="b">
            <a:noAutofit/>
          </a:bodyPr>
          <a:lstStyle>
            <a:defPPr>
              <a:defRPr lang="en-US"/>
            </a:defPPr>
            <a:lvl1pPr algn="ctr" hangingPunct="0">
              <a:lnSpc>
                <a:spcPts val="3500"/>
              </a:lnSpc>
              <a:spcBef>
                <a:spcPct val="0"/>
              </a:spcBef>
              <a:defRPr sz="3600">
                <a:solidFill>
                  <a:srgbClr val="C0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sz="3599" dirty="0">
                <a:solidFill>
                  <a:schemeClr val="accent4">
                    <a:lumMod val="50000"/>
                  </a:schemeClr>
                </a:solidFill>
              </a:rPr>
              <a:t>培訓人數概況</a:t>
            </a:r>
            <a:endParaRPr lang="zh-CN" altLang="en-US" sz="3599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A11DC560-8294-4EED-BEC6-6AFA56CB0CF1}"/>
              </a:ext>
            </a:extLst>
          </p:cNvPr>
          <p:cNvGrpSpPr/>
          <p:nvPr/>
        </p:nvGrpSpPr>
        <p:grpSpPr>
          <a:xfrm>
            <a:off x="488885" y="935799"/>
            <a:ext cx="2179014" cy="1064776"/>
            <a:chOff x="265759" y="1022816"/>
            <a:chExt cx="2179392" cy="1064961"/>
          </a:xfrm>
        </p:grpSpPr>
        <p:sp>
          <p:nvSpPr>
            <p:cNvPr id="35" name="TextBox 11"/>
            <p:cNvSpPr txBox="1">
              <a:spLocks noChangeArrowheads="1"/>
            </p:cNvSpPr>
            <p:nvPr/>
          </p:nvSpPr>
          <p:spPr bwMode="auto">
            <a:xfrm flipH="1">
              <a:off x="395774" y="1022816"/>
              <a:ext cx="1914830" cy="52322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zh-TW" altLang="en-US" sz="2799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營內培訓</a:t>
              </a:r>
              <a:endParaRPr lang="en-US" altLang="zh-TW" sz="2799" dirty="0">
                <a:solidFill>
                  <a:srgbClr val="FF0000"/>
                </a:solidFill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5774" y="1594131"/>
              <a:ext cx="1914830" cy="39853"/>
            </a:xfrm>
            <a:prstGeom prst="rect">
              <a:avLst/>
            </a:prstGeom>
            <a:solidFill>
              <a:srgbClr val="BE1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TextBox 29"/>
            <p:cNvSpPr txBox="1"/>
            <p:nvPr/>
          </p:nvSpPr>
          <p:spPr>
            <a:xfrm>
              <a:off x="265759" y="1633984"/>
              <a:ext cx="2179392" cy="453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TW" sz="20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531</a:t>
              </a:r>
              <a:r>
                <a:rPr lang="zh-TW" altLang="en-US" sz="20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人</a:t>
              </a:r>
              <a:r>
                <a:rPr lang="en-US" altLang="zh-TW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(</a:t>
              </a:r>
              <a:r>
                <a:rPr lang="zh-TW" altLang="en-US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國訓中心</a:t>
              </a:r>
              <a:r>
                <a:rPr lang="en-US" altLang="zh-TW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)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95F96531-BD3D-4219-B5C5-30D67A9C5935}"/>
              </a:ext>
            </a:extLst>
          </p:cNvPr>
          <p:cNvGrpSpPr/>
          <p:nvPr/>
        </p:nvGrpSpPr>
        <p:grpSpPr>
          <a:xfrm>
            <a:off x="5943843" y="935799"/>
            <a:ext cx="3118093" cy="986663"/>
            <a:chOff x="6197511" y="4210816"/>
            <a:chExt cx="2817447" cy="1064578"/>
          </a:xfrm>
        </p:grpSpPr>
        <p:sp>
          <p:nvSpPr>
            <p:cNvPr id="55" name="矩形 54"/>
            <p:cNvSpPr/>
            <p:nvPr/>
          </p:nvSpPr>
          <p:spPr>
            <a:xfrm>
              <a:off x="6569460" y="4811368"/>
              <a:ext cx="1916153" cy="41277"/>
            </a:xfrm>
            <a:prstGeom prst="rect">
              <a:avLst/>
            </a:prstGeom>
            <a:solidFill>
              <a:srgbClr val="C73E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7" name="TextBox 29"/>
            <p:cNvSpPr txBox="1"/>
            <p:nvPr/>
          </p:nvSpPr>
          <p:spPr>
            <a:xfrm>
              <a:off x="6197511" y="4843688"/>
              <a:ext cx="2817447" cy="431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200</a:t>
              </a:r>
              <a:r>
                <a:rPr lang="zh-TW" altLang="en-US" sz="20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人</a:t>
              </a:r>
              <a:r>
                <a:rPr lang="en-US" altLang="zh-TW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(</a:t>
              </a:r>
              <a:r>
                <a:rPr lang="zh-TW" altLang="en-US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含公西靶場、訓練基地</a:t>
              </a:r>
              <a:r>
                <a:rPr lang="en-US" altLang="zh-TW" sz="1600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)</a:t>
              </a:r>
              <a:endParaRPr lang="zh-TW" altLang="en-US" sz="1600" dirty="0">
                <a:solidFill>
                  <a:srgbClr val="FF0000"/>
                </a:solidFill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  <p:sp>
          <p:nvSpPr>
            <p:cNvPr id="63" name="TextBox 11"/>
            <p:cNvSpPr txBox="1">
              <a:spLocks noChangeArrowheads="1"/>
            </p:cNvSpPr>
            <p:nvPr/>
          </p:nvSpPr>
          <p:spPr bwMode="auto">
            <a:xfrm flipH="1">
              <a:off x="6569460" y="4210816"/>
              <a:ext cx="1916153" cy="56443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zh-TW" altLang="en-US" sz="2799" dirty="0">
                  <a:solidFill>
                    <a:srgbClr val="FF0000"/>
                  </a:solidFill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營外培訓</a:t>
              </a:r>
              <a:endParaRPr lang="en-US" altLang="zh-TW" sz="2799" dirty="0">
                <a:solidFill>
                  <a:srgbClr val="FF0000"/>
                </a:solidFill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</p:grpSp>
      <p:sp>
        <p:nvSpPr>
          <p:cNvPr id="34" name="TextBox 8"/>
          <p:cNvSpPr txBox="1"/>
          <p:nvPr/>
        </p:nvSpPr>
        <p:spPr bwMode="auto">
          <a:xfrm>
            <a:off x="3347023" y="1495168"/>
            <a:ext cx="2074541" cy="40004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截至</a:t>
            </a:r>
            <a:r>
              <a:rPr lang="en-US" altLang="zh-TW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03</a:t>
            </a: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月</a:t>
            </a:r>
            <a:r>
              <a:rPr lang="en-US" altLang="zh-TW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18</a:t>
            </a: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日止</a:t>
            </a:r>
            <a:endParaRPr lang="zh-CN" altLang="en-US" sz="2000" dirty="0">
              <a:solidFill>
                <a:schemeClr val="tx1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7ED15B65-6EC1-4FA1-AD83-4B9EF38E88B9}"/>
              </a:ext>
            </a:extLst>
          </p:cNvPr>
          <p:cNvGrpSpPr/>
          <p:nvPr/>
        </p:nvGrpSpPr>
        <p:grpSpPr>
          <a:xfrm rot="18995934">
            <a:off x="3030152" y="2756372"/>
            <a:ext cx="1075976" cy="1694597"/>
            <a:chOff x="2910957" y="1945940"/>
            <a:chExt cx="2018049" cy="2788282"/>
          </a:xfrm>
          <a:solidFill>
            <a:schemeClr val="accent4">
              <a:lumMod val="75000"/>
            </a:schemeClr>
          </a:solidFill>
        </p:grpSpPr>
        <p:sp>
          <p:nvSpPr>
            <p:cNvPr id="38" name="空心弧 13">
              <a:extLst>
                <a:ext uri="{FF2B5EF4-FFF2-40B4-BE49-F238E27FC236}">
                  <a16:creationId xmlns:a16="http://schemas.microsoft.com/office/drawing/2014/main" id="{EAA7FA77-DA00-4428-96E6-69B06A3027D8}"/>
                </a:ext>
              </a:extLst>
            </p:cNvPr>
            <p:cNvSpPr/>
            <p:nvPr/>
          </p:nvSpPr>
          <p:spPr bwMode="auto">
            <a:xfrm rot="17578576">
              <a:off x="2434561" y="2770415"/>
              <a:ext cx="2513856" cy="1413758"/>
            </a:xfrm>
            <a:custGeom>
              <a:avLst/>
              <a:gdLst/>
              <a:ahLst/>
              <a:cxnLst/>
              <a:rect l="l" t="t" r="r" b="b"/>
              <a:pathLst>
                <a:path w="3440880" h="2081906">
                  <a:moveTo>
                    <a:pt x="3440880" y="961297"/>
                  </a:moveTo>
                  <a:lnTo>
                    <a:pt x="2891543" y="1194209"/>
                  </a:lnTo>
                  <a:cubicBezTo>
                    <a:pt x="2701588" y="808306"/>
                    <a:pt x="2347568" y="513519"/>
                    <a:pt x="1900886" y="415768"/>
                  </a:cubicBezTo>
                  <a:cubicBezTo>
                    <a:pt x="1101852" y="240910"/>
                    <a:pt x="308885" y="762762"/>
                    <a:pt x="129748" y="1581355"/>
                  </a:cubicBezTo>
                  <a:cubicBezTo>
                    <a:pt x="104339" y="1697460"/>
                    <a:pt x="92644" y="1813298"/>
                    <a:pt x="95053" y="1927042"/>
                  </a:cubicBezTo>
                  <a:lnTo>
                    <a:pt x="97910" y="1999727"/>
                  </a:lnTo>
                  <a:cubicBezTo>
                    <a:pt x="98463" y="2027324"/>
                    <a:pt x="100942" y="2054702"/>
                    <a:pt x="104186" y="2081906"/>
                  </a:cubicBezTo>
                  <a:lnTo>
                    <a:pt x="97658" y="2027742"/>
                  </a:lnTo>
                  <a:lnTo>
                    <a:pt x="0" y="1797410"/>
                  </a:lnTo>
                  <a:lnTo>
                    <a:pt x="13675" y="1579391"/>
                  </a:lnTo>
                  <a:lnTo>
                    <a:pt x="72076" y="1206588"/>
                  </a:lnTo>
                  <a:lnTo>
                    <a:pt x="249086" y="813208"/>
                  </a:lnTo>
                  <a:lnTo>
                    <a:pt x="699835" y="354698"/>
                  </a:lnTo>
                  <a:lnTo>
                    <a:pt x="747029" y="390891"/>
                  </a:lnTo>
                  <a:cubicBezTo>
                    <a:pt x="1114571" y="96546"/>
                    <a:pt x="1589835" y="-44447"/>
                    <a:pt x="2070027" y="12378"/>
                  </a:cubicBezTo>
                  <a:cubicBezTo>
                    <a:pt x="2659198" y="82098"/>
                    <a:pt x="3171648" y="439655"/>
                    <a:pt x="3440880" y="96129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空心弧 13">
              <a:extLst>
                <a:ext uri="{FF2B5EF4-FFF2-40B4-BE49-F238E27FC236}">
                  <a16:creationId xmlns:a16="http://schemas.microsoft.com/office/drawing/2014/main" id="{CD2AE8A1-9511-4CF5-9CF2-740D22101064}"/>
                </a:ext>
              </a:extLst>
            </p:cNvPr>
            <p:cNvSpPr/>
            <p:nvPr/>
          </p:nvSpPr>
          <p:spPr bwMode="auto">
            <a:xfrm rot="17578576">
              <a:off x="2261464" y="2595433"/>
              <a:ext cx="2753524" cy="1454537"/>
            </a:xfrm>
            <a:custGeom>
              <a:avLst/>
              <a:gdLst/>
              <a:ahLst/>
              <a:cxnLst/>
              <a:rect l="l" t="t" r="r" b="b"/>
              <a:pathLst>
                <a:path w="5022717" h="2854509">
                  <a:moveTo>
                    <a:pt x="5022717" y="1184507"/>
                  </a:moveTo>
                  <a:lnTo>
                    <a:pt x="4714007" y="2854509"/>
                  </a:lnTo>
                  <a:lnTo>
                    <a:pt x="3299038" y="1915323"/>
                  </a:lnTo>
                  <a:lnTo>
                    <a:pt x="3803232" y="1701552"/>
                  </a:lnTo>
                  <a:cubicBezTo>
                    <a:pt x="3562338" y="1134599"/>
                    <a:pt x="3066325" y="693643"/>
                    <a:pt x="2428573" y="554079"/>
                  </a:cubicBezTo>
                  <a:cubicBezTo>
                    <a:pt x="1363729" y="321052"/>
                    <a:pt x="306971" y="1016504"/>
                    <a:pt x="68241" y="2107414"/>
                  </a:cubicBezTo>
                  <a:cubicBezTo>
                    <a:pt x="18868" y="2333024"/>
                    <a:pt x="8351" y="2557878"/>
                    <a:pt x="34176" y="2774480"/>
                  </a:cubicBezTo>
                  <a:cubicBezTo>
                    <a:pt x="-73420" y="2148278"/>
                    <a:pt x="74250" y="1495420"/>
                    <a:pt x="460103" y="969762"/>
                  </a:cubicBezTo>
                  <a:cubicBezTo>
                    <a:pt x="966350" y="280089"/>
                    <a:pt x="1804377" y="-84044"/>
                    <a:pt x="2653981" y="16495"/>
                  </a:cubicBezTo>
                  <a:cubicBezTo>
                    <a:pt x="3480110" y="114255"/>
                    <a:pt x="4193051" y="636675"/>
                    <a:pt x="4535198" y="139120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平行四边形 6">
              <a:extLst>
                <a:ext uri="{FF2B5EF4-FFF2-40B4-BE49-F238E27FC236}">
                  <a16:creationId xmlns:a16="http://schemas.microsoft.com/office/drawing/2014/main" id="{7094C5A7-24D2-4E82-AE7E-7FAD97B43727}"/>
                </a:ext>
              </a:extLst>
            </p:cNvPr>
            <p:cNvSpPr/>
            <p:nvPr/>
          </p:nvSpPr>
          <p:spPr bwMode="auto">
            <a:xfrm flipH="1">
              <a:off x="4032369" y="2011501"/>
              <a:ext cx="896637" cy="497822"/>
            </a:xfrm>
            <a:prstGeom prst="parallelogram">
              <a:avLst>
                <a:gd name="adj" fmla="val 148256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平行四边形 7">
              <a:extLst>
                <a:ext uri="{FF2B5EF4-FFF2-40B4-BE49-F238E27FC236}">
                  <a16:creationId xmlns:a16="http://schemas.microsoft.com/office/drawing/2014/main" id="{A16E4A7E-8F2B-48E1-9153-F51B2D1D58C5}"/>
                </a:ext>
              </a:extLst>
            </p:cNvPr>
            <p:cNvSpPr/>
            <p:nvPr/>
          </p:nvSpPr>
          <p:spPr bwMode="auto">
            <a:xfrm>
              <a:off x="4009236" y="2509323"/>
              <a:ext cx="918575" cy="515637"/>
            </a:xfrm>
            <a:prstGeom prst="parallelogram">
              <a:avLst>
                <a:gd name="adj" fmla="val 148256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1E02D1E1-42B6-4928-870D-CBF0DC6C6AFC}"/>
              </a:ext>
            </a:extLst>
          </p:cNvPr>
          <p:cNvSpPr/>
          <p:nvPr/>
        </p:nvSpPr>
        <p:spPr>
          <a:xfrm>
            <a:off x="5158810" y="2170589"/>
            <a:ext cx="251657" cy="277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250F7AA-2DC9-4A99-93F5-F978EE5DFC91}"/>
              </a:ext>
            </a:extLst>
          </p:cNvPr>
          <p:cNvSpPr/>
          <p:nvPr/>
        </p:nvSpPr>
        <p:spPr>
          <a:xfrm>
            <a:off x="5234141" y="4508106"/>
            <a:ext cx="251657" cy="2532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A683A1D4-B1FB-44DD-814C-702EAABF8E7A}"/>
              </a:ext>
            </a:extLst>
          </p:cNvPr>
          <p:cNvSpPr/>
          <p:nvPr/>
        </p:nvSpPr>
        <p:spPr>
          <a:xfrm>
            <a:off x="3191500" y="4527217"/>
            <a:ext cx="285977" cy="2928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15785AA-294C-4B75-939C-1E081E61333B}"/>
              </a:ext>
            </a:extLst>
          </p:cNvPr>
          <p:cNvSpPr/>
          <p:nvPr/>
        </p:nvSpPr>
        <p:spPr>
          <a:xfrm>
            <a:off x="5568351" y="2466303"/>
            <a:ext cx="152374" cy="1448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AC58D26-E3DF-4487-B28E-BD54BCCA2BAE}"/>
              </a:ext>
            </a:extLst>
          </p:cNvPr>
          <p:cNvSpPr/>
          <p:nvPr/>
        </p:nvSpPr>
        <p:spPr>
          <a:xfrm>
            <a:off x="5548776" y="4923443"/>
            <a:ext cx="167505" cy="158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3960678-771A-4C7F-8BC5-878CD830C324}"/>
              </a:ext>
            </a:extLst>
          </p:cNvPr>
          <p:cNvSpPr/>
          <p:nvPr/>
        </p:nvSpPr>
        <p:spPr>
          <a:xfrm>
            <a:off x="2973206" y="4630658"/>
            <a:ext cx="167505" cy="158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53F0700-1BF3-437E-B715-53900B21BBE2}"/>
              </a:ext>
            </a:extLst>
          </p:cNvPr>
          <p:cNvSpPr/>
          <p:nvPr/>
        </p:nvSpPr>
        <p:spPr>
          <a:xfrm>
            <a:off x="3314810" y="2058792"/>
            <a:ext cx="297294" cy="25140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CEB37E0-D043-4C25-AD38-ACE3E4D91109}"/>
              </a:ext>
            </a:extLst>
          </p:cNvPr>
          <p:cNvSpPr/>
          <p:nvPr/>
        </p:nvSpPr>
        <p:spPr>
          <a:xfrm>
            <a:off x="3020056" y="2339602"/>
            <a:ext cx="208118" cy="21677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內容版面配置區 3">
            <a:extLst>
              <a:ext uri="{FF2B5EF4-FFF2-40B4-BE49-F238E27FC236}">
                <a16:creationId xmlns:a16="http://schemas.microsoft.com/office/drawing/2014/main" id="{066B47DA-89A7-4096-AD0A-444781A1DA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8B469CAD-1754-4D89-A953-B2B0CD94C8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id="{2AAA45D7-CD1A-4027-91D8-3718E9D077A2}"/>
              </a:ext>
            </a:extLst>
          </p:cNvPr>
          <p:cNvSpPr txBox="1"/>
          <p:nvPr/>
        </p:nvSpPr>
        <p:spPr>
          <a:xfrm>
            <a:off x="-1" y="60941"/>
            <a:ext cx="59438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二、選手培訓成效與精進策略</a:t>
            </a:r>
            <a:r>
              <a:rPr lang="en-US" altLang="zh-TW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-</a:t>
            </a:r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奧亞運培訓概況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17DCF3E-0857-4B39-83FA-75C0633001C2}"/>
              </a:ext>
            </a:extLst>
          </p:cNvPr>
          <p:cNvSpPr txBox="1"/>
          <p:nvPr/>
        </p:nvSpPr>
        <p:spPr>
          <a:xfrm>
            <a:off x="373763" y="5251605"/>
            <a:ext cx="8956298" cy="1438855"/>
          </a:xfrm>
          <a:prstGeom prst="rect">
            <a:avLst/>
          </a:prstGeom>
        </p:spPr>
        <p:txBody>
          <a:bodyPr vert="horz" lIns="0" tIns="45712" rIns="0" bIns="0" anchor="b">
            <a:noAutofit/>
          </a:bodyPr>
          <a:lstStyle>
            <a:defPPr>
              <a:defRPr lang="zh-TW"/>
            </a:defPPr>
            <a:lvl1pPr algn="ctr" hangingPunct="0">
              <a:lnSpc>
                <a:spcPts val="3500"/>
              </a:lnSpc>
              <a:spcBef>
                <a:spcPct val="0"/>
              </a:spcBef>
              <a:defRPr sz="3599">
                <a:solidFill>
                  <a:schemeClr val="accent4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+mj-cs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altLang="zh-TW" sz="3200" dirty="0"/>
              <a:t>2021</a:t>
            </a:r>
            <a:r>
              <a:rPr lang="zh-TW" altLang="en-US" sz="3200" dirty="0"/>
              <a:t>成都世大運：</a:t>
            </a:r>
            <a:r>
              <a:rPr lang="en-US" altLang="zh-TW" sz="3200" dirty="0"/>
              <a:t>2022</a:t>
            </a:r>
            <a:r>
              <a:rPr lang="zh-TW" altLang="en-US" sz="3200" dirty="0"/>
              <a:t>年</a:t>
            </a:r>
            <a:r>
              <a:rPr lang="en-US" altLang="zh-TW" sz="3200" dirty="0"/>
              <a:t>6</a:t>
            </a:r>
            <a:r>
              <a:rPr lang="zh-TW" altLang="en-US" sz="3200" dirty="0"/>
              <a:t>月</a:t>
            </a:r>
            <a:r>
              <a:rPr lang="en-US" altLang="zh-TW" sz="3200" dirty="0"/>
              <a:t>26</a:t>
            </a:r>
            <a:r>
              <a:rPr lang="zh-TW" altLang="en-US" sz="3200" dirty="0"/>
              <a:t>日至</a:t>
            </a:r>
            <a:r>
              <a:rPr lang="en-US" altLang="zh-TW" sz="3200" dirty="0"/>
              <a:t>7</a:t>
            </a:r>
            <a:r>
              <a:rPr lang="zh-TW" altLang="en-US" sz="3200" dirty="0"/>
              <a:t>月</a:t>
            </a:r>
            <a:r>
              <a:rPr lang="en-US" altLang="zh-TW" sz="3200" dirty="0"/>
              <a:t>7</a:t>
            </a:r>
            <a:r>
              <a:rPr lang="zh-TW" altLang="en-US" sz="3200" dirty="0"/>
              <a:t>日</a:t>
            </a:r>
            <a:endParaRPr lang="en-US" altLang="zh-TW" sz="320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altLang="zh-TW" sz="3200" dirty="0"/>
              <a:t>2022</a:t>
            </a:r>
            <a:r>
              <a:rPr lang="zh-TW" altLang="en-US" sz="3200" dirty="0"/>
              <a:t>杭州亞運會：</a:t>
            </a:r>
            <a:r>
              <a:rPr lang="en-US" altLang="zh-TW" sz="3200" dirty="0"/>
              <a:t>2022</a:t>
            </a:r>
            <a:r>
              <a:rPr lang="zh-TW" altLang="en-US" sz="3200" dirty="0"/>
              <a:t>年</a:t>
            </a:r>
            <a:r>
              <a:rPr lang="en-US" altLang="zh-TW" sz="3200" dirty="0"/>
              <a:t>9</a:t>
            </a:r>
            <a:r>
              <a:rPr lang="zh-TW" altLang="en-US" sz="3200" dirty="0"/>
              <a:t>月</a:t>
            </a:r>
            <a:r>
              <a:rPr lang="en-US" altLang="zh-TW" sz="3200" dirty="0"/>
              <a:t>10</a:t>
            </a:r>
            <a:r>
              <a:rPr lang="zh-TW" altLang="en-US" sz="3200" dirty="0"/>
              <a:t>日至</a:t>
            </a:r>
            <a:r>
              <a:rPr lang="en-US" altLang="zh-TW" sz="3200" dirty="0"/>
              <a:t>9</a:t>
            </a:r>
            <a:r>
              <a:rPr lang="zh-TW" altLang="en-US" sz="3200" dirty="0"/>
              <a:t>月</a:t>
            </a:r>
            <a:r>
              <a:rPr lang="en-US" altLang="zh-TW" sz="3200" dirty="0"/>
              <a:t>25</a:t>
            </a:r>
            <a:r>
              <a:rPr lang="zh-TW" altLang="en-US" sz="3200" dirty="0"/>
              <a:t>日</a:t>
            </a:r>
            <a:endParaRPr lang="en-US" altLang="zh-TW" sz="320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altLang="zh-TW" sz="3200" dirty="0"/>
              <a:t>2024</a:t>
            </a:r>
            <a:r>
              <a:rPr lang="zh-TW" altLang="en-US" sz="3200" dirty="0"/>
              <a:t>巴黎奧運會：</a:t>
            </a:r>
            <a:r>
              <a:rPr lang="en-US" altLang="zh-TW" sz="3200" dirty="0"/>
              <a:t>2024</a:t>
            </a:r>
            <a:r>
              <a:rPr lang="zh-TW" altLang="en-US" sz="3200" dirty="0"/>
              <a:t>年</a:t>
            </a:r>
            <a:r>
              <a:rPr lang="en-US" altLang="zh-TW" sz="3200" dirty="0"/>
              <a:t>7</a:t>
            </a:r>
            <a:r>
              <a:rPr lang="zh-TW" altLang="en-US" sz="3200" dirty="0"/>
              <a:t>月</a:t>
            </a:r>
            <a:r>
              <a:rPr lang="en-US" altLang="zh-TW" sz="3200" dirty="0"/>
              <a:t>26</a:t>
            </a:r>
            <a:r>
              <a:rPr lang="zh-TW" altLang="en-US" sz="3200" dirty="0"/>
              <a:t>日至</a:t>
            </a:r>
            <a:r>
              <a:rPr lang="en-US" altLang="zh-TW" sz="3200" dirty="0"/>
              <a:t>8</a:t>
            </a:r>
            <a:r>
              <a:rPr lang="zh-TW" altLang="en-US" sz="3200" dirty="0"/>
              <a:t>月</a:t>
            </a:r>
            <a:r>
              <a:rPr lang="en-US" altLang="zh-TW" sz="3200" dirty="0"/>
              <a:t>11</a:t>
            </a:r>
            <a:r>
              <a:rPr lang="zh-TW" altLang="en-US" sz="3200" dirty="0"/>
              <a:t>日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422527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字方塊 99">
            <a:extLst>
              <a:ext uri="{FF2B5EF4-FFF2-40B4-BE49-F238E27FC236}">
                <a16:creationId xmlns:a16="http://schemas.microsoft.com/office/drawing/2014/main" id="{21A3B38B-B43E-524A-9C78-E6983BCD44DC}"/>
              </a:ext>
            </a:extLst>
          </p:cNvPr>
          <p:cNvSpPr txBox="1"/>
          <p:nvPr/>
        </p:nvSpPr>
        <p:spPr>
          <a:xfrm>
            <a:off x="-1848" y="795504"/>
            <a:ext cx="2550698" cy="369332"/>
          </a:xfrm>
          <a:prstGeom prst="rect">
            <a:avLst/>
          </a:prstGeom>
          <a:solidFill>
            <a:srgbClr val="AD2239"/>
          </a:solidFill>
        </p:spPr>
        <p:txBody>
          <a:bodyPr wrap="none" rtlCol="0">
            <a:spAutoFit/>
          </a:bodyPr>
          <a:lstStyle/>
          <a:p>
            <a:r>
              <a:rPr kumimoji="1"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黃金計畫選手遴選機制</a:t>
            </a: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133EED2D-204F-478D-B320-7BD810C20A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9491799"/>
              </p:ext>
            </p:extLst>
          </p:nvPr>
        </p:nvGraphicFramePr>
        <p:xfrm>
          <a:off x="34444" y="644604"/>
          <a:ext cx="7646533" cy="4523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8AB8C640-72EE-4DF0-A067-C56B042511F1}"/>
              </a:ext>
            </a:extLst>
          </p:cNvPr>
          <p:cNvSpPr/>
          <p:nvPr/>
        </p:nvSpPr>
        <p:spPr>
          <a:xfrm>
            <a:off x="2667899" y="658310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zh-TW" altLang="en-US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自</a:t>
            </a:r>
            <a:r>
              <a:rPr kumimoji="1" lang="en-US" altLang="zh-TW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2018</a:t>
            </a:r>
            <a:r>
              <a:rPr kumimoji="1" lang="zh-TW" altLang="en-US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年起，為</a:t>
            </a:r>
            <a:r>
              <a:rPr kumimoji="1" lang="en-US" altLang="zh-TW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2020</a:t>
            </a:r>
            <a:r>
              <a:rPr kumimoji="1" lang="zh-TW" altLang="en-US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東京奧運黃金計畫，每年編列</a:t>
            </a:r>
            <a:r>
              <a:rPr kumimoji="1" lang="en-US" altLang="zh-TW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3</a:t>
            </a:r>
            <a:r>
              <a:rPr kumimoji="1" lang="zh-TW" altLang="en-US" sz="2000" b="1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億元專款專用支持黃金計畫</a:t>
            </a:r>
          </a:p>
        </p:txBody>
      </p:sp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13628343-EE99-4577-AA7A-54DCE00F8C5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C3629E5-0CB3-46A3-AA7E-EE5B9AE0905B}"/>
              </a:ext>
            </a:extLst>
          </p:cNvPr>
          <p:cNvSpPr txBox="1"/>
          <p:nvPr/>
        </p:nvSpPr>
        <p:spPr>
          <a:xfrm>
            <a:off x="0" y="60941"/>
            <a:ext cx="53357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二、選手培訓成效與精進策略</a:t>
            </a:r>
            <a:r>
              <a:rPr lang="en-US" altLang="zh-TW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-</a:t>
            </a:r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黃金計畫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F0CAC1A-5D03-40DE-A6CC-8759E3489E4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4E758A84-6096-4AB4-AE62-F71E1D9333C3}"/>
              </a:ext>
            </a:extLst>
          </p:cNvPr>
          <p:cNvSpPr txBox="1"/>
          <p:nvPr/>
        </p:nvSpPr>
        <p:spPr>
          <a:xfrm>
            <a:off x="1350692" y="4970666"/>
            <a:ext cx="3810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TW" altLang="en-US" b="1" dirty="0"/>
              <a:t>              </a:t>
            </a:r>
            <a:r>
              <a:rPr kumimoji="1" lang="en-US" altLang="zh-TW" b="1" u="sng" dirty="0">
                <a:latin typeface="DengXian" panose="02010600030101010101" pitchFamily="2" charset="-122"/>
                <a:ea typeface="DengXian" panose="02010600030101010101" pitchFamily="2" charset="-122"/>
              </a:rPr>
              <a:t>2020</a:t>
            </a:r>
            <a:r>
              <a:rPr kumimoji="1" lang="zh-TW" altLang="en-US" b="1" u="sng" dirty="0">
                <a:latin typeface="DengXian" panose="02010600030101010101" pitchFamily="2" charset="-122"/>
                <a:ea typeface="DengXian" panose="02010600030101010101" pitchFamily="2" charset="-122"/>
              </a:rPr>
              <a:t>東京奧運黃金計畫</a:t>
            </a:r>
            <a:endParaRPr kumimoji="1" lang="en-US" altLang="zh-TW" b="1" u="sng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l"/>
            <a:r>
              <a:rPr kumimoji="1" lang="zh-CN" altLang="en-US" b="1" dirty="0"/>
              <a:t>羽球、空手道、舉重、體操、田徑、射箭、拳擊、桌球、射擊、柔道、游泳等</a:t>
            </a:r>
            <a:r>
              <a:rPr kumimoji="1" lang="en-US" altLang="zh-CN" b="1" dirty="0"/>
              <a:t>11</a:t>
            </a:r>
            <a:r>
              <a:rPr kumimoji="1" lang="zh-CN" altLang="en-US" b="1" dirty="0"/>
              <a:t>種</a:t>
            </a:r>
            <a:endParaRPr kumimoji="1" lang="zh-TW" altLang="en-US" b="1" dirty="0"/>
          </a:p>
        </p:txBody>
      </p:sp>
      <p:sp>
        <p:nvSpPr>
          <p:cNvPr id="14" name="手繪多邊形 107">
            <a:extLst>
              <a:ext uri="{FF2B5EF4-FFF2-40B4-BE49-F238E27FC236}">
                <a16:creationId xmlns:a16="http://schemas.microsoft.com/office/drawing/2014/main" id="{3F7D4590-7D39-46D7-A313-39466AB46BE1}"/>
              </a:ext>
            </a:extLst>
          </p:cNvPr>
          <p:cNvSpPr/>
          <p:nvPr/>
        </p:nvSpPr>
        <p:spPr bwMode="auto">
          <a:xfrm>
            <a:off x="179161" y="5110453"/>
            <a:ext cx="1075015" cy="1026814"/>
          </a:xfrm>
          <a:custGeom>
            <a:avLst/>
            <a:gdLst>
              <a:gd name="connsiteX0" fmla="*/ 364813 w 683028"/>
              <a:gd name="connsiteY0" fmla="*/ 76450 h 652403"/>
              <a:gd name="connsiteX1" fmla="*/ 117227 w 683028"/>
              <a:gd name="connsiteY1" fmla="*/ 324036 h 652403"/>
              <a:gd name="connsiteX2" fmla="*/ 364813 w 683028"/>
              <a:gd name="connsiteY2" fmla="*/ 571622 h 652403"/>
              <a:gd name="connsiteX3" fmla="*/ 612399 w 683028"/>
              <a:gd name="connsiteY3" fmla="*/ 324036 h 652403"/>
              <a:gd name="connsiteX4" fmla="*/ 364813 w 683028"/>
              <a:gd name="connsiteY4" fmla="*/ 76450 h 652403"/>
              <a:gd name="connsiteX5" fmla="*/ 323539 w 683028"/>
              <a:gd name="connsiteY5" fmla="*/ 0 h 652403"/>
              <a:gd name="connsiteX6" fmla="*/ 683027 w 683028"/>
              <a:gd name="connsiteY6" fmla="*/ 0 h 652403"/>
              <a:gd name="connsiteX7" fmla="*/ 683027 w 683028"/>
              <a:gd name="connsiteY7" fmla="*/ 326194 h 652403"/>
              <a:gd name="connsiteX8" fmla="*/ 683028 w 683028"/>
              <a:gd name="connsiteY8" fmla="*/ 326202 h 652403"/>
              <a:gd name="connsiteX9" fmla="*/ 683027 w 683028"/>
              <a:gd name="connsiteY9" fmla="*/ 326211 h 652403"/>
              <a:gd name="connsiteX10" fmla="*/ 683027 w 683028"/>
              <a:gd name="connsiteY10" fmla="*/ 648072 h 652403"/>
              <a:gd name="connsiteX11" fmla="*/ 386494 w 683028"/>
              <a:gd name="connsiteY11" fmla="*/ 648072 h 652403"/>
              <a:gd name="connsiteX12" fmla="*/ 341514 w 683028"/>
              <a:gd name="connsiteY12" fmla="*/ 652403 h 652403"/>
              <a:gd name="connsiteX13" fmla="*/ 0 w 683028"/>
              <a:gd name="connsiteY13" fmla="*/ 326202 h 652403"/>
              <a:gd name="connsiteX14" fmla="*/ 272687 w 683028"/>
              <a:gd name="connsiteY14" fmla="*/ 6628 h 652403"/>
              <a:gd name="connsiteX15" fmla="*/ 323539 w 683028"/>
              <a:gd name="connsiteY15" fmla="*/ 1732 h 652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3028" h="652403">
                <a:moveTo>
                  <a:pt x="364813" y="76450"/>
                </a:moveTo>
                <a:cubicBezTo>
                  <a:pt x="228075" y="76450"/>
                  <a:pt x="117227" y="187298"/>
                  <a:pt x="117227" y="324036"/>
                </a:cubicBezTo>
                <a:cubicBezTo>
                  <a:pt x="117227" y="460774"/>
                  <a:pt x="228075" y="571622"/>
                  <a:pt x="364813" y="571622"/>
                </a:cubicBezTo>
                <a:cubicBezTo>
                  <a:pt x="501551" y="571622"/>
                  <a:pt x="612399" y="460774"/>
                  <a:pt x="612399" y="324036"/>
                </a:cubicBezTo>
                <a:cubicBezTo>
                  <a:pt x="612399" y="187298"/>
                  <a:pt x="501551" y="76450"/>
                  <a:pt x="364813" y="76450"/>
                </a:cubicBezTo>
                <a:close/>
                <a:moveTo>
                  <a:pt x="323539" y="0"/>
                </a:moveTo>
                <a:lnTo>
                  <a:pt x="683027" y="0"/>
                </a:lnTo>
                <a:lnTo>
                  <a:pt x="683027" y="326194"/>
                </a:lnTo>
                <a:lnTo>
                  <a:pt x="683028" y="326202"/>
                </a:lnTo>
                <a:lnTo>
                  <a:pt x="683027" y="326211"/>
                </a:lnTo>
                <a:lnTo>
                  <a:pt x="683027" y="648072"/>
                </a:lnTo>
                <a:lnTo>
                  <a:pt x="386494" y="648072"/>
                </a:lnTo>
                <a:lnTo>
                  <a:pt x="341514" y="652403"/>
                </a:lnTo>
                <a:cubicBezTo>
                  <a:pt x="152901" y="652403"/>
                  <a:pt x="0" y="506358"/>
                  <a:pt x="0" y="326202"/>
                </a:cubicBezTo>
                <a:cubicBezTo>
                  <a:pt x="0" y="168566"/>
                  <a:pt x="117065" y="37045"/>
                  <a:pt x="272687" y="6628"/>
                </a:cubicBezTo>
                <a:lnTo>
                  <a:pt x="323539" y="1732"/>
                </a:lnTo>
                <a:close/>
              </a:path>
            </a:pathLst>
          </a:custGeom>
          <a:solidFill>
            <a:srgbClr val="F74859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 sz="56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5" name="Group 39">
            <a:extLst>
              <a:ext uri="{FF2B5EF4-FFF2-40B4-BE49-F238E27FC236}">
                <a16:creationId xmlns:a16="http://schemas.microsoft.com/office/drawing/2014/main" id="{49BCFB17-AC59-474B-B44A-4B00DA0F198A}"/>
              </a:ext>
            </a:extLst>
          </p:cNvPr>
          <p:cNvGrpSpPr/>
          <p:nvPr/>
        </p:nvGrpSpPr>
        <p:grpSpPr>
          <a:xfrm>
            <a:off x="440759" y="5351979"/>
            <a:ext cx="615038" cy="576019"/>
            <a:chOff x="5176838" y="2566988"/>
            <a:chExt cx="950913" cy="890587"/>
          </a:xfrm>
        </p:grpSpPr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44BDFE06-6FB3-46DD-B392-6DD296232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076" y="2603500"/>
              <a:ext cx="320675" cy="427038"/>
            </a:xfrm>
            <a:custGeom>
              <a:avLst/>
              <a:gdLst>
                <a:gd name="T0" fmla="*/ 19 w 62"/>
                <a:gd name="T1" fmla="*/ 21 h 83"/>
                <a:gd name="T2" fmla="*/ 21 w 62"/>
                <a:gd name="T3" fmla="*/ 24 h 83"/>
                <a:gd name="T4" fmla="*/ 15 w 62"/>
                <a:gd name="T5" fmla="*/ 28 h 83"/>
                <a:gd name="T6" fmla="*/ 12 w 62"/>
                <a:gd name="T7" fmla="*/ 20 h 83"/>
                <a:gd name="T8" fmla="*/ 41 w 62"/>
                <a:gd name="T9" fmla="*/ 4 h 83"/>
                <a:gd name="T10" fmla="*/ 42 w 62"/>
                <a:gd name="T11" fmla="*/ 47 h 83"/>
                <a:gd name="T12" fmla="*/ 11 w 62"/>
                <a:gd name="T13" fmla="*/ 67 h 83"/>
                <a:gd name="T14" fmla="*/ 21 w 62"/>
                <a:gd name="T15" fmla="*/ 65 h 83"/>
                <a:gd name="T16" fmla="*/ 20 w 62"/>
                <a:gd name="T17" fmla="*/ 65 h 83"/>
                <a:gd name="T18" fmla="*/ 27 w 62"/>
                <a:gd name="T19" fmla="*/ 62 h 83"/>
                <a:gd name="T20" fmla="*/ 26 w 62"/>
                <a:gd name="T21" fmla="*/ 68 h 83"/>
                <a:gd name="T22" fmla="*/ 4 w 62"/>
                <a:gd name="T23" fmla="*/ 64 h 83"/>
                <a:gd name="T24" fmla="*/ 48 w 62"/>
                <a:gd name="T25" fmla="*/ 24 h 83"/>
                <a:gd name="T26" fmla="*/ 19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19" y="21"/>
                  </a:moveTo>
                  <a:cubicBezTo>
                    <a:pt x="23" y="22"/>
                    <a:pt x="23" y="22"/>
                    <a:pt x="21" y="24"/>
                  </a:cubicBezTo>
                  <a:cubicBezTo>
                    <a:pt x="18" y="26"/>
                    <a:pt x="17" y="28"/>
                    <a:pt x="15" y="28"/>
                  </a:cubicBezTo>
                  <a:cubicBezTo>
                    <a:pt x="14" y="28"/>
                    <a:pt x="12" y="20"/>
                    <a:pt x="12" y="20"/>
                  </a:cubicBezTo>
                  <a:cubicBezTo>
                    <a:pt x="12" y="20"/>
                    <a:pt x="15" y="0"/>
                    <a:pt x="41" y="4"/>
                  </a:cubicBezTo>
                  <a:cubicBezTo>
                    <a:pt x="62" y="8"/>
                    <a:pt x="62" y="36"/>
                    <a:pt x="42" y="47"/>
                  </a:cubicBezTo>
                  <a:cubicBezTo>
                    <a:pt x="22" y="59"/>
                    <a:pt x="9" y="59"/>
                    <a:pt x="11" y="67"/>
                  </a:cubicBezTo>
                  <a:cubicBezTo>
                    <a:pt x="14" y="75"/>
                    <a:pt x="21" y="68"/>
                    <a:pt x="21" y="65"/>
                  </a:cubicBezTo>
                  <a:cubicBezTo>
                    <a:pt x="20" y="65"/>
                    <a:pt x="21" y="66"/>
                    <a:pt x="20" y="65"/>
                  </a:cubicBezTo>
                  <a:cubicBezTo>
                    <a:pt x="19" y="63"/>
                    <a:pt x="25" y="60"/>
                    <a:pt x="27" y="62"/>
                  </a:cubicBezTo>
                  <a:cubicBezTo>
                    <a:pt x="29" y="65"/>
                    <a:pt x="29" y="69"/>
                    <a:pt x="26" y="68"/>
                  </a:cubicBezTo>
                  <a:cubicBezTo>
                    <a:pt x="24" y="77"/>
                    <a:pt x="7" y="83"/>
                    <a:pt x="4" y="64"/>
                  </a:cubicBezTo>
                  <a:cubicBezTo>
                    <a:pt x="0" y="48"/>
                    <a:pt x="42" y="52"/>
                    <a:pt x="48" y="24"/>
                  </a:cubicBezTo>
                  <a:cubicBezTo>
                    <a:pt x="50" y="6"/>
                    <a:pt x="24" y="6"/>
                    <a:pt x="19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4F9BF323-C061-4FBF-88DB-EFE8B2A3F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603500"/>
              <a:ext cx="320675" cy="427038"/>
            </a:xfrm>
            <a:custGeom>
              <a:avLst/>
              <a:gdLst>
                <a:gd name="T0" fmla="*/ 43 w 62"/>
                <a:gd name="T1" fmla="*/ 21 h 83"/>
                <a:gd name="T2" fmla="*/ 42 w 62"/>
                <a:gd name="T3" fmla="*/ 24 h 83"/>
                <a:gd name="T4" fmla="*/ 47 w 62"/>
                <a:gd name="T5" fmla="*/ 28 h 83"/>
                <a:gd name="T6" fmla="*/ 50 w 62"/>
                <a:gd name="T7" fmla="*/ 20 h 83"/>
                <a:gd name="T8" fmla="*/ 21 w 62"/>
                <a:gd name="T9" fmla="*/ 4 h 83"/>
                <a:gd name="T10" fmla="*/ 20 w 62"/>
                <a:gd name="T11" fmla="*/ 47 h 83"/>
                <a:gd name="T12" fmla="*/ 51 w 62"/>
                <a:gd name="T13" fmla="*/ 67 h 83"/>
                <a:gd name="T14" fmla="*/ 41 w 62"/>
                <a:gd name="T15" fmla="*/ 65 h 83"/>
                <a:gd name="T16" fmla="*/ 42 w 62"/>
                <a:gd name="T17" fmla="*/ 65 h 83"/>
                <a:gd name="T18" fmla="*/ 35 w 62"/>
                <a:gd name="T19" fmla="*/ 62 h 83"/>
                <a:gd name="T20" fmla="*/ 36 w 62"/>
                <a:gd name="T21" fmla="*/ 68 h 83"/>
                <a:gd name="T22" fmla="*/ 58 w 62"/>
                <a:gd name="T23" fmla="*/ 64 h 83"/>
                <a:gd name="T24" fmla="*/ 14 w 62"/>
                <a:gd name="T25" fmla="*/ 24 h 83"/>
                <a:gd name="T26" fmla="*/ 43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43" y="21"/>
                  </a:moveTo>
                  <a:cubicBezTo>
                    <a:pt x="39" y="22"/>
                    <a:pt x="39" y="22"/>
                    <a:pt x="42" y="24"/>
                  </a:cubicBezTo>
                  <a:cubicBezTo>
                    <a:pt x="44" y="26"/>
                    <a:pt x="45" y="28"/>
                    <a:pt x="47" y="28"/>
                  </a:cubicBezTo>
                  <a:cubicBezTo>
                    <a:pt x="48" y="28"/>
                    <a:pt x="50" y="20"/>
                    <a:pt x="50" y="20"/>
                  </a:cubicBezTo>
                  <a:cubicBezTo>
                    <a:pt x="50" y="20"/>
                    <a:pt x="47" y="0"/>
                    <a:pt x="21" y="4"/>
                  </a:cubicBezTo>
                  <a:cubicBezTo>
                    <a:pt x="0" y="8"/>
                    <a:pt x="1" y="36"/>
                    <a:pt x="20" y="47"/>
                  </a:cubicBezTo>
                  <a:cubicBezTo>
                    <a:pt x="40" y="59"/>
                    <a:pt x="53" y="59"/>
                    <a:pt x="51" y="67"/>
                  </a:cubicBezTo>
                  <a:cubicBezTo>
                    <a:pt x="48" y="75"/>
                    <a:pt x="42" y="68"/>
                    <a:pt x="41" y="65"/>
                  </a:cubicBezTo>
                  <a:cubicBezTo>
                    <a:pt x="42" y="65"/>
                    <a:pt x="42" y="66"/>
                    <a:pt x="42" y="65"/>
                  </a:cubicBezTo>
                  <a:cubicBezTo>
                    <a:pt x="43" y="63"/>
                    <a:pt x="37" y="60"/>
                    <a:pt x="35" y="62"/>
                  </a:cubicBezTo>
                  <a:cubicBezTo>
                    <a:pt x="33" y="65"/>
                    <a:pt x="33" y="69"/>
                    <a:pt x="36" y="68"/>
                  </a:cubicBezTo>
                  <a:cubicBezTo>
                    <a:pt x="38" y="77"/>
                    <a:pt x="55" y="83"/>
                    <a:pt x="58" y="64"/>
                  </a:cubicBezTo>
                  <a:cubicBezTo>
                    <a:pt x="62" y="48"/>
                    <a:pt x="20" y="52"/>
                    <a:pt x="14" y="24"/>
                  </a:cubicBezTo>
                  <a:cubicBezTo>
                    <a:pt x="12" y="6"/>
                    <a:pt x="38" y="6"/>
                    <a:pt x="43" y="2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A2B5A931-5669-45C3-8CFE-CA15851FA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263" y="3051175"/>
              <a:ext cx="241300" cy="246063"/>
            </a:xfrm>
            <a:custGeom>
              <a:avLst/>
              <a:gdLst>
                <a:gd name="T0" fmla="*/ 34 w 47"/>
                <a:gd name="T1" fmla="*/ 5 h 48"/>
                <a:gd name="T2" fmla="*/ 34 w 47"/>
                <a:gd name="T3" fmla="*/ 21 h 48"/>
                <a:gd name="T4" fmla="*/ 47 w 47"/>
                <a:gd name="T5" fmla="*/ 48 h 48"/>
                <a:gd name="T6" fmla="*/ 0 w 47"/>
                <a:gd name="T7" fmla="*/ 48 h 48"/>
                <a:gd name="T8" fmla="*/ 13 w 47"/>
                <a:gd name="T9" fmla="*/ 25 h 48"/>
                <a:gd name="T10" fmla="*/ 13 w 47"/>
                <a:gd name="T11" fmla="*/ 0 h 48"/>
                <a:gd name="T12" fmla="*/ 34 w 47"/>
                <a:gd name="T13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8">
                  <a:moveTo>
                    <a:pt x="34" y="5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34"/>
                    <a:pt x="41" y="46"/>
                    <a:pt x="4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1" y="42"/>
                    <a:pt x="13" y="32"/>
                    <a:pt x="13" y="25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4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09AC8A21-97AB-4FE4-B625-38074C67F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1" y="2566988"/>
              <a:ext cx="479425" cy="539750"/>
            </a:xfrm>
            <a:custGeom>
              <a:avLst/>
              <a:gdLst>
                <a:gd name="T0" fmla="*/ 10 w 93"/>
                <a:gd name="T1" fmla="*/ 0 h 105"/>
                <a:gd name="T2" fmla="*/ 1 w 93"/>
                <a:gd name="T3" fmla="*/ 17 h 105"/>
                <a:gd name="T4" fmla="*/ 45 w 93"/>
                <a:gd name="T5" fmla="*/ 105 h 105"/>
                <a:gd name="T6" fmla="*/ 48 w 93"/>
                <a:gd name="T7" fmla="*/ 105 h 105"/>
                <a:gd name="T8" fmla="*/ 92 w 93"/>
                <a:gd name="T9" fmla="*/ 17 h 105"/>
                <a:gd name="T10" fmla="*/ 83 w 93"/>
                <a:gd name="T11" fmla="*/ 0 h 105"/>
                <a:gd name="T12" fmla="*/ 10 w 9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5">
                  <a:moveTo>
                    <a:pt x="10" y="0"/>
                  </a:moveTo>
                  <a:cubicBezTo>
                    <a:pt x="0" y="0"/>
                    <a:pt x="1" y="5"/>
                    <a:pt x="1" y="17"/>
                  </a:cubicBezTo>
                  <a:cubicBezTo>
                    <a:pt x="1" y="48"/>
                    <a:pt x="17" y="105"/>
                    <a:pt x="45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76" y="105"/>
                    <a:pt x="92" y="48"/>
                    <a:pt x="92" y="17"/>
                  </a:cubicBezTo>
                  <a:cubicBezTo>
                    <a:pt x="92" y="5"/>
                    <a:pt x="93" y="0"/>
                    <a:pt x="8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7F2210D5-9D18-4D4E-A8B5-6567E7962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238" y="3349625"/>
              <a:ext cx="377825" cy="50800"/>
            </a:xfrm>
            <a:custGeom>
              <a:avLst/>
              <a:gdLst>
                <a:gd name="T0" fmla="*/ 73 w 73"/>
                <a:gd name="T1" fmla="*/ 5 h 10"/>
                <a:gd name="T2" fmla="*/ 68 w 73"/>
                <a:gd name="T3" fmla="*/ 10 h 10"/>
                <a:gd name="T4" fmla="*/ 5 w 73"/>
                <a:gd name="T5" fmla="*/ 10 h 10"/>
                <a:gd name="T6" fmla="*/ 0 w 73"/>
                <a:gd name="T7" fmla="*/ 5 h 10"/>
                <a:gd name="T8" fmla="*/ 0 w 73"/>
                <a:gd name="T9" fmla="*/ 5 h 10"/>
                <a:gd name="T10" fmla="*/ 5 w 73"/>
                <a:gd name="T11" fmla="*/ 0 h 10"/>
                <a:gd name="T12" fmla="*/ 68 w 73"/>
                <a:gd name="T13" fmla="*/ 0 h 10"/>
                <a:gd name="T14" fmla="*/ 73 w 7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0">
                  <a:moveTo>
                    <a:pt x="73" y="5"/>
                  </a:moveTo>
                  <a:cubicBezTo>
                    <a:pt x="73" y="8"/>
                    <a:pt x="71" y="10"/>
                    <a:pt x="6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E73BC9C5-3B0B-45FE-8B34-65ABC0F81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3400425"/>
              <a:ext cx="393700" cy="57150"/>
            </a:xfrm>
            <a:custGeom>
              <a:avLst/>
              <a:gdLst>
                <a:gd name="T0" fmla="*/ 0 w 76"/>
                <a:gd name="T1" fmla="*/ 6 h 11"/>
                <a:gd name="T2" fmla="*/ 6 w 76"/>
                <a:gd name="T3" fmla="*/ 0 h 11"/>
                <a:gd name="T4" fmla="*/ 71 w 76"/>
                <a:gd name="T5" fmla="*/ 0 h 11"/>
                <a:gd name="T6" fmla="*/ 76 w 76"/>
                <a:gd name="T7" fmla="*/ 6 h 11"/>
                <a:gd name="T8" fmla="*/ 76 w 76"/>
                <a:gd name="T9" fmla="*/ 6 h 11"/>
                <a:gd name="T10" fmla="*/ 71 w 76"/>
                <a:gd name="T11" fmla="*/ 11 h 11"/>
                <a:gd name="T12" fmla="*/ 6 w 76"/>
                <a:gd name="T13" fmla="*/ 11 h 11"/>
                <a:gd name="T14" fmla="*/ 0 w 76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11">
                  <a:moveTo>
                    <a:pt x="0" y="6"/>
                  </a:moveTo>
                  <a:cubicBezTo>
                    <a:pt x="0" y="3"/>
                    <a:pt x="3" y="0"/>
                    <a:pt x="6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8"/>
                    <a:pt x="74" y="11"/>
                    <a:pt x="71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2F10A491-6299-44D2-9CBA-CA3797E45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351" y="3297238"/>
              <a:ext cx="350838" cy="52388"/>
            </a:xfrm>
            <a:custGeom>
              <a:avLst/>
              <a:gdLst>
                <a:gd name="T0" fmla="*/ 68 w 68"/>
                <a:gd name="T1" fmla="*/ 5 h 10"/>
                <a:gd name="T2" fmla="*/ 63 w 68"/>
                <a:gd name="T3" fmla="*/ 0 h 10"/>
                <a:gd name="T4" fmla="*/ 5 w 68"/>
                <a:gd name="T5" fmla="*/ 0 h 10"/>
                <a:gd name="T6" fmla="*/ 0 w 68"/>
                <a:gd name="T7" fmla="*/ 5 h 10"/>
                <a:gd name="T8" fmla="*/ 0 w 68"/>
                <a:gd name="T9" fmla="*/ 5 h 10"/>
                <a:gd name="T10" fmla="*/ 5 w 68"/>
                <a:gd name="T11" fmla="*/ 10 h 10"/>
                <a:gd name="T12" fmla="*/ 63 w 68"/>
                <a:gd name="T13" fmla="*/ 10 h 10"/>
                <a:gd name="T14" fmla="*/ 68 w 68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0">
                  <a:moveTo>
                    <a:pt x="68" y="5"/>
                  </a:moveTo>
                  <a:cubicBezTo>
                    <a:pt x="68" y="2"/>
                    <a:pt x="66" y="0"/>
                    <a:pt x="6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6" y="10"/>
                    <a:pt x="68" y="8"/>
                    <a:pt x="68" y="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EF4673E8-AFA7-41FC-85E8-BA4C4907E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738" y="2566988"/>
              <a:ext cx="242888" cy="539750"/>
            </a:xfrm>
            <a:custGeom>
              <a:avLst/>
              <a:gdLst>
                <a:gd name="T0" fmla="*/ 37 w 47"/>
                <a:gd name="T1" fmla="*/ 0 h 105"/>
                <a:gd name="T2" fmla="*/ 0 w 47"/>
                <a:gd name="T3" fmla="*/ 0 h 105"/>
                <a:gd name="T4" fmla="*/ 0 w 47"/>
                <a:gd name="T5" fmla="*/ 105 h 105"/>
                <a:gd name="T6" fmla="*/ 2 w 47"/>
                <a:gd name="T7" fmla="*/ 105 h 105"/>
                <a:gd name="T8" fmla="*/ 46 w 47"/>
                <a:gd name="T9" fmla="*/ 17 h 105"/>
                <a:gd name="T10" fmla="*/ 37 w 47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05">
                  <a:moveTo>
                    <a:pt x="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30" y="105"/>
                    <a:pt x="46" y="48"/>
                    <a:pt x="46" y="17"/>
                  </a:cubicBezTo>
                  <a:cubicBezTo>
                    <a:pt x="46" y="5"/>
                    <a:pt x="47" y="0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81B7D664-D75D-43C1-9CC7-F66BBE836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4363" y="2665413"/>
              <a:ext cx="144463" cy="381000"/>
            </a:xfrm>
            <a:custGeom>
              <a:avLst/>
              <a:gdLst>
                <a:gd name="T0" fmla="*/ 22 w 28"/>
                <a:gd name="T1" fmla="*/ 0 h 74"/>
                <a:gd name="T2" fmla="*/ 0 w 28"/>
                <a:gd name="T3" fmla="*/ 74 h 74"/>
                <a:gd name="T4" fmla="*/ 22 w 28"/>
                <a:gd name="T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4">
                  <a:moveTo>
                    <a:pt x="22" y="0"/>
                  </a:moveTo>
                  <a:cubicBezTo>
                    <a:pt x="22" y="30"/>
                    <a:pt x="11" y="69"/>
                    <a:pt x="0" y="74"/>
                  </a:cubicBezTo>
                  <a:cubicBezTo>
                    <a:pt x="14" y="72"/>
                    <a:pt x="28" y="32"/>
                    <a:pt x="2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08D3BEF2-38BC-4064-8BFB-C32B18A7B75C}"/>
              </a:ext>
            </a:extLst>
          </p:cNvPr>
          <p:cNvSpPr/>
          <p:nvPr/>
        </p:nvSpPr>
        <p:spPr bwMode="auto">
          <a:xfrm>
            <a:off x="5339794" y="5357047"/>
            <a:ext cx="929656" cy="213784"/>
          </a:xfrm>
          <a:prstGeom prst="rect">
            <a:avLst/>
          </a:prstGeom>
          <a:solidFill>
            <a:srgbClr val="F74859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Player</a:t>
            </a:r>
            <a:endParaRPr lang="zh-TW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A4054107-94A3-44A5-846F-8BBB4871AA9B}"/>
              </a:ext>
            </a:extLst>
          </p:cNvPr>
          <p:cNvSpPr txBox="1"/>
          <p:nvPr/>
        </p:nvSpPr>
        <p:spPr>
          <a:xfrm>
            <a:off x="6348899" y="4699732"/>
            <a:ext cx="15103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</a:t>
            </a:r>
            <a:r>
              <a:rPr kumimoji="1"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8F3758EE-127E-4749-8811-EDAE186279F2}"/>
              </a:ext>
            </a:extLst>
          </p:cNvPr>
          <p:cNvSpPr/>
          <p:nvPr/>
        </p:nvSpPr>
        <p:spPr bwMode="auto">
          <a:xfrm>
            <a:off x="5123714" y="5395962"/>
            <a:ext cx="144016" cy="14401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 sz="56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0" name="Picture 12">
            <a:extLst>
              <a:ext uri="{FF2B5EF4-FFF2-40B4-BE49-F238E27FC236}">
                <a16:creationId xmlns:a16="http://schemas.microsoft.com/office/drawing/2014/main" id="{02C9FEB7-7EE1-4785-8D69-E6CE16820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63" y="5825168"/>
            <a:ext cx="3147092" cy="637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sp>
        <p:nvSpPr>
          <p:cNvPr id="49" name="圓角矩形 64">
            <a:extLst>
              <a:ext uri="{FF2B5EF4-FFF2-40B4-BE49-F238E27FC236}">
                <a16:creationId xmlns:a16="http://schemas.microsoft.com/office/drawing/2014/main" id="{E17A6C20-8C8C-4F9F-9CDA-3B65A066FBF8}"/>
              </a:ext>
            </a:extLst>
          </p:cNvPr>
          <p:cNvSpPr/>
          <p:nvPr/>
        </p:nvSpPr>
        <p:spPr bwMode="auto">
          <a:xfrm>
            <a:off x="7483528" y="2358548"/>
            <a:ext cx="1557057" cy="641653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Gill Sans" charset="0"/>
              </a:rPr>
              <a:t>運動科學</a:t>
            </a:r>
          </a:p>
        </p:txBody>
      </p:sp>
      <p:sp>
        <p:nvSpPr>
          <p:cNvPr id="50" name="圓角矩形 84">
            <a:extLst>
              <a:ext uri="{FF2B5EF4-FFF2-40B4-BE49-F238E27FC236}">
                <a16:creationId xmlns:a16="http://schemas.microsoft.com/office/drawing/2014/main" id="{4E8F7688-249A-44A2-AF64-DDD0FCA3A60F}"/>
              </a:ext>
            </a:extLst>
          </p:cNvPr>
          <p:cNvSpPr/>
          <p:nvPr/>
        </p:nvSpPr>
        <p:spPr bwMode="auto">
          <a:xfrm>
            <a:off x="7483528" y="1572879"/>
            <a:ext cx="1557057" cy="641653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Gill Sans" charset="0"/>
              </a:rPr>
              <a:t>專屬人力</a:t>
            </a:r>
          </a:p>
        </p:txBody>
      </p:sp>
      <p:sp>
        <p:nvSpPr>
          <p:cNvPr id="51" name="圓角矩形 85">
            <a:extLst>
              <a:ext uri="{FF2B5EF4-FFF2-40B4-BE49-F238E27FC236}">
                <a16:creationId xmlns:a16="http://schemas.microsoft.com/office/drawing/2014/main" id="{38B9A6ED-71FC-42D6-BA6D-A2E79DE07B04}"/>
              </a:ext>
            </a:extLst>
          </p:cNvPr>
          <p:cNvSpPr/>
          <p:nvPr/>
        </p:nvSpPr>
        <p:spPr bwMode="auto">
          <a:xfrm>
            <a:off x="7483528" y="3144217"/>
            <a:ext cx="1557057" cy="641653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Gill Sans" charset="0"/>
              </a:rPr>
              <a:t>訓練器材</a:t>
            </a:r>
          </a:p>
        </p:txBody>
      </p:sp>
      <p:sp>
        <p:nvSpPr>
          <p:cNvPr id="52" name="圓角矩形 86">
            <a:extLst>
              <a:ext uri="{FF2B5EF4-FFF2-40B4-BE49-F238E27FC236}">
                <a16:creationId xmlns:a16="http://schemas.microsoft.com/office/drawing/2014/main" id="{0475CB3A-4CA6-4437-AF0D-3BE56F106113}"/>
              </a:ext>
            </a:extLst>
          </p:cNvPr>
          <p:cNvSpPr/>
          <p:nvPr/>
        </p:nvSpPr>
        <p:spPr bwMode="auto">
          <a:xfrm>
            <a:off x="7483527" y="3929886"/>
            <a:ext cx="1557057" cy="641653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Gill Sans" charset="0"/>
              </a:rPr>
              <a:t>其他需求</a:t>
            </a:r>
          </a:p>
        </p:txBody>
      </p:sp>
    </p:spTree>
    <p:extLst>
      <p:ext uri="{BB962C8B-B14F-4D97-AF65-F5344CB8AC3E}">
        <p14:creationId xmlns:p14="http://schemas.microsoft.com/office/powerpoint/2010/main" val="322736804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A432D773-EFDD-4440-85D0-6A844301B06F}"/>
              </a:ext>
            </a:extLst>
          </p:cNvPr>
          <p:cNvSpPr/>
          <p:nvPr/>
        </p:nvSpPr>
        <p:spPr>
          <a:xfrm>
            <a:off x="0" y="857250"/>
            <a:ext cx="9144000" cy="5156522"/>
          </a:xfrm>
          <a:prstGeom prst="rect">
            <a:avLst/>
          </a:prstGeom>
          <a:solidFill>
            <a:srgbClr val="C95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66C4E11-3375-4BDB-AA05-662257162284}"/>
              </a:ext>
            </a:extLst>
          </p:cNvPr>
          <p:cNvGrpSpPr/>
          <p:nvPr/>
        </p:nvGrpSpPr>
        <p:grpSpPr>
          <a:xfrm>
            <a:off x="57151" y="1473381"/>
            <a:ext cx="8886825" cy="4347236"/>
            <a:chOff x="29276675" y="4222750"/>
            <a:chExt cx="7700963" cy="3767138"/>
          </a:xfrm>
          <a:solidFill>
            <a:schemeClr val="bg1">
              <a:alpha val="18000"/>
            </a:schemeClr>
          </a:solidFill>
        </p:grpSpPr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DADBB48C-0C58-4FC7-A00D-BB55AF4759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6675" y="4222750"/>
              <a:ext cx="3521075" cy="3767138"/>
            </a:xfrm>
            <a:custGeom>
              <a:avLst/>
              <a:gdLst>
                <a:gd name="T0" fmla="*/ 49 w 976"/>
                <a:gd name="T1" fmla="*/ 214 h 1045"/>
                <a:gd name="T2" fmla="*/ 764 w 976"/>
                <a:gd name="T3" fmla="*/ 645 h 1045"/>
                <a:gd name="T4" fmla="*/ 699 w 976"/>
                <a:gd name="T5" fmla="*/ 565 h 1045"/>
                <a:gd name="T6" fmla="*/ 620 w 976"/>
                <a:gd name="T7" fmla="*/ 563 h 1045"/>
                <a:gd name="T8" fmla="*/ 532 w 976"/>
                <a:gd name="T9" fmla="*/ 525 h 1045"/>
                <a:gd name="T10" fmla="*/ 492 w 976"/>
                <a:gd name="T11" fmla="*/ 435 h 1045"/>
                <a:gd name="T12" fmla="*/ 580 w 976"/>
                <a:gd name="T13" fmla="*/ 415 h 1045"/>
                <a:gd name="T14" fmla="*/ 657 w 976"/>
                <a:gd name="T15" fmla="*/ 326 h 1045"/>
                <a:gd name="T16" fmla="*/ 676 w 976"/>
                <a:gd name="T17" fmla="*/ 296 h 1045"/>
                <a:gd name="T18" fmla="*/ 717 w 976"/>
                <a:gd name="T19" fmla="*/ 274 h 1045"/>
                <a:gd name="T20" fmla="*/ 721 w 976"/>
                <a:gd name="T21" fmla="*/ 282 h 1045"/>
                <a:gd name="T22" fmla="*/ 634 w 976"/>
                <a:gd name="T23" fmla="*/ 204 h 1045"/>
                <a:gd name="T24" fmla="*/ 579 w 976"/>
                <a:gd name="T25" fmla="*/ 272 h 1045"/>
                <a:gd name="T26" fmla="*/ 524 w 976"/>
                <a:gd name="T27" fmla="*/ 186 h 1045"/>
                <a:gd name="T28" fmla="*/ 543 w 976"/>
                <a:gd name="T29" fmla="*/ 170 h 1045"/>
                <a:gd name="T30" fmla="*/ 600 w 976"/>
                <a:gd name="T31" fmla="*/ 159 h 1045"/>
                <a:gd name="T32" fmla="*/ 630 w 976"/>
                <a:gd name="T33" fmla="*/ 189 h 1045"/>
                <a:gd name="T34" fmla="*/ 692 w 976"/>
                <a:gd name="T35" fmla="*/ 174 h 1045"/>
                <a:gd name="T36" fmla="*/ 544 w 976"/>
                <a:gd name="T37" fmla="*/ 123 h 1045"/>
                <a:gd name="T38" fmla="*/ 508 w 976"/>
                <a:gd name="T39" fmla="*/ 139 h 1045"/>
                <a:gd name="T40" fmla="*/ 426 w 976"/>
                <a:gd name="T41" fmla="*/ 156 h 1045"/>
                <a:gd name="T42" fmla="*/ 373 w 976"/>
                <a:gd name="T43" fmla="*/ 118 h 1045"/>
                <a:gd name="T44" fmla="*/ 359 w 976"/>
                <a:gd name="T45" fmla="*/ 146 h 1045"/>
                <a:gd name="T46" fmla="*/ 239 w 976"/>
                <a:gd name="T47" fmla="*/ 147 h 1045"/>
                <a:gd name="T48" fmla="*/ 91 w 976"/>
                <a:gd name="T49" fmla="*/ 138 h 1045"/>
                <a:gd name="T50" fmla="*/ 52 w 976"/>
                <a:gd name="T51" fmla="*/ 181 h 1045"/>
                <a:gd name="T52" fmla="*/ 99 w 976"/>
                <a:gd name="T53" fmla="*/ 226 h 1045"/>
                <a:gd name="T54" fmla="*/ 131 w 976"/>
                <a:gd name="T55" fmla="*/ 227 h 1045"/>
                <a:gd name="T56" fmla="*/ 256 w 976"/>
                <a:gd name="T57" fmla="*/ 246 h 1045"/>
                <a:gd name="T58" fmla="*/ 310 w 976"/>
                <a:gd name="T59" fmla="*/ 346 h 1045"/>
                <a:gd name="T60" fmla="*/ 394 w 976"/>
                <a:gd name="T61" fmla="*/ 465 h 1045"/>
                <a:gd name="T62" fmla="*/ 474 w 976"/>
                <a:gd name="T63" fmla="*/ 530 h 1045"/>
                <a:gd name="T64" fmla="*/ 580 w 976"/>
                <a:gd name="T65" fmla="*/ 585 h 1045"/>
                <a:gd name="T66" fmla="*/ 619 w 976"/>
                <a:gd name="T67" fmla="*/ 760 h 1045"/>
                <a:gd name="T68" fmla="*/ 622 w 976"/>
                <a:gd name="T69" fmla="*/ 926 h 1045"/>
                <a:gd name="T70" fmla="*/ 637 w 976"/>
                <a:gd name="T71" fmla="*/ 1030 h 1045"/>
                <a:gd name="T72" fmla="*/ 662 w 976"/>
                <a:gd name="T73" fmla="*/ 972 h 1045"/>
                <a:gd name="T74" fmla="*/ 715 w 976"/>
                <a:gd name="T75" fmla="*/ 876 h 1045"/>
                <a:gd name="T76" fmla="*/ 828 w 976"/>
                <a:gd name="T77" fmla="*/ 778 h 1045"/>
                <a:gd name="T78" fmla="*/ 570 w 976"/>
                <a:gd name="T79" fmla="*/ 343 h 1045"/>
                <a:gd name="T80" fmla="*/ 545 w 976"/>
                <a:gd name="T81" fmla="*/ 336 h 1045"/>
                <a:gd name="T82" fmla="*/ 524 w 976"/>
                <a:gd name="T83" fmla="*/ 301 h 1045"/>
                <a:gd name="T84" fmla="*/ 559 w 976"/>
                <a:gd name="T85" fmla="*/ 195 h 1045"/>
                <a:gd name="T86" fmla="*/ 420 w 976"/>
                <a:gd name="T87" fmla="*/ 114 h 1045"/>
                <a:gd name="T88" fmla="*/ 329 w 976"/>
                <a:gd name="T89" fmla="*/ 96 h 1045"/>
                <a:gd name="T90" fmla="*/ 462 w 976"/>
                <a:gd name="T91" fmla="*/ 89 h 1045"/>
                <a:gd name="T92" fmla="*/ 472 w 976"/>
                <a:gd name="T93" fmla="*/ 100 h 1045"/>
                <a:gd name="T94" fmla="*/ 507 w 976"/>
                <a:gd name="T95" fmla="*/ 122 h 1045"/>
                <a:gd name="T96" fmla="*/ 530 w 976"/>
                <a:gd name="T97" fmla="*/ 110 h 1045"/>
                <a:gd name="T98" fmla="*/ 974 w 976"/>
                <a:gd name="T99" fmla="*/ 174 h 1045"/>
                <a:gd name="T100" fmla="*/ 903 w 976"/>
                <a:gd name="T101" fmla="*/ 125 h 1045"/>
                <a:gd name="T102" fmla="*/ 895 w 976"/>
                <a:gd name="T103" fmla="*/ 9 h 1045"/>
                <a:gd name="T104" fmla="*/ 769 w 976"/>
                <a:gd name="T105" fmla="*/ 14 h 1045"/>
                <a:gd name="T106" fmla="*/ 626 w 976"/>
                <a:gd name="T107" fmla="*/ 88 h 1045"/>
                <a:gd name="T108" fmla="*/ 747 w 976"/>
                <a:gd name="T109" fmla="*/ 144 h 1045"/>
                <a:gd name="T110" fmla="*/ 750 w 976"/>
                <a:gd name="T111" fmla="*/ 197 h 1045"/>
                <a:gd name="T112" fmla="*/ 868 w 976"/>
                <a:gd name="T113" fmla="*/ 157 h 1045"/>
                <a:gd name="T114" fmla="*/ 571 w 976"/>
                <a:gd name="T115" fmla="*/ 479 h 1045"/>
                <a:gd name="T116" fmla="*/ 664 w 976"/>
                <a:gd name="T117" fmla="*/ 51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6" h="1045">
                  <a:moveTo>
                    <a:pt x="55" y="254"/>
                  </a:moveTo>
                  <a:cubicBezTo>
                    <a:pt x="49" y="252"/>
                    <a:pt x="52" y="262"/>
                    <a:pt x="47" y="263"/>
                  </a:cubicBezTo>
                  <a:cubicBezTo>
                    <a:pt x="42" y="264"/>
                    <a:pt x="36" y="267"/>
                    <a:pt x="40" y="269"/>
                  </a:cubicBezTo>
                  <a:cubicBezTo>
                    <a:pt x="44" y="270"/>
                    <a:pt x="53" y="268"/>
                    <a:pt x="54" y="266"/>
                  </a:cubicBezTo>
                  <a:cubicBezTo>
                    <a:pt x="55" y="264"/>
                    <a:pt x="56" y="255"/>
                    <a:pt x="55" y="254"/>
                  </a:cubicBezTo>
                  <a:close/>
                  <a:moveTo>
                    <a:pt x="22" y="271"/>
                  </a:moveTo>
                  <a:cubicBezTo>
                    <a:pt x="21" y="270"/>
                    <a:pt x="15" y="267"/>
                    <a:pt x="15" y="267"/>
                  </a:cubicBezTo>
                  <a:cubicBezTo>
                    <a:pt x="9" y="267"/>
                    <a:pt x="3" y="267"/>
                    <a:pt x="2" y="270"/>
                  </a:cubicBezTo>
                  <a:cubicBezTo>
                    <a:pt x="0" y="272"/>
                    <a:pt x="7" y="274"/>
                    <a:pt x="11" y="274"/>
                  </a:cubicBezTo>
                  <a:cubicBezTo>
                    <a:pt x="15" y="274"/>
                    <a:pt x="24" y="271"/>
                    <a:pt x="22" y="271"/>
                  </a:cubicBezTo>
                  <a:close/>
                  <a:moveTo>
                    <a:pt x="56" y="213"/>
                  </a:moveTo>
                  <a:cubicBezTo>
                    <a:pt x="52" y="213"/>
                    <a:pt x="54" y="213"/>
                    <a:pt x="49" y="214"/>
                  </a:cubicBezTo>
                  <a:cubicBezTo>
                    <a:pt x="47" y="215"/>
                    <a:pt x="53" y="219"/>
                    <a:pt x="55" y="219"/>
                  </a:cubicBezTo>
                  <a:cubicBezTo>
                    <a:pt x="57" y="219"/>
                    <a:pt x="60" y="213"/>
                    <a:pt x="56" y="213"/>
                  </a:cubicBezTo>
                  <a:close/>
                  <a:moveTo>
                    <a:pt x="847" y="680"/>
                  </a:moveTo>
                  <a:cubicBezTo>
                    <a:pt x="844" y="678"/>
                    <a:pt x="836" y="677"/>
                    <a:pt x="833" y="673"/>
                  </a:cubicBezTo>
                  <a:cubicBezTo>
                    <a:pt x="830" y="668"/>
                    <a:pt x="821" y="663"/>
                    <a:pt x="818" y="664"/>
                  </a:cubicBezTo>
                  <a:cubicBezTo>
                    <a:pt x="815" y="665"/>
                    <a:pt x="810" y="666"/>
                    <a:pt x="806" y="663"/>
                  </a:cubicBezTo>
                  <a:cubicBezTo>
                    <a:pt x="801" y="660"/>
                    <a:pt x="795" y="657"/>
                    <a:pt x="792" y="654"/>
                  </a:cubicBezTo>
                  <a:cubicBezTo>
                    <a:pt x="790" y="652"/>
                    <a:pt x="783" y="650"/>
                    <a:pt x="780" y="650"/>
                  </a:cubicBezTo>
                  <a:cubicBezTo>
                    <a:pt x="777" y="650"/>
                    <a:pt x="777" y="648"/>
                    <a:pt x="772" y="655"/>
                  </a:cubicBezTo>
                  <a:cubicBezTo>
                    <a:pt x="768" y="662"/>
                    <a:pt x="772" y="665"/>
                    <a:pt x="764" y="663"/>
                  </a:cubicBezTo>
                  <a:cubicBezTo>
                    <a:pt x="756" y="662"/>
                    <a:pt x="765" y="662"/>
                    <a:pt x="770" y="654"/>
                  </a:cubicBezTo>
                  <a:cubicBezTo>
                    <a:pt x="775" y="647"/>
                    <a:pt x="769" y="643"/>
                    <a:pt x="764" y="645"/>
                  </a:cubicBezTo>
                  <a:cubicBezTo>
                    <a:pt x="759" y="646"/>
                    <a:pt x="763" y="650"/>
                    <a:pt x="754" y="652"/>
                  </a:cubicBezTo>
                  <a:cubicBezTo>
                    <a:pt x="746" y="654"/>
                    <a:pt x="746" y="648"/>
                    <a:pt x="751" y="646"/>
                  </a:cubicBezTo>
                  <a:cubicBezTo>
                    <a:pt x="756" y="645"/>
                    <a:pt x="766" y="640"/>
                    <a:pt x="766" y="637"/>
                  </a:cubicBezTo>
                  <a:cubicBezTo>
                    <a:pt x="766" y="635"/>
                    <a:pt x="765" y="628"/>
                    <a:pt x="761" y="628"/>
                  </a:cubicBezTo>
                  <a:cubicBezTo>
                    <a:pt x="756" y="628"/>
                    <a:pt x="757" y="622"/>
                    <a:pt x="751" y="614"/>
                  </a:cubicBezTo>
                  <a:cubicBezTo>
                    <a:pt x="745" y="606"/>
                    <a:pt x="736" y="597"/>
                    <a:pt x="730" y="598"/>
                  </a:cubicBezTo>
                  <a:cubicBezTo>
                    <a:pt x="724" y="600"/>
                    <a:pt x="720" y="605"/>
                    <a:pt x="717" y="599"/>
                  </a:cubicBezTo>
                  <a:cubicBezTo>
                    <a:pt x="714" y="592"/>
                    <a:pt x="711" y="591"/>
                    <a:pt x="708" y="587"/>
                  </a:cubicBezTo>
                  <a:cubicBezTo>
                    <a:pt x="706" y="584"/>
                    <a:pt x="701" y="587"/>
                    <a:pt x="700" y="585"/>
                  </a:cubicBezTo>
                  <a:cubicBezTo>
                    <a:pt x="698" y="584"/>
                    <a:pt x="698" y="584"/>
                    <a:pt x="698" y="584"/>
                  </a:cubicBezTo>
                  <a:cubicBezTo>
                    <a:pt x="698" y="584"/>
                    <a:pt x="691" y="585"/>
                    <a:pt x="695" y="580"/>
                  </a:cubicBezTo>
                  <a:cubicBezTo>
                    <a:pt x="699" y="574"/>
                    <a:pt x="700" y="564"/>
                    <a:pt x="699" y="565"/>
                  </a:cubicBezTo>
                  <a:cubicBezTo>
                    <a:pt x="697" y="565"/>
                    <a:pt x="694" y="574"/>
                    <a:pt x="692" y="573"/>
                  </a:cubicBezTo>
                  <a:cubicBezTo>
                    <a:pt x="689" y="573"/>
                    <a:pt x="691" y="571"/>
                    <a:pt x="686" y="568"/>
                  </a:cubicBezTo>
                  <a:cubicBezTo>
                    <a:pt x="681" y="564"/>
                    <a:pt x="673" y="567"/>
                    <a:pt x="673" y="570"/>
                  </a:cubicBezTo>
                  <a:cubicBezTo>
                    <a:pt x="673" y="573"/>
                    <a:pt x="670" y="576"/>
                    <a:pt x="670" y="576"/>
                  </a:cubicBezTo>
                  <a:cubicBezTo>
                    <a:pt x="670" y="576"/>
                    <a:pt x="669" y="574"/>
                    <a:pt x="667" y="570"/>
                  </a:cubicBezTo>
                  <a:cubicBezTo>
                    <a:pt x="666" y="566"/>
                    <a:pt x="658" y="566"/>
                    <a:pt x="655" y="569"/>
                  </a:cubicBezTo>
                  <a:cubicBezTo>
                    <a:pt x="651" y="573"/>
                    <a:pt x="649" y="560"/>
                    <a:pt x="646" y="560"/>
                  </a:cubicBezTo>
                  <a:cubicBezTo>
                    <a:pt x="644" y="560"/>
                    <a:pt x="639" y="563"/>
                    <a:pt x="636" y="569"/>
                  </a:cubicBezTo>
                  <a:cubicBezTo>
                    <a:pt x="634" y="574"/>
                    <a:pt x="635" y="582"/>
                    <a:pt x="633" y="582"/>
                  </a:cubicBezTo>
                  <a:cubicBezTo>
                    <a:pt x="630" y="581"/>
                    <a:pt x="630" y="571"/>
                    <a:pt x="630" y="567"/>
                  </a:cubicBezTo>
                  <a:cubicBezTo>
                    <a:pt x="631" y="563"/>
                    <a:pt x="637" y="557"/>
                    <a:pt x="633" y="556"/>
                  </a:cubicBezTo>
                  <a:cubicBezTo>
                    <a:pt x="628" y="555"/>
                    <a:pt x="622" y="562"/>
                    <a:pt x="620" y="563"/>
                  </a:cubicBezTo>
                  <a:cubicBezTo>
                    <a:pt x="617" y="563"/>
                    <a:pt x="612" y="568"/>
                    <a:pt x="609" y="573"/>
                  </a:cubicBezTo>
                  <a:cubicBezTo>
                    <a:pt x="606" y="577"/>
                    <a:pt x="604" y="580"/>
                    <a:pt x="601" y="582"/>
                  </a:cubicBezTo>
                  <a:cubicBezTo>
                    <a:pt x="598" y="584"/>
                    <a:pt x="593" y="582"/>
                    <a:pt x="594" y="580"/>
                  </a:cubicBezTo>
                  <a:cubicBezTo>
                    <a:pt x="595" y="579"/>
                    <a:pt x="586" y="572"/>
                    <a:pt x="584" y="574"/>
                  </a:cubicBezTo>
                  <a:cubicBezTo>
                    <a:pt x="582" y="577"/>
                    <a:pt x="578" y="579"/>
                    <a:pt x="573" y="581"/>
                  </a:cubicBezTo>
                  <a:cubicBezTo>
                    <a:pt x="568" y="584"/>
                    <a:pt x="564" y="578"/>
                    <a:pt x="563" y="576"/>
                  </a:cubicBezTo>
                  <a:cubicBezTo>
                    <a:pt x="562" y="573"/>
                    <a:pt x="560" y="573"/>
                    <a:pt x="560" y="565"/>
                  </a:cubicBezTo>
                  <a:cubicBezTo>
                    <a:pt x="559" y="557"/>
                    <a:pt x="561" y="548"/>
                    <a:pt x="562" y="543"/>
                  </a:cubicBezTo>
                  <a:cubicBezTo>
                    <a:pt x="564" y="538"/>
                    <a:pt x="555" y="529"/>
                    <a:pt x="551" y="529"/>
                  </a:cubicBezTo>
                  <a:cubicBezTo>
                    <a:pt x="547" y="530"/>
                    <a:pt x="544" y="534"/>
                    <a:pt x="540" y="533"/>
                  </a:cubicBezTo>
                  <a:cubicBezTo>
                    <a:pt x="536" y="533"/>
                    <a:pt x="538" y="532"/>
                    <a:pt x="532" y="532"/>
                  </a:cubicBezTo>
                  <a:cubicBezTo>
                    <a:pt x="527" y="532"/>
                    <a:pt x="531" y="530"/>
                    <a:pt x="532" y="525"/>
                  </a:cubicBezTo>
                  <a:cubicBezTo>
                    <a:pt x="533" y="519"/>
                    <a:pt x="530" y="512"/>
                    <a:pt x="536" y="507"/>
                  </a:cubicBezTo>
                  <a:cubicBezTo>
                    <a:pt x="542" y="502"/>
                    <a:pt x="540" y="491"/>
                    <a:pt x="536" y="490"/>
                  </a:cubicBezTo>
                  <a:cubicBezTo>
                    <a:pt x="532" y="490"/>
                    <a:pt x="526" y="492"/>
                    <a:pt x="521" y="491"/>
                  </a:cubicBezTo>
                  <a:cubicBezTo>
                    <a:pt x="516" y="491"/>
                    <a:pt x="513" y="496"/>
                    <a:pt x="514" y="501"/>
                  </a:cubicBezTo>
                  <a:cubicBezTo>
                    <a:pt x="516" y="507"/>
                    <a:pt x="512" y="510"/>
                    <a:pt x="510" y="510"/>
                  </a:cubicBezTo>
                  <a:cubicBezTo>
                    <a:pt x="509" y="509"/>
                    <a:pt x="507" y="506"/>
                    <a:pt x="501" y="511"/>
                  </a:cubicBezTo>
                  <a:cubicBezTo>
                    <a:pt x="495" y="516"/>
                    <a:pt x="493" y="514"/>
                    <a:pt x="487" y="508"/>
                  </a:cubicBezTo>
                  <a:cubicBezTo>
                    <a:pt x="482" y="503"/>
                    <a:pt x="476" y="497"/>
                    <a:pt x="475" y="489"/>
                  </a:cubicBezTo>
                  <a:cubicBezTo>
                    <a:pt x="473" y="480"/>
                    <a:pt x="473" y="472"/>
                    <a:pt x="475" y="467"/>
                  </a:cubicBezTo>
                  <a:cubicBezTo>
                    <a:pt x="477" y="462"/>
                    <a:pt x="477" y="454"/>
                    <a:pt x="474" y="452"/>
                  </a:cubicBezTo>
                  <a:cubicBezTo>
                    <a:pt x="471" y="451"/>
                    <a:pt x="478" y="445"/>
                    <a:pt x="481" y="444"/>
                  </a:cubicBezTo>
                  <a:cubicBezTo>
                    <a:pt x="485" y="443"/>
                    <a:pt x="491" y="437"/>
                    <a:pt x="492" y="435"/>
                  </a:cubicBezTo>
                  <a:cubicBezTo>
                    <a:pt x="493" y="432"/>
                    <a:pt x="498" y="433"/>
                    <a:pt x="503" y="433"/>
                  </a:cubicBezTo>
                  <a:cubicBezTo>
                    <a:pt x="509" y="433"/>
                    <a:pt x="510" y="433"/>
                    <a:pt x="516" y="436"/>
                  </a:cubicBezTo>
                  <a:cubicBezTo>
                    <a:pt x="522" y="440"/>
                    <a:pt x="523" y="435"/>
                    <a:pt x="523" y="433"/>
                  </a:cubicBezTo>
                  <a:cubicBezTo>
                    <a:pt x="523" y="431"/>
                    <a:pt x="526" y="430"/>
                    <a:pt x="532" y="430"/>
                  </a:cubicBezTo>
                  <a:cubicBezTo>
                    <a:pt x="538" y="431"/>
                    <a:pt x="546" y="426"/>
                    <a:pt x="547" y="427"/>
                  </a:cubicBezTo>
                  <a:cubicBezTo>
                    <a:pt x="549" y="429"/>
                    <a:pt x="552" y="436"/>
                    <a:pt x="555" y="434"/>
                  </a:cubicBezTo>
                  <a:cubicBezTo>
                    <a:pt x="558" y="432"/>
                    <a:pt x="559" y="427"/>
                    <a:pt x="560" y="435"/>
                  </a:cubicBezTo>
                  <a:cubicBezTo>
                    <a:pt x="561" y="442"/>
                    <a:pt x="564" y="453"/>
                    <a:pt x="568" y="455"/>
                  </a:cubicBezTo>
                  <a:cubicBezTo>
                    <a:pt x="573" y="457"/>
                    <a:pt x="571" y="464"/>
                    <a:pt x="575" y="465"/>
                  </a:cubicBezTo>
                  <a:cubicBezTo>
                    <a:pt x="580" y="465"/>
                    <a:pt x="582" y="453"/>
                    <a:pt x="580" y="449"/>
                  </a:cubicBezTo>
                  <a:cubicBezTo>
                    <a:pt x="579" y="444"/>
                    <a:pt x="576" y="432"/>
                    <a:pt x="573" y="429"/>
                  </a:cubicBezTo>
                  <a:cubicBezTo>
                    <a:pt x="571" y="426"/>
                    <a:pt x="575" y="418"/>
                    <a:pt x="580" y="415"/>
                  </a:cubicBezTo>
                  <a:cubicBezTo>
                    <a:pt x="585" y="413"/>
                    <a:pt x="593" y="400"/>
                    <a:pt x="597" y="397"/>
                  </a:cubicBezTo>
                  <a:cubicBezTo>
                    <a:pt x="601" y="393"/>
                    <a:pt x="612" y="392"/>
                    <a:pt x="609" y="387"/>
                  </a:cubicBezTo>
                  <a:cubicBezTo>
                    <a:pt x="606" y="382"/>
                    <a:pt x="603" y="377"/>
                    <a:pt x="603" y="374"/>
                  </a:cubicBezTo>
                  <a:cubicBezTo>
                    <a:pt x="603" y="370"/>
                    <a:pt x="606" y="371"/>
                    <a:pt x="608" y="374"/>
                  </a:cubicBezTo>
                  <a:cubicBezTo>
                    <a:pt x="609" y="376"/>
                    <a:pt x="615" y="370"/>
                    <a:pt x="614" y="367"/>
                  </a:cubicBezTo>
                  <a:cubicBezTo>
                    <a:pt x="612" y="364"/>
                    <a:pt x="613" y="360"/>
                    <a:pt x="617" y="360"/>
                  </a:cubicBezTo>
                  <a:cubicBezTo>
                    <a:pt x="620" y="361"/>
                    <a:pt x="621" y="357"/>
                    <a:pt x="620" y="355"/>
                  </a:cubicBezTo>
                  <a:cubicBezTo>
                    <a:pt x="618" y="352"/>
                    <a:pt x="623" y="349"/>
                    <a:pt x="627" y="350"/>
                  </a:cubicBezTo>
                  <a:cubicBezTo>
                    <a:pt x="630" y="352"/>
                    <a:pt x="642" y="353"/>
                    <a:pt x="644" y="350"/>
                  </a:cubicBezTo>
                  <a:cubicBezTo>
                    <a:pt x="645" y="348"/>
                    <a:pt x="638" y="343"/>
                    <a:pt x="638" y="338"/>
                  </a:cubicBezTo>
                  <a:cubicBezTo>
                    <a:pt x="638" y="333"/>
                    <a:pt x="644" y="329"/>
                    <a:pt x="648" y="328"/>
                  </a:cubicBezTo>
                  <a:cubicBezTo>
                    <a:pt x="652" y="327"/>
                    <a:pt x="656" y="328"/>
                    <a:pt x="657" y="326"/>
                  </a:cubicBezTo>
                  <a:cubicBezTo>
                    <a:pt x="657" y="324"/>
                    <a:pt x="662" y="319"/>
                    <a:pt x="663" y="324"/>
                  </a:cubicBezTo>
                  <a:cubicBezTo>
                    <a:pt x="664" y="328"/>
                    <a:pt x="663" y="335"/>
                    <a:pt x="667" y="335"/>
                  </a:cubicBezTo>
                  <a:cubicBezTo>
                    <a:pt x="671" y="335"/>
                    <a:pt x="676" y="330"/>
                    <a:pt x="678" y="329"/>
                  </a:cubicBezTo>
                  <a:cubicBezTo>
                    <a:pt x="680" y="329"/>
                    <a:pt x="689" y="326"/>
                    <a:pt x="691" y="325"/>
                  </a:cubicBezTo>
                  <a:cubicBezTo>
                    <a:pt x="693" y="325"/>
                    <a:pt x="706" y="324"/>
                    <a:pt x="704" y="319"/>
                  </a:cubicBezTo>
                  <a:cubicBezTo>
                    <a:pt x="703" y="315"/>
                    <a:pt x="701" y="311"/>
                    <a:pt x="700" y="309"/>
                  </a:cubicBezTo>
                  <a:cubicBezTo>
                    <a:pt x="698" y="307"/>
                    <a:pt x="697" y="310"/>
                    <a:pt x="694" y="313"/>
                  </a:cubicBezTo>
                  <a:cubicBezTo>
                    <a:pt x="692" y="316"/>
                    <a:pt x="689" y="316"/>
                    <a:pt x="688" y="313"/>
                  </a:cubicBezTo>
                  <a:cubicBezTo>
                    <a:pt x="687" y="311"/>
                    <a:pt x="688" y="303"/>
                    <a:pt x="685" y="306"/>
                  </a:cubicBezTo>
                  <a:cubicBezTo>
                    <a:pt x="681" y="308"/>
                    <a:pt x="681" y="311"/>
                    <a:pt x="678" y="310"/>
                  </a:cubicBezTo>
                  <a:cubicBezTo>
                    <a:pt x="676" y="308"/>
                    <a:pt x="674" y="304"/>
                    <a:pt x="674" y="304"/>
                  </a:cubicBezTo>
                  <a:cubicBezTo>
                    <a:pt x="674" y="304"/>
                    <a:pt x="680" y="301"/>
                    <a:pt x="676" y="296"/>
                  </a:cubicBezTo>
                  <a:cubicBezTo>
                    <a:pt x="672" y="290"/>
                    <a:pt x="667" y="291"/>
                    <a:pt x="662" y="294"/>
                  </a:cubicBezTo>
                  <a:cubicBezTo>
                    <a:pt x="657" y="297"/>
                    <a:pt x="657" y="297"/>
                    <a:pt x="651" y="299"/>
                  </a:cubicBezTo>
                  <a:cubicBezTo>
                    <a:pt x="645" y="300"/>
                    <a:pt x="642" y="302"/>
                    <a:pt x="642" y="302"/>
                  </a:cubicBezTo>
                  <a:cubicBezTo>
                    <a:pt x="642" y="302"/>
                    <a:pt x="644" y="293"/>
                    <a:pt x="647" y="289"/>
                  </a:cubicBezTo>
                  <a:cubicBezTo>
                    <a:pt x="651" y="285"/>
                    <a:pt x="662" y="287"/>
                    <a:pt x="665" y="283"/>
                  </a:cubicBezTo>
                  <a:cubicBezTo>
                    <a:pt x="668" y="280"/>
                    <a:pt x="676" y="285"/>
                    <a:pt x="676" y="285"/>
                  </a:cubicBezTo>
                  <a:cubicBezTo>
                    <a:pt x="676" y="285"/>
                    <a:pt x="681" y="280"/>
                    <a:pt x="681" y="283"/>
                  </a:cubicBezTo>
                  <a:cubicBezTo>
                    <a:pt x="681" y="286"/>
                    <a:pt x="680" y="294"/>
                    <a:pt x="683" y="294"/>
                  </a:cubicBezTo>
                  <a:cubicBezTo>
                    <a:pt x="686" y="294"/>
                    <a:pt x="694" y="289"/>
                    <a:pt x="691" y="288"/>
                  </a:cubicBezTo>
                  <a:cubicBezTo>
                    <a:pt x="687" y="287"/>
                    <a:pt x="693" y="285"/>
                    <a:pt x="697" y="282"/>
                  </a:cubicBezTo>
                  <a:cubicBezTo>
                    <a:pt x="700" y="279"/>
                    <a:pt x="707" y="282"/>
                    <a:pt x="709" y="281"/>
                  </a:cubicBezTo>
                  <a:cubicBezTo>
                    <a:pt x="712" y="280"/>
                    <a:pt x="713" y="274"/>
                    <a:pt x="717" y="274"/>
                  </a:cubicBezTo>
                  <a:cubicBezTo>
                    <a:pt x="720" y="274"/>
                    <a:pt x="722" y="280"/>
                    <a:pt x="717" y="283"/>
                  </a:cubicBezTo>
                  <a:cubicBezTo>
                    <a:pt x="712" y="287"/>
                    <a:pt x="711" y="296"/>
                    <a:pt x="708" y="299"/>
                  </a:cubicBezTo>
                  <a:cubicBezTo>
                    <a:pt x="706" y="301"/>
                    <a:pt x="707" y="304"/>
                    <a:pt x="712" y="303"/>
                  </a:cubicBezTo>
                  <a:cubicBezTo>
                    <a:pt x="716" y="303"/>
                    <a:pt x="719" y="304"/>
                    <a:pt x="723" y="303"/>
                  </a:cubicBezTo>
                  <a:cubicBezTo>
                    <a:pt x="727" y="302"/>
                    <a:pt x="729" y="304"/>
                    <a:pt x="730" y="306"/>
                  </a:cubicBezTo>
                  <a:cubicBezTo>
                    <a:pt x="731" y="308"/>
                    <a:pt x="734" y="304"/>
                    <a:pt x="734" y="304"/>
                  </a:cubicBezTo>
                  <a:cubicBezTo>
                    <a:pt x="734" y="304"/>
                    <a:pt x="740" y="302"/>
                    <a:pt x="742" y="305"/>
                  </a:cubicBezTo>
                  <a:cubicBezTo>
                    <a:pt x="745" y="308"/>
                    <a:pt x="746" y="303"/>
                    <a:pt x="745" y="300"/>
                  </a:cubicBezTo>
                  <a:cubicBezTo>
                    <a:pt x="743" y="297"/>
                    <a:pt x="741" y="294"/>
                    <a:pt x="739" y="291"/>
                  </a:cubicBezTo>
                  <a:cubicBezTo>
                    <a:pt x="738" y="287"/>
                    <a:pt x="736" y="286"/>
                    <a:pt x="732" y="287"/>
                  </a:cubicBezTo>
                  <a:cubicBezTo>
                    <a:pt x="728" y="288"/>
                    <a:pt x="727" y="286"/>
                    <a:pt x="724" y="284"/>
                  </a:cubicBezTo>
                  <a:cubicBezTo>
                    <a:pt x="721" y="282"/>
                    <a:pt x="719" y="286"/>
                    <a:pt x="721" y="282"/>
                  </a:cubicBezTo>
                  <a:cubicBezTo>
                    <a:pt x="723" y="278"/>
                    <a:pt x="724" y="277"/>
                    <a:pt x="726" y="273"/>
                  </a:cubicBezTo>
                  <a:cubicBezTo>
                    <a:pt x="728" y="269"/>
                    <a:pt x="734" y="263"/>
                    <a:pt x="728" y="261"/>
                  </a:cubicBezTo>
                  <a:cubicBezTo>
                    <a:pt x="721" y="259"/>
                    <a:pt x="719" y="258"/>
                    <a:pt x="718" y="254"/>
                  </a:cubicBezTo>
                  <a:cubicBezTo>
                    <a:pt x="717" y="250"/>
                    <a:pt x="709" y="244"/>
                    <a:pt x="707" y="244"/>
                  </a:cubicBezTo>
                  <a:cubicBezTo>
                    <a:pt x="705" y="244"/>
                    <a:pt x="695" y="246"/>
                    <a:pt x="694" y="243"/>
                  </a:cubicBezTo>
                  <a:cubicBezTo>
                    <a:pt x="694" y="240"/>
                    <a:pt x="691" y="231"/>
                    <a:pt x="689" y="228"/>
                  </a:cubicBezTo>
                  <a:cubicBezTo>
                    <a:pt x="686" y="225"/>
                    <a:pt x="676" y="211"/>
                    <a:pt x="675" y="210"/>
                  </a:cubicBezTo>
                  <a:cubicBezTo>
                    <a:pt x="673" y="209"/>
                    <a:pt x="671" y="210"/>
                    <a:pt x="667" y="217"/>
                  </a:cubicBezTo>
                  <a:cubicBezTo>
                    <a:pt x="662" y="224"/>
                    <a:pt x="658" y="225"/>
                    <a:pt x="654" y="224"/>
                  </a:cubicBezTo>
                  <a:cubicBezTo>
                    <a:pt x="651" y="222"/>
                    <a:pt x="647" y="224"/>
                    <a:pt x="643" y="219"/>
                  </a:cubicBezTo>
                  <a:cubicBezTo>
                    <a:pt x="639" y="214"/>
                    <a:pt x="650" y="212"/>
                    <a:pt x="649" y="209"/>
                  </a:cubicBezTo>
                  <a:cubicBezTo>
                    <a:pt x="647" y="206"/>
                    <a:pt x="639" y="205"/>
                    <a:pt x="634" y="204"/>
                  </a:cubicBezTo>
                  <a:cubicBezTo>
                    <a:pt x="628" y="203"/>
                    <a:pt x="625" y="197"/>
                    <a:pt x="617" y="196"/>
                  </a:cubicBezTo>
                  <a:cubicBezTo>
                    <a:pt x="609" y="195"/>
                    <a:pt x="600" y="197"/>
                    <a:pt x="597" y="197"/>
                  </a:cubicBezTo>
                  <a:cubicBezTo>
                    <a:pt x="595" y="197"/>
                    <a:pt x="595" y="202"/>
                    <a:pt x="594" y="208"/>
                  </a:cubicBezTo>
                  <a:cubicBezTo>
                    <a:pt x="593" y="215"/>
                    <a:pt x="597" y="217"/>
                    <a:pt x="593" y="218"/>
                  </a:cubicBezTo>
                  <a:cubicBezTo>
                    <a:pt x="588" y="219"/>
                    <a:pt x="586" y="220"/>
                    <a:pt x="591" y="222"/>
                  </a:cubicBezTo>
                  <a:cubicBezTo>
                    <a:pt x="595" y="225"/>
                    <a:pt x="602" y="235"/>
                    <a:pt x="602" y="235"/>
                  </a:cubicBezTo>
                  <a:cubicBezTo>
                    <a:pt x="602" y="235"/>
                    <a:pt x="602" y="240"/>
                    <a:pt x="598" y="243"/>
                  </a:cubicBezTo>
                  <a:cubicBezTo>
                    <a:pt x="594" y="246"/>
                    <a:pt x="591" y="249"/>
                    <a:pt x="589" y="246"/>
                  </a:cubicBezTo>
                  <a:cubicBezTo>
                    <a:pt x="587" y="242"/>
                    <a:pt x="581" y="242"/>
                    <a:pt x="582" y="246"/>
                  </a:cubicBezTo>
                  <a:cubicBezTo>
                    <a:pt x="584" y="250"/>
                    <a:pt x="587" y="252"/>
                    <a:pt x="587" y="255"/>
                  </a:cubicBezTo>
                  <a:cubicBezTo>
                    <a:pt x="587" y="259"/>
                    <a:pt x="592" y="268"/>
                    <a:pt x="589" y="271"/>
                  </a:cubicBezTo>
                  <a:cubicBezTo>
                    <a:pt x="586" y="274"/>
                    <a:pt x="582" y="272"/>
                    <a:pt x="579" y="272"/>
                  </a:cubicBezTo>
                  <a:cubicBezTo>
                    <a:pt x="577" y="273"/>
                    <a:pt x="574" y="267"/>
                    <a:pt x="576" y="266"/>
                  </a:cubicBezTo>
                  <a:cubicBezTo>
                    <a:pt x="578" y="265"/>
                    <a:pt x="576" y="256"/>
                    <a:pt x="576" y="256"/>
                  </a:cubicBezTo>
                  <a:cubicBezTo>
                    <a:pt x="576" y="256"/>
                    <a:pt x="570" y="266"/>
                    <a:pt x="570" y="261"/>
                  </a:cubicBezTo>
                  <a:cubicBezTo>
                    <a:pt x="571" y="255"/>
                    <a:pt x="567" y="255"/>
                    <a:pt x="567" y="250"/>
                  </a:cubicBezTo>
                  <a:cubicBezTo>
                    <a:pt x="567" y="246"/>
                    <a:pt x="563" y="240"/>
                    <a:pt x="558" y="241"/>
                  </a:cubicBezTo>
                  <a:cubicBezTo>
                    <a:pt x="554" y="243"/>
                    <a:pt x="549" y="244"/>
                    <a:pt x="541" y="242"/>
                  </a:cubicBezTo>
                  <a:cubicBezTo>
                    <a:pt x="532" y="240"/>
                    <a:pt x="528" y="239"/>
                    <a:pt x="521" y="235"/>
                  </a:cubicBezTo>
                  <a:cubicBezTo>
                    <a:pt x="514" y="230"/>
                    <a:pt x="511" y="233"/>
                    <a:pt x="508" y="234"/>
                  </a:cubicBezTo>
                  <a:cubicBezTo>
                    <a:pt x="504" y="235"/>
                    <a:pt x="505" y="225"/>
                    <a:pt x="501" y="224"/>
                  </a:cubicBezTo>
                  <a:cubicBezTo>
                    <a:pt x="496" y="223"/>
                    <a:pt x="499" y="222"/>
                    <a:pt x="498" y="214"/>
                  </a:cubicBezTo>
                  <a:cubicBezTo>
                    <a:pt x="497" y="206"/>
                    <a:pt x="494" y="208"/>
                    <a:pt x="505" y="199"/>
                  </a:cubicBezTo>
                  <a:cubicBezTo>
                    <a:pt x="517" y="191"/>
                    <a:pt x="515" y="187"/>
                    <a:pt x="524" y="186"/>
                  </a:cubicBezTo>
                  <a:cubicBezTo>
                    <a:pt x="533" y="184"/>
                    <a:pt x="536" y="191"/>
                    <a:pt x="536" y="188"/>
                  </a:cubicBezTo>
                  <a:cubicBezTo>
                    <a:pt x="536" y="185"/>
                    <a:pt x="539" y="169"/>
                    <a:pt x="539" y="175"/>
                  </a:cubicBezTo>
                  <a:cubicBezTo>
                    <a:pt x="539" y="181"/>
                    <a:pt x="549" y="181"/>
                    <a:pt x="545" y="186"/>
                  </a:cubicBezTo>
                  <a:cubicBezTo>
                    <a:pt x="540" y="190"/>
                    <a:pt x="543" y="191"/>
                    <a:pt x="546" y="191"/>
                  </a:cubicBezTo>
                  <a:cubicBezTo>
                    <a:pt x="550" y="191"/>
                    <a:pt x="557" y="186"/>
                    <a:pt x="557" y="186"/>
                  </a:cubicBezTo>
                  <a:cubicBezTo>
                    <a:pt x="557" y="186"/>
                    <a:pt x="565" y="182"/>
                    <a:pt x="567" y="186"/>
                  </a:cubicBezTo>
                  <a:cubicBezTo>
                    <a:pt x="569" y="189"/>
                    <a:pt x="569" y="193"/>
                    <a:pt x="573" y="193"/>
                  </a:cubicBezTo>
                  <a:cubicBezTo>
                    <a:pt x="576" y="193"/>
                    <a:pt x="584" y="188"/>
                    <a:pt x="577" y="184"/>
                  </a:cubicBezTo>
                  <a:cubicBezTo>
                    <a:pt x="571" y="180"/>
                    <a:pt x="566" y="180"/>
                    <a:pt x="562" y="175"/>
                  </a:cubicBezTo>
                  <a:cubicBezTo>
                    <a:pt x="558" y="170"/>
                    <a:pt x="559" y="172"/>
                    <a:pt x="555" y="174"/>
                  </a:cubicBezTo>
                  <a:cubicBezTo>
                    <a:pt x="550" y="175"/>
                    <a:pt x="550" y="172"/>
                    <a:pt x="548" y="172"/>
                  </a:cubicBezTo>
                  <a:cubicBezTo>
                    <a:pt x="547" y="172"/>
                    <a:pt x="544" y="173"/>
                    <a:pt x="543" y="170"/>
                  </a:cubicBezTo>
                  <a:cubicBezTo>
                    <a:pt x="542" y="168"/>
                    <a:pt x="544" y="167"/>
                    <a:pt x="549" y="167"/>
                  </a:cubicBezTo>
                  <a:cubicBezTo>
                    <a:pt x="554" y="167"/>
                    <a:pt x="560" y="169"/>
                    <a:pt x="560" y="169"/>
                  </a:cubicBezTo>
                  <a:cubicBezTo>
                    <a:pt x="560" y="169"/>
                    <a:pt x="566" y="167"/>
                    <a:pt x="568" y="166"/>
                  </a:cubicBezTo>
                  <a:cubicBezTo>
                    <a:pt x="570" y="166"/>
                    <a:pt x="578" y="164"/>
                    <a:pt x="576" y="159"/>
                  </a:cubicBezTo>
                  <a:cubicBezTo>
                    <a:pt x="575" y="153"/>
                    <a:pt x="570" y="153"/>
                    <a:pt x="568" y="152"/>
                  </a:cubicBezTo>
                  <a:cubicBezTo>
                    <a:pt x="566" y="150"/>
                    <a:pt x="571" y="147"/>
                    <a:pt x="574" y="146"/>
                  </a:cubicBezTo>
                  <a:cubicBezTo>
                    <a:pt x="576" y="145"/>
                    <a:pt x="583" y="146"/>
                    <a:pt x="583" y="146"/>
                  </a:cubicBezTo>
                  <a:cubicBezTo>
                    <a:pt x="583" y="146"/>
                    <a:pt x="588" y="147"/>
                    <a:pt x="588" y="144"/>
                  </a:cubicBezTo>
                  <a:cubicBezTo>
                    <a:pt x="588" y="142"/>
                    <a:pt x="587" y="139"/>
                    <a:pt x="590" y="141"/>
                  </a:cubicBezTo>
                  <a:cubicBezTo>
                    <a:pt x="593" y="142"/>
                    <a:pt x="590" y="148"/>
                    <a:pt x="595" y="147"/>
                  </a:cubicBezTo>
                  <a:cubicBezTo>
                    <a:pt x="599" y="145"/>
                    <a:pt x="601" y="147"/>
                    <a:pt x="603" y="149"/>
                  </a:cubicBezTo>
                  <a:cubicBezTo>
                    <a:pt x="606" y="150"/>
                    <a:pt x="603" y="158"/>
                    <a:pt x="600" y="159"/>
                  </a:cubicBezTo>
                  <a:cubicBezTo>
                    <a:pt x="597" y="160"/>
                    <a:pt x="593" y="163"/>
                    <a:pt x="599" y="163"/>
                  </a:cubicBezTo>
                  <a:cubicBezTo>
                    <a:pt x="605" y="164"/>
                    <a:pt x="609" y="164"/>
                    <a:pt x="609" y="164"/>
                  </a:cubicBezTo>
                  <a:cubicBezTo>
                    <a:pt x="609" y="164"/>
                    <a:pt x="612" y="160"/>
                    <a:pt x="614" y="156"/>
                  </a:cubicBezTo>
                  <a:cubicBezTo>
                    <a:pt x="615" y="152"/>
                    <a:pt x="618" y="155"/>
                    <a:pt x="620" y="156"/>
                  </a:cubicBezTo>
                  <a:cubicBezTo>
                    <a:pt x="622" y="157"/>
                    <a:pt x="630" y="159"/>
                    <a:pt x="623" y="161"/>
                  </a:cubicBezTo>
                  <a:cubicBezTo>
                    <a:pt x="615" y="164"/>
                    <a:pt x="614" y="167"/>
                    <a:pt x="612" y="170"/>
                  </a:cubicBezTo>
                  <a:cubicBezTo>
                    <a:pt x="611" y="173"/>
                    <a:pt x="610" y="175"/>
                    <a:pt x="604" y="173"/>
                  </a:cubicBezTo>
                  <a:cubicBezTo>
                    <a:pt x="597" y="171"/>
                    <a:pt x="593" y="172"/>
                    <a:pt x="592" y="175"/>
                  </a:cubicBezTo>
                  <a:cubicBezTo>
                    <a:pt x="590" y="178"/>
                    <a:pt x="591" y="188"/>
                    <a:pt x="594" y="186"/>
                  </a:cubicBezTo>
                  <a:cubicBezTo>
                    <a:pt x="596" y="185"/>
                    <a:pt x="599" y="185"/>
                    <a:pt x="602" y="184"/>
                  </a:cubicBezTo>
                  <a:cubicBezTo>
                    <a:pt x="605" y="183"/>
                    <a:pt x="618" y="185"/>
                    <a:pt x="621" y="184"/>
                  </a:cubicBezTo>
                  <a:cubicBezTo>
                    <a:pt x="624" y="184"/>
                    <a:pt x="629" y="191"/>
                    <a:pt x="630" y="189"/>
                  </a:cubicBezTo>
                  <a:cubicBezTo>
                    <a:pt x="632" y="188"/>
                    <a:pt x="635" y="192"/>
                    <a:pt x="638" y="194"/>
                  </a:cubicBezTo>
                  <a:cubicBezTo>
                    <a:pt x="641" y="197"/>
                    <a:pt x="640" y="189"/>
                    <a:pt x="646" y="194"/>
                  </a:cubicBezTo>
                  <a:cubicBezTo>
                    <a:pt x="652" y="199"/>
                    <a:pt x="649" y="199"/>
                    <a:pt x="652" y="199"/>
                  </a:cubicBezTo>
                  <a:cubicBezTo>
                    <a:pt x="655" y="199"/>
                    <a:pt x="661" y="199"/>
                    <a:pt x="661" y="199"/>
                  </a:cubicBezTo>
                  <a:cubicBezTo>
                    <a:pt x="661" y="199"/>
                    <a:pt x="662" y="193"/>
                    <a:pt x="667" y="194"/>
                  </a:cubicBezTo>
                  <a:cubicBezTo>
                    <a:pt x="672" y="195"/>
                    <a:pt x="677" y="202"/>
                    <a:pt x="676" y="197"/>
                  </a:cubicBezTo>
                  <a:cubicBezTo>
                    <a:pt x="676" y="192"/>
                    <a:pt x="677" y="189"/>
                    <a:pt x="673" y="185"/>
                  </a:cubicBezTo>
                  <a:cubicBezTo>
                    <a:pt x="669" y="181"/>
                    <a:pt x="662" y="179"/>
                    <a:pt x="661" y="177"/>
                  </a:cubicBezTo>
                  <a:cubicBezTo>
                    <a:pt x="660" y="175"/>
                    <a:pt x="659" y="173"/>
                    <a:pt x="660" y="172"/>
                  </a:cubicBezTo>
                  <a:cubicBezTo>
                    <a:pt x="662" y="170"/>
                    <a:pt x="669" y="172"/>
                    <a:pt x="673" y="175"/>
                  </a:cubicBezTo>
                  <a:cubicBezTo>
                    <a:pt x="677" y="178"/>
                    <a:pt x="681" y="181"/>
                    <a:pt x="684" y="179"/>
                  </a:cubicBezTo>
                  <a:cubicBezTo>
                    <a:pt x="687" y="177"/>
                    <a:pt x="691" y="175"/>
                    <a:pt x="692" y="174"/>
                  </a:cubicBezTo>
                  <a:cubicBezTo>
                    <a:pt x="694" y="172"/>
                    <a:pt x="698" y="166"/>
                    <a:pt x="698" y="166"/>
                  </a:cubicBezTo>
                  <a:cubicBezTo>
                    <a:pt x="698" y="166"/>
                    <a:pt x="682" y="164"/>
                    <a:pt x="680" y="161"/>
                  </a:cubicBezTo>
                  <a:cubicBezTo>
                    <a:pt x="678" y="158"/>
                    <a:pt x="671" y="153"/>
                    <a:pt x="669" y="153"/>
                  </a:cubicBezTo>
                  <a:cubicBezTo>
                    <a:pt x="667" y="153"/>
                    <a:pt x="661" y="158"/>
                    <a:pt x="659" y="152"/>
                  </a:cubicBezTo>
                  <a:cubicBezTo>
                    <a:pt x="657" y="145"/>
                    <a:pt x="657" y="138"/>
                    <a:pt x="655" y="138"/>
                  </a:cubicBezTo>
                  <a:cubicBezTo>
                    <a:pt x="653" y="137"/>
                    <a:pt x="631" y="133"/>
                    <a:pt x="628" y="131"/>
                  </a:cubicBezTo>
                  <a:cubicBezTo>
                    <a:pt x="625" y="130"/>
                    <a:pt x="612" y="125"/>
                    <a:pt x="608" y="122"/>
                  </a:cubicBezTo>
                  <a:cubicBezTo>
                    <a:pt x="603" y="119"/>
                    <a:pt x="596" y="115"/>
                    <a:pt x="592" y="115"/>
                  </a:cubicBezTo>
                  <a:cubicBezTo>
                    <a:pt x="588" y="115"/>
                    <a:pt x="571" y="117"/>
                    <a:pt x="568" y="117"/>
                  </a:cubicBezTo>
                  <a:cubicBezTo>
                    <a:pt x="565" y="116"/>
                    <a:pt x="556" y="118"/>
                    <a:pt x="552" y="119"/>
                  </a:cubicBezTo>
                  <a:cubicBezTo>
                    <a:pt x="548" y="119"/>
                    <a:pt x="557" y="127"/>
                    <a:pt x="549" y="129"/>
                  </a:cubicBezTo>
                  <a:cubicBezTo>
                    <a:pt x="541" y="131"/>
                    <a:pt x="542" y="132"/>
                    <a:pt x="544" y="123"/>
                  </a:cubicBezTo>
                  <a:cubicBezTo>
                    <a:pt x="545" y="114"/>
                    <a:pt x="539" y="111"/>
                    <a:pt x="532" y="115"/>
                  </a:cubicBezTo>
                  <a:cubicBezTo>
                    <a:pt x="525" y="119"/>
                    <a:pt x="514" y="121"/>
                    <a:pt x="517" y="125"/>
                  </a:cubicBezTo>
                  <a:cubicBezTo>
                    <a:pt x="519" y="130"/>
                    <a:pt x="516" y="133"/>
                    <a:pt x="522" y="137"/>
                  </a:cubicBezTo>
                  <a:cubicBezTo>
                    <a:pt x="527" y="141"/>
                    <a:pt x="529" y="142"/>
                    <a:pt x="535" y="142"/>
                  </a:cubicBezTo>
                  <a:cubicBezTo>
                    <a:pt x="542" y="141"/>
                    <a:pt x="549" y="143"/>
                    <a:pt x="549" y="143"/>
                  </a:cubicBezTo>
                  <a:cubicBezTo>
                    <a:pt x="549" y="143"/>
                    <a:pt x="549" y="150"/>
                    <a:pt x="546" y="152"/>
                  </a:cubicBezTo>
                  <a:cubicBezTo>
                    <a:pt x="544" y="153"/>
                    <a:pt x="540" y="153"/>
                    <a:pt x="539" y="156"/>
                  </a:cubicBezTo>
                  <a:cubicBezTo>
                    <a:pt x="538" y="160"/>
                    <a:pt x="532" y="162"/>
                    <a:pt x="532" y="160"/>
                  </a:cubicBezTo>
                  <a:cubicBezTo>
                    <a:pt x="532" y="158"/>
                    <a:pt x="535" y="152"/>
                    <a:pt x="531" y="149"/>
                  </a:cubicBezTo>
                  <a:cubicBezTo>
                    <a:pt x="528" y="146"/>
                    <a:pt x="527" y="145"/>
                    <a:pt x="523" y="149"/>
                  </a:cubicBezTo>
                  <a:cubicBezTo>
                    <a:pt x="518" y="152"/>
                    <a:pt x="518" y="153"/>
                    <a:pt x="516" y="148"/>
                  </a:cubicBezTo>
                  <a:cubicBezTo>
                    <a:pt x="514" y="143"/>
                    <a:pt x="508" y="139"/>
                    <a:pt x="508" y="139"/>
                  </a:cubicBezTo>
                  <a:cubicBezTo>
                    <a:pt x="508" y="139"/>
                    <a:pt x="503" y="133"/>
                    <a:pt x="500" y="130"/>
                  </a:cubicBezTo>
                  <a:cubicBezTo>
                    <a:pt x="497" y="127"/>
                    <a:pt x="492" y="127"/>
                    <a:pt x="491" y="130"/>
                  </a:cubicBezTo>
                  <a:cubicBezTo>
                    <a:pt x="491" y="133"/>
                    <a:pt x="492" y="136"/>
                    <a:pt x="494" y="142"/>
                  </a:cubicBezTo>
                  <a:cubicBezTo>
                    <a:pt x="496" y="147"/>
                    <a:pt x="497" y="154"/>
                    <a:pt x="493" y="155"/>
                  </a:cubicBezTo>
                  <a:cubicBezTo>
                    <a:pt x="490" y="155"/>
                    <a:pt x="491" y="160"/>
                    <a:pt x="487" y="161"/>
                  </a:cubicBezTo>
                  <a:cubicBezTo>
                    <a:pt x="483" y="162"/>
                    <a:pt x="482" y="159"/>
                    <a:pt x="482" y="154"/>
                  </a:cubicBezTo>
                  <a:cubicBezTo>
                    <a:pt x="482" y="149"/>
                    <a:pt x="480" y="145"/>
                    <a:pt x="481" y="143"/>
                  </a:cubicBezTo>
                  <a:cubicBezTo>
                    <a:pt x="482" y="141"/>
                    <a:pt x="477" y="144"/>
                    <a:pt x="472" y="143"/>
                  </a:cubicBezTo>
                  <a:cubicBezTo>
                    <a:pt x="467" y="142"/>
                    <a:pt x="463" y="145"/>
                    <a:pt x="468" y="147"/>
                  </a:cubicBezTo>
                  <a:cubicBezTo>
                    <a:pt x="473" y="149"/>
                    <a:pt x="474" y="156"/>
                    <a:pt x="469" y="158"/>
                  </a:cubicBezTo>
                  <a:cubicBezTo>
                    <a:pt x="465" y="160"/>
                    <a:pt x="447" y="158"/>
                    <a:pt x="441" y="158"/>
                  </a:cubicBezTo>
                  <a:cubicBezTo>
                    <a:pt x="436" y="158"/>
                    <a:pt x="428" y="160"/>
                    <a:pt x="426" y="156"/>
                  </a:cubicBezTo>
                  <a:cubicBezTo>
                    <a:pt x="424" y="153"/>
                    <a:pt x="431" y="150"/>
                    <a:pt x="434" y="150"/>
                  </a:cubicBezTo>
                  <a:cubicBezTo>
                    <a:pt x="438" y="150"/>
                    <a:pt x="449" y="151"/>
                    <a:pt x="453" y="144"/>
                  </a:cubicBezTo>
                  <a:cubicBezTo>
                    <a:pt x="457" y="138"/>
                    <a:pt x="448" y="136"/>
                    <a:pt x="444" y="136"/>
                  </a:cubicBezTo>
                  <a:cubicBezTo>
                    <a:pt x="439" y="136"/>
                    <a:pt x="436" y="134"/>
                    <a:pt x="432" y="129"/>
                  </a:cubicBezTo>
                  <a:cubicBezTo>
                    <a:pt x="427" y="124"/>
                    <a:pt x="435" y="120"/>
                    <a:pt x="434" y="117"/>
                  </a:cubicBezTo>
                  <a:cubicBezTo>
                    <a:pt x="433" y="115"/>
                    <a:pt x="428" y="117"/>
                    <a:pt x="423" y="117"/>
                  </a:cubicBezTo>
                  <a:cubicBezTo>
                    <a:pt x="418" y="117"/>
                    <a:pt x="411" y="113"/>
                    <a:pt x="411" y="117"/>
                  </a:cubicBezTo>
                  <a:cubicBezTo>
                    <a:pt x="411" y="122"/>
                    <a:pt x="417" y="136"/>
                    <a:pt x="413" y="133"/>
                  </a:cubicBezTo>
                  <a:cubicBezTo>
                    <a:pt x="409" y="130"/>
                    <a:pt x="410" y="126"/>
                    <a:pt x="407" y="122"/>
                  </a:cubicBezTo>
                  <a:cubicBezTo>
                    <a:pt x="405" y="119"/>
                    <a:pt x="401" y="119"/>
                    <a:pt x="396" y="120"/>
                  </a:cubicBezTo>
                  <a:cubicBezTo>
                    <a:pt x="390" y="120"/>
                    <a:pt x="382" y="122"/>
                    <a:pt x="379" y="122"/>
                  </a:cubicBezTo>
                  <a:cubicBezTo>
                    <a:pt x="376" y="121"/>
                    <a:pt x="378" y="121"/>
                    <a:pt x="373" y="118"/>
                  </a:cubicBezTo>
                  <a:cubicBezTo>
                    <a:pt x="367" y="115"/>
                    <a:pt x="365" y="116"/>
                    <a:pt x="360" y="113"/>
                  </a:cubicBezTo>
                  <a:cubicBezTo>
                    <a:pt x="356" y="109"/>
                    <a:pt x="360" y="108"/>
                    <a:pt x="353" y="108"/>
                  </a:cubicBezTo>
                  <a:cubicBezTo>
                    <a:pt x="345" y="107"/>
                    <a:pt x="346" y="112"/>
                    <a:pt x="339" y="111"/>
                  </a:cubicBezTo>
                  <a:cubicBezTo>
                    <a:pt x="331" y="109"/>
                    <a:pt x="329" y="111"/>
                    <a:pt x="322" y="111"/>
                  </a:cubicBezTo>
                  <a:cubicBezTo>
                    <a:pt x="315" y="110"/>
                    <a:pt x="311" y="109"/>
                    <a:pt x="310" y="114"/>
                  </a:cubicBezTo>
                  <a:cubicBezTo>
                    <a:pt x="309" y="118"/>
                    <a:pt x="307" y="125"/>
                    <a:pt x="304" y="125"/>
                  </a:cubicBezTo>
                  <a:cubicBezTo>
                    <a:pt x="301" y="125"/>
                    <a:pt x="297" y="130"/>
                    <a:pt x="307" y="130"/>
                  </a:cubicBezTo>
                  <a:cubicBezTo>
                    <a:pt x="317" y="131"/>
                    <a:pt x="311" y="136"/>
                    <a:pt x="320" y="136"/>
                  </a:cubicBezTo>
                  <a:cubicBezTo>
                    <a:pt x="329" y="135"/>
                    <a:pt x="337" y="135"/>
                    <a:pt x="339" y="130"/>
                  </a:cubicBezTo>
                  <a:cubicBezTo>
                    <a:pt x="341" y="125"/>
                    <a:pt x="342" y="125"/>
                    <a:pt x="343" y="127"/>
                  </a:cubicBezTo>
                  <a:cubicBezTo>
                    <a:pt x="344" y="129"/>
                    <a:pt x="352" y="140"/>
                    <a:pt x="352" y="140"/>
                  </a:cubicBezTo>
                  <a:cubicBezTo>
                    <a:pt x="352" y="140"/>
                    <a:pt x="357" y="145"/>
                    <a:pt x="359" y="146"/>
                  </a:cubicBezTo>
                  <a:cubicBezTo>
                    <a:pt x="361" y="147"/>
                    <a:pt x="357" y="153"/>
                    <a:pt x="353" y="150"/>
                  </a:cubicBezTo>
                  <a:cubicBezTo>
                    <a:pt x="349" y="147"/>
                    <a:pt x="341" y="147"/>
                    <a:pt x="338" y="144"/>
                  </a:cubicBezTo>
                  <a:cubicBezTo>
                    <a:pt x="335" y="141"/>
                    <a:pt x="327" y="140"/>
                    <a:pt x="323" y="141"/>
                  </a:cubicBezTo>
                  <a:cubicBezTo>
                    <a:pt x="320" y="141"/>
                    <a:pt x="308" y="140"/>
                    <a:pt x="306" y="140"/>
                  </a:cubicBezTo>
                  <a:cubicBezTo>
                    <a:pt x="304" y="140"/>
                    <a:pt x="297" y="146"/>
                    <a:pt x="297" y="146"/>
                  </a:cubicBezTo>
                  <a:cubicBezTo>
                    <a:pt x="297" y="146"/>
                    <a:pt x="294" y="141"/>
                    <a:pt x="293" y="139"/>
                  </a:cubicBezTo>
                  <a:cubicBezTo>
                    <a:pt x="291" y="136"/>
                    <a:pt x="289" y="141"/>
                    <a:pt x="287" y="142"/>
                  </a:cubicBezTo>
                  <a:cubicBezTo>
                    <a:pt x="284" y="142"/>
                    <a:pt x="278" y="137"/>
                    <a:pt x="272" y="139"/>
                  </a:cubicBezTo>
                  <a:cubicBezTo>
                    <a:pt x="266" y="142"/>
                    <a:pt x="268" y="144"/>
                    <a:pt x="259" y="144"/>
                  </a:cubicBezTo>
                  <a:cubicBezTo>
                    <a:pt x="250" y="143"/>
                    <a:pt x="248" y="141"/>
                    <a:pt x="245" y="142"/>
                  </a:cubicBezTo>
                  <a:cubicBezTo>
                    <a:pt x="242" y="142"/>
                    <a:pt x="242" y="142"/>
                    <a:pt x="242" y="142"/>
                  </a:cubicBezTo>
                  <a:cubicBezTo>
                    <a:pt x="242" y="142"/>
                    <a:pt x="243" y="145"/>
                    <a:pt x="239" y="147"/>
                  </a:cubicBezTo>
                  <a:cubicBezTo>
                    <a:pt x="235" y="150"/>
                    <a:pt x="233" y="153"/>
                    <a:pt x="230" y="149"/>
                  </a:cubicBezTo>
                  <a:cubicBezTo>
                    <a:pt x="228" y="145"/>
                    <a:pt x="226" y="145"/>
                    <a:pt x="225" y="145"/>
                  </a:cubicBezTo>
                  <a:cubicBezTo>
                    <a:pt x="223" y="144"/>
                    <a:pt x="220" y="141"/>
                    <a:pt x="213" y="143"/>
                  </a:cubicBezTo>
                  <a:cubicBezTo>
                    <a:pt x="207" y="145"/>
                    <a:pt x="199" y="134"/>
                    <a:pt x="197" y="134"/>
                  </a:cubicBezTo>
                  <a:cubicBezTo>
                    <a:pt x="195" y="134"/>
                    <a:pt x="173" y="139"/>
                    <a:pt x="169" y="138"/>
                  </a:cubicBezTo>
                  <a:cubicBezTo>
                    <a:pt x="165" y="137"/>
                    <a:pt x="153" y="132"/>
                    <a:pt x="149" y="132"/>
                  </a:cubicBezTo>
                  <a:cubicBezTo>
                    <a:pt x="145" y="133"/>
                    <a:pt x="137" y="134"/>
                    <a:pt x="137" y="134"/>
                  </a:cubicBezTo>
                  <a:cubicBezTo>
                    <a:pt x="137" y="134"/>
                    <a:pt x="128" y="132"/>
                    <a:pt x="126" y="132"/>
                  </a:cubicBezTo>
                  <a:cubicBezTo>
                    <a:pt x="125" y="132"/>
                    <a:pt x="119" y="135"/>
                    <a:pt x="117" y="132"/>
                  </a:cubicBezTo>
                  <a:cubicBezTo>
                    <a:pt x="114" y="129"/>
                    <a:pt x="109" y="127"/>
                    <a:pt x="109" y="127"/>
                  </a:cubicBezTo>
                  <a:cubicBezTo>
                    <a:pt x="109" y="127"/>
                    <a:pt x="107" y="134"/>
                    <a:pt x="104" y="135"/>
                  </a:cubicBezTo>
                  <a:cubicBezTo>
                    <a:pt x="100" y="136"/>
                    <a:pt x="92" y="139"/>
                    <a:pt x="91" y="138"/>
                  </a:cubicBezTo>
                  <a:cubicBezTo>
                    <a:pt x="89" y="136"/>
                    <a:pt x="76" y="142"/>
                    <a:pt x="76" y="142"/>
                  </a:cubicBezTo>
                  <a:cubicBezTo>
                    <a:pt x="76" y="142"/>
                    <a:pt x="68" y="144"/>
                    <a:pt x="66" y="144"/>
                  </a:cubicBezTo>
                  <a:cubicBezTo>
                    <a:pt x="64" y="143"/>
                    <a:pt x="55" y="148"/>
                    <a:pt x="56" y="150"/>
                  </a:cubicBezTo>
                  <a:cubicBezTo>
                    <a:pt x="57" y="153"/>
                    <a:pt x="56" y="158"/>
                    <a:pt x="65" y="158"/>
                  </a:cubicBezTo>
                  <a:cubicBezTo>
                    <a:pt x="73" y="158"/>
                    <a:pt x="73" y="161"/>
                    <a:pt x="76" y="162"/>
                  </a:cubicBezTo>
                  <a:cubicBezTo>
                    <a:pt x="79" y="163"/>
                    <a:pt x="81" y="162"/>
                    <a:pt x="84" y="166"/>
                  </a:cubicBezTo>
                  <a:cubicBezTo>
                    <a:pt x="88" y="169"/>
                    <a:pt x="88" y="173"/>
                    <a:pt x="83" y="172"/>
                  </a:cubicBezTo>
                  <a:cubicBezTo>
                    <a:pt x="78" y="172"/>
                    <a:pt x="73" y="170"/>
                    <a:pt x="70" y="167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61" y="167"/>
                    <a:pt x="61" y="167"/>
                    <a:pt x="61" y="167"/>
                  </a:cubicBezTo>
                  <a:cubicBezTo>
                    <a:pt x="54" y="168"/>
                    <a:pt x="45" y="172"/>
                    <a:pt x="45" y="172"/>
                  </a:cubicBezTo>
                  <a:cubicBezTo>
                    <a:pt x="45" y="172"/>
                    <a:pt x="47" y="178"/>
                    <a:pt x="52" y="181"/>
                  </a:cubicBezTo>
                  <a:cubicBezTo>
                    <a:pt x="57" y="185"/>
                    <a:pt x="68" y="185"/>
                    <a:pt x="68" y="185"/>
                  </a:cubicBezTo>
                  <a:cubicBezTo>
                    <a:pt x="68" y="185"/>
                    <a:pt x="76" y="186"/>
                    <a:pt x="79" y="183"/>
                  </a:cubicBezTo>
                  <a:cubicBezTo>
                    <a:pt x="82" y="180"/>
                    <a:pt x="86" y="180"/>
                    <a:pt x="88" y="181"/>
                  </a:cubicBezTo>
                  <a:cubicBezTo>
                    <a:pt x="90" y="181"/>
                    <a:pt x="86" y="189"/>
                    <a:pt x="81" y="189"/>
                  </a:cubicBezTo>
                  <a:cubicBezTo>
                    <a:pt x="75" y="188"/>
                    <a:pt x="68" y="189"/>
                    <a:pt x="63" y="194"/>
                  </a:cubicBezTo>
                  <a:cubicBezTo>
                    <a:pt x="59" y="198"/>
                    <a:pt x="55" y="199"/>
                    <a:pt x="57" y="203"/>
                  </a:cubicBezTo>
                  <a:cubicBezTo>
                    <a:pt x="59" y="208"/>
                    <a:pt x="67" y="214"/>
                    <a:pt x="67" y="217"/>
                  </a:cubicBezTo>
                  <a:cubicBezTo>
                    <a:pt x="68" y="221"/>
                    <a:pt x="76" y="216"/>
                    <a:pt x="77" y="213"/>
                  </a:cubicBezTo>
                  <a:cubicBezTo>
                    <a:pt x="78" y="210"/>
                    <a:pt x="84" y="210"/>
                    <a:pt x="82" y="216"/>
                  </a:cubicBezTo>
                  <a:cubicBezTo>
                    <a:pt x="81" y="223"/>
                    <a:pt x="87" y="224"/>
                    <a:pt x="87" y="224"/>
                  </a:cubicBezTo>
                  <a:cubicBezTo>
                    <a:pt x="87" y="224"/>
                    <a:pt x="90" y="218"/>
                    <a:pt x="92" y="219"/>
                  </a:cubicBezTo>
                  <a:cubicBezTo>
                    <a:pt x="93" y="221"/>
                    <a:pt x="99" y="226"/>
                    <a:pt x="99" y="226"/>
                  </a:cubicBezTo>
                  <a:cubicBezTo>
                    <a:pt x="99" y="226"/>
                    <a:pt x="105" y="221"/>
                    <a:pt x="107" y="224"/>
                  </a:cubicBezTo>
                  <a:cubicBezTo>
                    <a:pt x="109" y="228"/>
                    <a:pt x="104" y="231"/>
                    <a:pt x="101" y="233"/>
                  </a:cubicBezTo>
                  <a:cubicBezTo>
                    <a:pt x="98" y="235"/>
                    <a:pt x="87" y="239"/>
                    <a:pt x="84" y="241"/>
                  </a:cubicBezTo>
                  <a:cubicBezTo>
                    <a:pt x="82" y="243"/>
                    <a:pt x="72" y="249"/>
                    <a:pt x="69" y="249"/>
                  </a:cubicBezTo>
                  <a:cubicBezTo>
                    <a:pt x="67" y="249"/>
                    <a:pt x="66" y="256"/>
                    <a:pt x="70" y="255"/>
                  </a:cubicBezTo>
                  <a:cubicBezTo>
                    <a:pt x="75" y="255"/>
                    <a:pt x="88" y="249"/>
                    <a:pt x="91" y="247"/>
                  </a:cubicBezTo>
                  <a:cubicBezTo>
                    <a:pt x="95" y="246"/>
                    <a:pt x="96" y="253"/>
                    <a:pt x="106" y="248"/>
                  </a:cubicBezTo>
                  <a:cubicBezTo>
                    <a:pt x="115" y="242"/>
                    <a:pt x="118" y="234"/>
                    <a:pt x="120" y="235"/>
                  </a:cubicBezTo>
                  <a:cubicBezTo>
                    <a:pt x="123" y="235"/>
                    <a:pt x="123" y="239"/>
                    <a:pt x="128" y="241"/>
                  </a:cubicBezTo>
                  <a:cubicBezTo>
                    <a:pt x="132" y="242"/>
                    <a:pt x="135" y="237"/>
                    <a:pt x="138" y="235"/>
                  </a:cubicBezTo>
                  <a:cubicBezTo>
                    <a:pt x="140" y="233"/>
                    <a:pt x="142" y="226"/>
                    <a:pt x="140" y="227"/>
                  </a:cubicBezTo>
                  <a:cubicBezTo>
                    <a:pt x="137" y="227"/>
                    <a:pt x="131" y="227"/>
                    <a:pt x="131" y="227"/>
                  </a:cubicBezTo>
                  <a:cubicBezTo>
                    <a:pt x="131" y="227"/>
                    <a:pt x="138" y="222"/>
                    <a:pt x="138" y="219"/>
                  </a:cubicBezTo>
                  <a:cubicBezTo>
                    <a:pt x="138" y="216"/>
                    <a:pt x="139" y="211"/>
                    <a:pt x="143" y="209"/>
                  </a:cubicBezTo>
                  <a:cubicBezTo>
                    <a:pt x="147" y="207"/>
                    <a:pt x="147" y="208"/>
                    <a:pt x="145" y="216"/>
                  </a:cubicBezTo>
                  <a:cubicBezTo>
                    <a:pt x="142" y="223"/>
                    <a:pt x="150" y="220"/>
                    <a:pt x="153" y="217"/>
                  </a:cubicBezTo>
                  <a:cubicBezTo>
                    <a:pt x="156" y="214"/>
                    <a:pt x="160" y="222"/>
                    <a:pt x="165" y="218"/>
                  </a:cubicBezTo>
                  <a:cubicBezTo>
                    <a:pt x="171" y="214"/>
                    <a:pt x="169" y="205"/>
                    <a:pt x="172" y="205"/>
                  </a:cubicBezTo>
                  <a:cubicBezTo>
                    <a:pt x="176" y="205"/>
                    <a:pt x="181" y="212"/>
                    <a:pt x="184" y="210"/>
                  </a:cubicBezTo>
                  <a:cubicBezTo>
                    <a:pt x="187" y="207"/>
                    <a:pt x="195" y="215"/>
                    <a:pt x="200" y="215"/>
                  </a:cubicBezTo>
                  <a:cubicBezTo>
                    <a:pt x="206" y="215"/>
                    <a:pt x="223" y="221"/>
                    <a:pt x="226" y="221"/>
                  </a:cubicBezTo>
                  <a:cubicBezTo>
                    <a:pt x="229" y="221"/>
                    <a:pt x="239" y="225"/>
                    <a:pt x="239" y="233"/>
                  </a:cubicBezTo>
                  <a:cubicBezTo>
                    <a:pt x="240" y="241"/>
                    <a:pt x="243" y="240"/>
                    <a:pt x="246" y="240"/>
                  </a:cubicBezTo>
                  <a:cubicBezTo>
                    <a:pt x="249" y="240"/>
                    <a:pt x="256" y="243"/>
                    <a:pt x="256" y="246"/>
                  </a:cubicBezTo>
                  <a:cubicBezTo>
                    <a:pt x="256" y="249"/>
                    <a:pt x="254" y="261"/>
                    <a:pt x="259" y="264"/>
                  </a:cubicBezTo>
                  <a:cubicBezTo>
                    <a:pt x="264" y="267"/>
                    <a:pt x="269" y="272"/>
                    <a:pt x="271" y="271"/>
                  </a:cubicBezTo>
                  <a:cubicBezTo>
                    <a:pt x="273" y="270"/>
                    <a:pt x="271" y="260"/>
                    <a:pt x="268" y="259"/>
                  </a:cubicBezTo>
                  <a:cubicBezTo>
                    <a:pt x="266" y="258"/>
                    <a:pt x="267" y="253"/>
                    <a:pt x="266" y="251"/>
                  </a:cubicBezTo>
                  <a:cubicBezTo>
                    <a:pt x="265" y="249"/>
                    <a:pt x="270" y="249"/>
                    <a:pt x="271" y="253"/>
                  </a:cubicBezTo>
                  <a:cubicBezTo>
                    <a:pt x="273" y="257"/>
                    <a:pt x="277" y="265"/>
                    <a:pt x="279" y="265"/>
                  </a:cubicBezTo>
                  <a:cubicBezTo>
                    <a:pt x="282" y="265"/>
                    <a:pt x="288" y="272"/>
                    <a:pt x="286" y="277"/>
                  </a:cubicBezTo>
                  <a:cubicBezTo>
                    <a:pt x="284" y="281"/>
                    <a:pt x="287" y="290"/>
                    <a:pt x="291" y="290"/>
                  </a:cubicBezTo>
                  <a:cubicBezTo>
                    <a:pt x="296" y="290"/>
                    <a:pt x="303" y="296"/>
                    <a:pt x="305" y="296"/>
                  </a:cubicBezTo>
                  <a:cubicBezTo>
                    <a:pt x="307" y="297"/>
                    <a:pt x="308" y="302"/>
                    <a:pt x="308" y="304"/>
                  </a:cubicBezTo>
                  <a:cubicBezTo>
                    <a:pt x="308" y="306"/>
                    <a:pt x="312" y="314"/>
                    <a:pt x="312" y="318"/>
                  </a:cubicBezTo>
                  <a:cubicBezTo>
                    <a:pt x="312" y="322"/>
                    <a:pt x="310" y="339"/>
                    <a:pt x="310" y="346"/>
                  </a:cubicBezTo>
                  <a:cubicBezTo>
                    <a:pt x="309" y="353"/>
                    <a:pt x="314" y="364"/>
                    <a:pt x="319" y="371"/>
                  </a:cubicBezTo>
                  <a:cubicBezTo>
                    <a:pt x="324" y="377"/>
                    <a:pt x="323" y="390"/>
                    <a:pt x="326" y="393"/>
                  </a:cubicBezTo>
                  <a:cubicBezTo>
                    <a:pt x="329" y="395"/>
                    <a:pt x="337" y="400"/>
                    <a:pt x="342" y="399"/>
                  </a:cubicBezTo>
                  <a:cubicBezTo>
                    <a:pt x="346" y="399"/>
                    <a:pt x="350" y="403"/>
                    <a:pt x="354" y="411"/>
                  </a:cubicBezTo>
                  <a:cubicBezTo>
                    <a:pt x="358" y="420"/>
                    <a:pt x="362" y="434"/>
                    <a:pt x="365" y="435"/>
                  </a:cubicBezTo>
                  <a:cubicBezTo>
                    <a:pt x="368" y="436"/>
                    <a:pt x="373" y="441"/>
                    <a:pt x="371" y="444"/>
                  </a:cubicBezTo>
                  <a:cubicBezTo>
                    <a:pt x="368" y="447"/>
                    <a:pt x="364" y="454"/>
                    <a:pt x="369" y="454"/>
                  </a:cubicBezTo>
                  <a:cubicBezTo>
                    <a:pt x="373" y="454"/>
                    <a:pt x="375" y="451"/>
                    <a:pt x="378" y="456"/>
                  </a:cubicBezTo>
                  <a:cubicBezTo>
                    <a:pt x="382" y="462"/>
                    <a:pt x="387" y="465"/>
                    <a:pt x="386" y="468"/>
                  </a:cubicBezTo>
                  <a:cubicBezTo>
                    <a:pt x="386" y="472"/>
                    <a:pt x="390" y="473"/>
                    <a:pt x="392" y="474"/>
                  </a:cubicBezTo>
                  <a:cubicBezTo>
                    <a:pt x="394" y="474"/>
                    <a:pt x="399" y="485"/>
                    <a:pt x="404" y="480"/>
                  </a:cubicBezTo>
                  <a:cubicBezTo>
                    <a:pt x="408" y="476"/>
                    <a:pt x="398" y="468"/>
                    <a:pt x="394" y="465"/>
                  </a:cubicBezTo>
                  <a:cubicBezTo>
                    <a:pt x="391" y="462"/>
                    <a:pt x="394" y="455"/>
                    <a:pt x="387" y="449"/>
                  </a:cubicBezTo>
                  <a:cubicBezTo>
                    <a:pt x="380" y="442"/>
                    <a:pt x="381" y="437"/>
                    <a:pt x="376" y="432"/>
                  </a:cubicBezTo>
                  <a:cubicBezTo>
                    <a:pt x="371" y="427"/>
                    <a:pt x="367" y="423"/>
                    <a:pt x="372" y="419"/>
                  </a:cubicBezTo>
                  <a:cubicBezTo>
                    <a:pt x="377" y="415"/>
                    <a:pt x="377" y="423"/>
                    <a:pt x="379" y="429"/>
                  </a:cubicBezTo>
                  <a:cubicBezTo>
                    <a:pt x="382" y="434"/>
                    <a:pt x="392" y="445"/>
                    <a:pt x="397" y="450"/>
                  </a:cubicBezTo>
                  <a:cubicBezTo>
                    <a:pt x="402" y="455"/>
                    <a:pt x="410" y="472"/>
                    <a:pt x="413" y="472"/>
                  </a:cubicBezTo>
                  <a:cubicBezTo>
                    <a:pt x="415" y="472"/>
                    <a:pt x="422" y="482"/>
                    <a:pt x="422" y="482"/>
                  </a:cubicBezTo>
                  <a:cubicBezTo>
                    <a:pt x="422" y="482"/>
                    <a:pt x="426" y="490"/>
                    <a:pt x="425" y="492"/>
                  </a:cubicBezTo>
                  <a:cubicBezTo>
                    <a:pt x="423" y="494"/>
                    <a:pt x="427" y="504"/>
                    <a:pt x="431" y="506"/>
                  </a:cubicBezTo>
                  <a:cubicBezTo>
                    <a:pt x="434" y="508"/>
                    <a:pt x="450" y="509"/>
                    <a:pt x="451" y="518"/>
                  </a:cubicBezTo>
                  <a:cubicBezTo>
                    <a:pt x="451" y="520"/>
                    <a:pt x="454" y="532"/>
                    <a:pt x="459" y="532"/>
                  </a:cubicBezTo>
                  <a:cubicBezTo>
                    <a:pt x="465" y="532"/>
                    <a:pt x="472" y="529"/>
                    <a:pt x="474" y="530"/>
                  </a:cubicBezTo>
                  <a:cubicBezTo>
                    <a:pt x="476" y="532"/>
                    <a:pt x="480" y="540"/>
                    <a:pt x="483" y="535"/>
                  </a:cubicBezTo>
                  <a:cubicBezTo>
                    <a:pt x="486" y="531"/>
                    <a:pt x="487" y="529"/>
                    <a:pt x="492" y="529"/>
                  </a:cubicBezTo>
                  <a:cubicBezTo>
                    <a:pt x="496" y="529"/>
                    <a:pt x="498" y="533"/>
                    <a:pt x="501" y="537"/>
                  </a:cubicBezTo>
                  <a:cubicBezTo>
                    <a:pt x="503" y="540"/>
                    <a:pt x="511" y="548"/>
                    <a:pt x="514" y="547"/>
                  </a:cubicBezTo>
                  <a:cubicBezTo>
                    <a:pt x="518" y="546"/>
                    <a:pt x="523" y="552"/>
                    <a:pt x="525" y="550"/>
                  </a:cubicBezTo>
                  <a:cubicBezTo>
                    <a:pt x="528" y="548"/>
                    <a:pt x="532" y="551"/>
                    <a:pt x="534" y="552"/>
                  </a:cubicBezTo>
                  <a:cubicBezTo>
                    <a:pt x="536" y="554"/>
                    <a:pt x="540" y="558"/>
                    <a:pt x="540" y="565"/>
                  </a:cubicBezTo>
                  <a:cubicBezTo>
                    <a:pt x="539" y="573"/>
                    <a:pt x="547" y="574"/>
                    <a:pt x="550" y="576"/>
                  </a:cubicBezTo>
                  <a:cubicBezTo>
                    <a:pt x="553" y="578"/>
                    <a:pt x="557" y="582"/>
                    <a:pt x="560" y="585"/>
                  </a:cubicBezTo>
                  <a:cubicBezTo>
                    <a:pt x="562" y="588"/>
                    <a:pt x="568" y="589"/>
                    <a:pt x="570" y="591"/>
                  </a:cubicBezTo>
                  <a:cubicBezTo>
                    <a:pt x="571" y="593"/>
                    <a:pt x="572" y="596"/>
                    <a:pt x="577" y="593"/>
                  </a:cubicBezTo>
                  <a:cubicBezTo>
                    <a:pt x="581" y="590"/>
                    <a:pt x="580" y="585"/>
                    <a:pt x="580" y="585"/>
                  </a:cubicBezTo>
                  <a:cubicBezTo>
                    <a:pt x="580" y="585"/>
                    <a:pt x="586" y="584"/>
                    <a:pt x="588" y="586"/>
                  </a:cubicBezTo>
                  <a:cubicBezTo>
                    <a:pt x="591" y="588"/>
                    <a:pt x="592" y="596"/>
                    <a:pt x="594" y="598"/>
                  </a:cubicBezTo>
                  <a:cubicBezTo>
                    <a:pt x="595" y="599"/>
                    <a:pt x="598" y="608"/>
                    <a:pt x="596" y="615"/>
                  </a:cubicBezTo>
                  <a:cubicBezTo>
                    <a:pt x="594" y="621"/>
                    <a:pt x="595" y="628"/>
                    <a:pt x="593" y="628"/>
                  </a:cubicBezTo>
                  <a:cubicBezTo>
                    <a:pt x="591" y="628"/>
                    <a:pt x="585" y="634"/>
                    <a:pt x="582" y="636"/>
                  </a:cubicBezTo>
                  <a:cubicBezTo>
                    <a:pt x="579" y="638"/>
                    <a:pt x="574" y="648"/>
                    <a:pt x="574" y="651"/>
                  </a:cubicBezTo>
                  <a:cubicBezTo>
                    <a:pt x="575" y="654"/>
                    <a:pt x="576" y="664"/>
                    <a:pt x="575" y="668"/>
                  </a:cubicBezTo>
                  <a:cubicBezTo>
                    <a:pt x="574" y="673"/>
                    <a:pt x="571" y="677"/>
                    <a:pt x="572" y="684"/>
                  </a:cubicBezTo>
                  <a:cubicBezTo>
                    <a:pt x="574" y="690"/>
                    <a:pt x="585" y="692"/>
                    <a:pt x="585" y="698"/>
                  </a:cubicBezTo>
                  <a:cubicBezTo>
                    <a:pt x="586" y="704"/>
                    <a:pt x="593" y="718"/>
                    <a:pt x="594" y="724"/>
                  </a:cubicBezTo>
                  <a:cubicBezTo>
                    <a:pt x="595" y="730"/>
                    <a:pt x="601" y="737"/>
                    <a:pt x="601" y="746"/>
                  </a:cubicBezTo>
                  <a:cubicBezTo>
                    <a:pt x="601" y="754"/>
                    <a:pt x="617" y="759"/>
                    <a:pt x="619" y="760"/>
                  </a:cubicBezTo>
                  <a:cubicBezTo>
                    <a:pt x="622" y="760"/>
                    <a:pt x="626" y="766"/>
                    <a:pt x="630" y="768"/>
                  </a:cubicBezTo>
                  <a:cubicBezTo>
                    <a:pt x="634" y="770"/>
                    <a:pt x="637" y="773"/>
                    <a:pt x="639" y="778"/>
                  </a:cubicBezTo>
                  <a:cubicBezTo>
                    <a:pt x="642" y="783"/>
                    <a:pt x="641" y="790"/>
                    <a:pt x="641" y="792"/>
                  </a:cubicBezTo>
                  <a:cubicBezTo>
                    <a:pt x="641" y="794"/>
                    <a:pt x="640" y="813"/>
                    <a:pt x="638" y="824"/>
                  </a:cubicBezTo>
                  <a:cubicBezTo>
                    <a:pt x="637" y="835"/>
                    <a:pt x="642" y="845"/>
                    <a:pt x="639" y="848"/>
                  </a:cubicBezTo>
                  <a:cubicBezTo>
                    <a:pt x="636" y="851"/>
                    <a:pt x="630" y="853"/>
                    <a:pt x="633" y="856"/>
                  </a:cubicBezTo>
                  <a:cubicBezTo>
                    <a:pt x="636" y="860"/>
                    <a:pt x="629" y="862"/>
                    <a:pt x="629" y="864"/>
                  </a:cubicBezTo>
                  <a:cubicBezTo>
                    <a:pt x="629" y="866"/>
                    <a:pt x="634" y="876"/>
                    <a:pt x="631" y="880"/>
                  </a:cubicBezTo>
                  <a:cubicBezTo>
                    <a:pt x="629" y="884"/>
                    <a:pt x="628" y="890"/>
                    <a:pt x="626" y="894"/>
                  </a:cubicBezTo>
                  <a:cubicBezTo>
                    <a:pt x="625" y="898"/>
                    <a:pt x="621" y="901"/>
                    <a:pt x="622" y="907"/>
                  </a:cubicBezTo>
                  <a:cubicBezTo>
                    <a:pt x="623" y="912"/>
                    <a:pt x="618" y="911"/>
                    <a:pt x="618" y="916"/>
                  </a:cubicBezTo>
                  <a:cubicBezTo>
                    <a:pt x="618" y="921"/>
                    <a:pt x="623" y="919"/>
                    <a:pt x="622" y="926"/>
                  </a:cubicBezTo>
                  <a:cubicBezTo>
                    <a:pt x="621" y="933"/>
                    <a:pt x="618" y="934"/>
                    <a:pt x="618" y="939"/>
                  </a:cubicBezTo>
                  <a:cubicBezTo>
                    <a:pt x="618" y="944"/>
                    <a:pt x="621" y="951"/>
                    <a:pt x="621" y="953"/>
                  </a:cubicBezTo>
                  <a:cubicBezTo>
                    <a:pt x="621" y="954"/>
                    <a:pt x="618" y="961"/>
                    <a:pt x="614" y="965"/>
                  </a:cubicBezTo>
                  <a:cubicBezTo>
                    <a:pt x="611" y="970"/>
                    <a:pt x="608" y="973"/>
                    <a:pt x="609" y="976"/>
                  </a:cubicBezTo>
                  <a:cubicBezTo>
                    <a:pt x="609" y="979"/>
                    <a:pt x="613" y="983"/>
                    <a:pt x="612" y="985"/>
                  </a:cubicBezTo>
                  <a:cubicBezTo>
                    <a:pt x="612" y="987"/>
                    <a:pt x="607" y="993"/>
                    <a:pt x="608" y="997"/>
                  </a:cubicBezTo>
                  <a:cubicBezTo>
                    <a:pt x="608" y="1001"/>
                    <a:pt x="613" y="1000"/>
                    <a:pt x="614" y="1003"/>
                  </a:cubicBezTo>
                  <a:cubicBezTo>
                    <a:pt x="615" y="1006"/>
                    <a:pt x="608" y="1008"/>
                    <a:pt x="611" y="1011"/>
                  </a:cubicBezTo>
                  <a:cubicBezTo>
                    <a:pt x="614" y="1014"/>
                    <a:pt x="618" y="1014"/>
                    <a:pt x="617" y="1021"/>
                  </a:cubicBezTo>
                  <a:cubicBezTo>
                    <a:pt x="616" y="1028"/>
                    <a:pt x="623" y="1030"/>
                    <a:pt x="624" y="1032"/>
                  </a:cubicBezTo>
                  <a:cubicBezTo>
                    <a:pt x="626" y="1034"/>
                    <a:pt x="629" y="1038"/>
                    <a:pt x="631" y="1038"/>
                  </a:cubicBezTo>
                  <a:cubicBezTo>
                    <a:pt x="634" y="1038"/>
                    <a:pt x="636" y="1036"/>
                    <a:pt x="637" y="1030"/>
                  </a:cubicBezTo>
                  <a:cubicBezTo>
                    <a:pt x="638" y="1023"/>
                    <a:pt x="645" y="1028"/>
                    <a:pt x="640" y="1033"/>
                  </a:cubicBezTo>
                  <a:cubicBezTo>
                    <a:pt x="635" y="1038"/>
                    <a:pt x="633" y="1040"/>
                    <a:pt x="634" y="1040"/>
                  </a:cubicBezTo>
                  <a:cubicBezTo>
                    <a:pt x="636" y="1040"/>
                    <a:pt x="643" y="1045"/>
                    <a:pt x="648" y="1045"/>
                  </a:cubicBezTo>
                  <a:cubicBezTo>
                    <a:pt x="652" y="1045"/>
                    <a:pt x="660" y="1043"/>
                    <a:pt x="661" y="1042"/>
                  </a:cubicBezTo>
                  <a:cubicBezTo>
                    <a:pt x="663" y="1042"/>
                    <a:pt x="674" y="1040"/>
                    <a:pt x="675" y="1038"/>
                  </a:cubicBezTo>
                  <a:cubicBezTo>
                    <a:pt x="676" y="1036"/>
                    <a:pt x="667" y="1037"/>
                    <a:pt x="662" y="1035"/>
                  </a:cubicBezTo>
                  <a:cubicBezTo>
                    <a:pt x="657" y="1033"/>
                    <a:pt x="649" y="1024"/>
                    <a:pt x="648" y="1020"/>
                  </a:cubicBezTo>
                  <a:cubicBezTo>
                    <a:pt x="647" y="1017"/>
                    <a:pt x="647" y="1009"/>
                    <a:pt x="651" y="1007"/>
                  </a:cubicBezTo>
                  <a:cubicBezTo>
                    <a:pt x="654" y="1004"/>
                    <a:pt x="663" y="996"/>
                    <a:pt x="665" y="994"/>
                  </a:cubicBezTo>
                  <a:cubicBezTo>
                    <a:pt x="667" y="992"/>
                    <a:pt x="670" y="984"/>
                    <a:pt x="669" y="983"/>
                  </a:cubicBezTo>
                  <a:cubicBezTo>
                    <a:pt x="667" y="981"/>
                    <a:pt x="659" y="983"/>
                    <a:pt x="658" y="981"/>
                  </a:cubicBezTo>
                  <a:cubicBezTo>
                    <a:pt x="657" y="979"/>
                    <a:pt x="657" y="976"/>
                    <a:pt x="662" y="972"/>
                  </a:cubicBezTo>
                  <a:cubicBezTo>
                    <a:pt x="668" y="968"/>
                    <a:pt x="670" y="962"/>
                    <a:pt x="672" y="960"/>
                  </a:cubicBezTo>
                  <a:cubicBezTo>
                    <a:pt x="674" y="958"/>
                    <a:pt x="678" y="954"/>
                    <a:pt x="680" y="950"/>
                  </a:cubicBezTo>
                  <a:cubicBezTo>
                    <a:pt x="682" y="946"/>
                    <a:pt x="678" y="948"/>
                    <a:pt x="675" y="948"/>
                  </a:cubicBezTo>
                  <a:cubicBezTo>
                    <a:pt x="672" y="948"/>
                    <a:pt x="671" y="942"/>
                    <a:pt x="671" y="939"/>
                  </a:cubicBezTo>
                  <a:cubicBezTo>
                    <a:pt x="671" y="936"/>
                    <a:pt x="678" y="940"/>
                    <a:pt x="684" y="941"/>
                  </a:cubicBezTo>
                  <a:cubicBezTo>
                    <a:pt x="690" y="942"/>
                    <a:pt x="687" y="938"/>
                    <a:pt x="687" y="934"/>
                  </a:cubicBezTo>
                  <a:cubicBezTo>
                    <a:pt x="686" y="931"/>
                    <a:pt x="688" y="925"/>
                    <a:pt x="691" y="926"/>
                  </a:cubicBezTo>
                  <a:cubicBezTo>
                    <a:pt x="694" y="928"/>
                    <a:pt x="710" y="926"/>
                    <a:pt x="712" y="925"/>
                  </a:cubicBezTo>
                  <a:cubicBezTo>
                    <a:pt x="714" y="925"/>
                    <a:pt x="720" y="914"/>
                    <a:pt x="722" y="911"/>
                  </a:cubicBezTo>
                  <a:cubicBezTo>
                    <a:pt x="724" y="907"/>
                    <a:pt x="724" y="904"/>
                    <a:pt x="722" y="903"/>
                  </a:cubicBezTo>
                  <a:cubicBezTo>
                    <a:pt x="719" y="901"/>
                    <a:pt x="712" y="894"/>
                    <a:pt x="711" y="892"/>
                  </a:cubicBezTo>
                  <a:cubicBezTo>
                    <a:pt x="710" y="890"/>
                    <a:pt x="714" y="879"/>
                    <a:pt x="715" y="876"/>
                  </a:cubicBezTo>
                  <a:cubicBezTo>
                    <a:pt x="716" y="873"/>
                    <a:pt x="715" y="894"/>
                    <a:pt x="722" y="896"/>
                  </a:cubicBezTo>
                  <a:cubicBezTo>
                    <a:pt x="729" y="899"/>
                    <a:pt x="733" y="900"/>
                    <a:pt x="740" y="893"/>
                  </a:cubicBezTo>
                  <a:cubicBezTo>
                    <a:pt x="747" y="886"/>
                    <a:pt x="752" y="881"/>
                    <a:pt x="752" y="876"/>
                  </a:cubicBezTo>
                  <a:cubicBezTo>
                    <a:pt x="753" y="871"/>
                    <a:pt x="754" y="866"/>
                    <a:pt x="757" y="864"/>
                  </a:cubicBezTo>
                  <a:cubicBezTo>
                    <a:pt x="760" y="862"/>
                    <a:pt x="762" y="864"/>
                    <a:pt x="765" y="856"/>
                  </a:cubicBezTo>
                  <a:cubicBezTo>
                    <a:pt x="768" y="848"/>
                    <a:pt x="770" y="854"/>
                    <a:pt x="773" y="847"/>
                  </a:cubicBezTo>
                  <a:cubicBezTo>
                    <a:pt x="777" y="840"/>
                    <a:pt x="768" y="832"/>
                    <a:pt x="775" y="827"/>
                  </a:cubicBezTo>
                  <a:cubicBezTo>
                    <a:pt x="781" y="822"/>
                    <a:pt x="792" y="816"/>
                    <a:pt x="792" y="816"/>
                  </a:cubicBezTo>
                  <a:cubicBezTo>
                    <a:pt x="792" y="816"/>
                    <a:pt x="795" y="814"/>
                    <a:pt x="801" y="812"/>
                  </a:cubicBezTo>
                  <a:cubicBezTo>
                    <a:pt x="807" y="810"/>
                    <a:pt x="814" y="812"/>
                    <a:pt x="816" y="808"/>
                  </a:cubicBezTo>
                  <a:cubicBezTo>
                    <a:pt x="818" y="804"/>
                    <a:pt x="820" y="796"/>
                    <a:pt x="823" y="792"/>
                  </a:cubicBezTo>
                  <a:cubicBezTo>
                    <a:pt x="826" y="788"/>
                    <a:pt x="830" y="781"/>
                    <a:pt x="828" y="778"/>
                  </a:cubicBezTo>
                  <a:cubicBezTo>
                    <a:pt x="827" y="775"/>
                    <a:pt x="832" y="762"/>
                    <a:pt x="832" y="758"/>
                  </a:cubicBezTo>
                  <a:cubicBezTo>
                    <a:pt x="831" y="754"/>
                    <a:pt x="827" y="746"/>
                    <a:pt x="834" y="738"/>
                  </a:cubicBezTo>
                  <a:cubicBezTo>
                    <a:pt x="842" y="731"/>
                    <a:pt x="850" y="720"/>
                    <a:pt x="851" y="717"/>
                  </a:cubicBezTo>
                  <a:cubicBezTo>
                    <a:pt x="851" y="714"/>
                    <a:pt x="858" y="701"/>
                    <a:pt x="857" y="695"/>
                  </a:cubicBezTo>
                  <a:cubicBezTo>
                    <a:pt x="857" y="689"/>
                    <a:pt x="851" y="682"/>
                    <a:pt x="847" y="680"/>
                  </a:cubicBezTo>
                  <a:close/>
                  <a:moveTo>
                    <a:pt x="592" y="323"/>
                  </a:moveTo>
                  <a:cubicBezTo>
                    <a:pt x="594" y="324"/>
                    <a:pt x="605" y="321"/>
                    <a:pt x="607" y="324"/>
                  </a:cubicBezTo>
                  <a:cubicBezTo>
                    <a:pt x="609" y="327"/>
                    <a:pt x="605" y="328"/>
                    <a:pt x="599" y="330"/>
                  </a:cubicBezTo>
                  <a:cubicBezTo>
                    <a:pt x="594" y="333"/>
                    <a:pt x="593" y="332"/>
                    <a:pt x="591" y="335"/>
                  </a:cubicBezTo>
                  <a:cubicBezTo>
                    <a:pt x="589" y="338"/>
                    <a:pt x="582" y="339"/>
                    <a:pt x="579" y="343"/>
                  </a:cubicBezTo>
                  <a:cubicBezTo>
                    <a:pt x="576" y="347"/>
                    <a:pt x="570" y="349"/>
                    <a:pt x="569" y="346"/>
                  </a:cubicBezTo>
                  <a:cubicBezTo>
                    <a:pt x="567" y="343"/>
                    <a:pt x="570" y="344"/>
                    <a:pt x="570" y="343"/>
                  </a:cubicBezTo>
                  <a:cubicBezTo>
                    <a:pt x="571" y="341"/>
                    <a:pt x="580" y="336"/>
                    <a:pt x="580" y="336"/>
                  </a:cubicBezTo>
                  <a:cubicBezTo>
                    <a:pt x="580" y="336"/>
                    <a:pt x="591" y="322"/>
                    <a:pt x="592" y="323"/>
                  </a:cubicBezTo>
                  <a:close/>
                  <a:moveTo>
                    <a:pt x="564" y="309"/>
                  </a:moveTo>
                  <a:cubicBezTo>
                    <a:pt x="566" y="308"/>
                    <a:pt x="573" y="308"/>
                    <a:pt x="577" y="309"/>
                  </a:cubicBezTo>
                  <a:cubicBezTo>
                    <a:pt x="580" y="310"/>
                    <a:pt x="586" y="321"/>
                    <a:pt x="583" y="321"/>
                  </a:cubicBezTo>
                  <a:cubicBezTo>
                    <a:pt x="580" y="322"/>
                    <a:pt x="576" y="319"/>
                    <a:pt x="576" y="314"/>
                  </a:cubicBezTo>
                  <a:cubicBezTo>
                    <a:pt x="576" y="310"/>
                    <a:pt x="573" y="322"/>
                    <a:pt x="575" y="326"/>
                  </a:cubicBezTo>
                  <a:cubicBezTo>
                    <a:pt x="577" y="330"/>
                    <a:pt x="571" y="334"/>
                    <a:pt x="568" y="334"/>
                  </a:cubicBezTo>
                  <a:cubicBezTo>
                    <a:pt x="566" y="334"/>
                    <a:pt x="565" y="329"/>
                    <a:pt x="565" y="323"/>
                  </a:cubicBezTo>
                  <a:cubicBezTo>
                    <a:pt x="566" y="318"/>
                    <a:pt x="562" y="313"/>
                    <a:pt x="557" y="313"/>
                  </a:cubicBezTo>
                  <a:cubicBezTo>
                    <a:pt x="551" y="314"/>
                    <a:pt x="548" y="319"/>
                    <a:pt x="546" y="321"/>
                  </a:cubicBezTo>
                  <a:cubicBezTo>
                    <a:pt x="544" y="323"/>
                    <a:pt x="544" y="333"/>
                    <a:pt x="545" y="336"/>
                  </a:cubicBezTo>
                  <a:cubicBezTo>
                    <a:pt x="545" y="338"/>
                    <a:pt x="545" y="347"/>
                    <a:pt x="540" y="346"/>
                  </a:cubicBezTo>
                  <a:cubicBezTo>
                    <a:pt x="535" y="346"/>
                    <a:pt x="536" y="335"/>
                    <a:pt x="537" y="332"/>
                  </a:cubicBezTo>
                  <a:cubicBezTo>
                    <a:pt x="538" y="328"/>
                    <a:pt x="535" y="319"/>
                    <a:pt x="538" y="314"/>
                  </a:cubicBezTo>
                  <a:cubicBezTo>
                    <a:pt x="540" y="309"/>
                    <a:pt x="546" y="307"/>
                    <a:pt x="550" y="307"/>
                  </a:cubicBezTo>
                  <a:cubicBezTo>
                    <a:pt x="554" y="306"/>
                    <a:pt x="563" y="310"/>
                    <a:pt x="564" y="309"/>
                  </a:cubicBezTo>
                  <a:close/>
                  <a:moveTo>
                    <a:pt x="524" y="293"/>
                  </a:moveTo>
                  <a:cubicBezTo>
                    <a:pt x="531" y="289"/>
                    <a:pt x="538" y="281"/>
                    <a:pt x="541" y="285"/>
                  </a:cubicBezTo>
                  <a:cubicBezTo>
                    <a:pt x="544" y="288"/>
                    <a:pt x="550" y="293"/>
                    <a:pt x="554" y="293"/>
                  </a:cubicBezTo>
                  <a:cubicBezTo>
                    <a:pt x="557" y="294"/>
                    <a:pt x="553" y="301"/>
                    <a:pt x="551" y="302"/>
                  </a:cubicBezTo>
                  <a:cubicBezTo>
                    <a:pt x="549" y="302"/>
                    <a:pt x="544" y="300"/>
                    <a:pt x="539" y="300"/>
                  </a:cubicBezTo>
                  <a:cubicBezTo>
                    <a:pt x="534" y="300"/>
                    <a:pt x="535" y="297"/>
                    <a:pt x="533" y="297"/>
                  </a:cubicBezTo>
                  <a:cubicBezTo>
                    <a:pt x="531" y="298"/>
                    <a:pt x="527" y="299"/>
                    <a:pt x="524" y="301"/>
                  </a:cubicBezTo>
                  <a:cubicBezTo>
                    <a:pt x="520" y="303"/>
                    <a:pt x="515" y="303"/>
                    <a:pt x="515" y="299"/>
                  </a:cubicBezTo>
                  <a:cubicBezTo>
                    <a:pt x="515" y="294"/>
                    <a:pt x="517" y="296"/>
                    <a:pt x="524" y="293"/>
                  </a:cubicBezTo>
                  <a:close/>
                  <a:moveTo>
                    <a:pt x="321" y="303"/>
                  </a:moveTo>
                  <a:cubicBezTo>
                    <a:pt x="318" y="303"/>
                    <a:pt x="316" y="296"/>
                    <a:pt x="316" y="293"/>
                  </a:cubicBezTo>
                  <a:cubicBezTo>
                    <a:pt x="315" y="290"/>
                    <a:pt x="310" y="290"/>
                    <a:pt x="308" y="288"/>
                  </a:cubicBezTo>
                  <a:cubicBezTo>
                    <a:pt x="305" y="286"/>
                    <a:pt x="299" y="277"/>
                    <a:pt x="304" y="279"/>
                  </a:cubicBezTo>
                  <a:cubicBezTo>
                    <a:pt x="305" y="280"/>
                    <a:pt x="308" y="283"/>
                    <a:pt x="310" y="283"/>
                  </a:cubicBezTo>
                  <a:cubicBezTo>
                    <a:pt x="311" y="283"/>
                    <a:pt x="319" y="291"/>
                    <a:pt x="321" y="293"/>
                  </a:cubicBezTo>
                  <a:cubicBezTo>
                    <a:pt x="323" y="296"/>
                    <a:pt x="323" y="302"/>
                    <a:pt x="321" y="303"/>
                  </a:cubicBezTo>
                  <a:close/>
                  <a:moveTo>
                    <a:pt x="559" y="195"/>
                  </a:moveTo>
                  <a:cubicBezTo>
                    <a:pt x="557" y="197"/>
                    <a:pt x="565" y="200"/>
                    <a:pt x="566" y="197"/>
                  </a:cubicBezTo>
                  <a:cubicBezTo>
                    <a:pt x="568" y="195"/>
                    <a:pt x="562" y="191"/>
                    <a:pt x="559" y="195"/>
                  </a:cubicBezTo>
                  <a:close/>
                  <a:moveTo>
                    <a:pt x="579" y="199"/>
                  </a:moveTo>
                  <a:cubicBezTo>
                    <a:pt x="573" y="201"/>
                    <a:pt x="578" y="205"/>
                    <a:pt x="582" y="204"/>
                  </a:cubicBezTo>
                  <a:cubicBezTo>
                    <a:pt x="585" y="202"/>
                    <a:pt x="583" y="197"/>
                    <a:pt x="579" y="199"/>
                  </a:cubicBezTo>
                  <a:close/>
                  <a:moveTo>
                    <a:pt x="329" y="102"/>
                  </a:moveTo>
                  <a:cubicBezTo>
                    <a:pt x="334" y="102"/>
                    <a:pt x="341" y="102"/>
                    <a:pt x="343" y="101"/>
                  </a:cubicBezTo>
                  <a:cubicBezTo>
                    <a:pt x="345" y="100"/>
                    <a:pt x="356" y="97"/>
                    <a:pt x="355" y="101"/>
                  </a:cubicBezTo>
                  <a:cubicBezTo>
                    <a:pt x="355" y="104"/>
                    <a:pt x="359" y="110"/>
                    <a:pt x="362" y="109"/>
                  </a:cubicBezTo>
                  <a:cubicBezTo>
                    <a:pt x="364" y="108"/>
                    <a:pt x="369" y="103"/>
                    <a:pt x="371" y="105"/>
                  </a:cubicBezTo>
                  <a:cubicBezTo>
                    <a:pt x="374" y="107"/>
                    <a:pt x="374" y="112"/>
                    <a:pt x="377" y="113"/>
                  </a:cubicBezTo>
                  <a:cubicBezTo>
                    <a:pt x="379" y="114"/>
                    <a:pt x="386" y="114"/>
                    <a:pt x="389" y="113"/>
                  </a:cubicBezTo>
                  <a:cubicBezTo>
                    <a:pt x="392" y="112"/>
                    <a:pt x="400" y="112"/>
                    <a:pt x="404" y="113"/>
                  </a:cubicBezTo>
                  <a:cubicBezTo>
                    <a:pt x="408" y="114"/>
                    <a:pt x="419" y="116"/>
                    <a:pt x="420" y="114"/>
                  </a:cubicBezTo>
                  <a:cubicBezTo>
                    <a:pt x="421" y="111"/>
                    <a:pt x="424" y="111"/>
                    <a:pt x="424" y="108"/>
                  </a:cubicBezTo>
                  <a:cubicBezTo>
                    <a:pt x="425" y="106"/>
                    <a:pt x="426" y="98"/>
                    <a:pt x="426" y="98"/>
                  </a:cubicBezTo>
                  <a:cubicBezTo>
                    <a:pt x="426" y="98"/>
                    <a:pt x="424" y="94"/>
                    <a:pt x="421" y="96"/>
                  </a:cubicBezTo>
                  <a:cubicBezTo>
                    <a:pt x="418" y="98"/>
                    <a:pt x="416" y="99"/>
                    <a:pt x="413" y="98"/>
                  </a:cubicBezTo>
                  <a:cubicBezTo>
                    <a:pt x="410" y="97"/>
                    <a:pt x="410" y="91"/>
                    <a:pt x="405" y="92"/>
                  </a:cubicBezTo>
                  <a:cubicBezTo>
                    <a:pt x="399" y="93"/>
                    <a:pt x="398" y="97"/>
                    <a:pt x="397" y="98"/>
                  </a:cubicBezTo>
                  <a:cubicBezTo>
                    <a:pt x="395" y="100"/>
                    <a:pt x="391" y="101"/>
                    <a:pt x="390" y="101"/>
                  </a:cubicBezTo>
                  <a:cubicBezTo>
                    <a:pt x="388" y="100"/>
                    <a:pt x="380" y="94"/>
                    <a:pt x="380" y="94"/>
                  </a:cubicBezTo>
                  <a:cubicBezTo>
                    <a:pt x="380" y="94"/>
                    <a:pt x="364" y="94"/>
                    <a:pt x="363" y="91"/>
                  </a:cubicBezTo>
                  <a:cubicBezTo>
                    <a:pt x="362" y="89"/>
                    <a:pt x="360" y="85"/>
                    <a:pt x="352" y="85"/>
                  </a:cubicBezTo>
                  <a:cubicBezTo>
                    <a:pt x="345" y="86"/>
                    <a:pt x="331" y="92"/>
                    <a:pt x="329" y="92"/>
                  </a:cubicBezTo>
                  <a:cubicBezTo>
                    <a:pt x="327" y="92"/>
                    <a:pt x="332" y="96"/>
                    <a:pt x="329" y="96"/>
                  </a:cubicBezTo>
                  <a:cubicBezTo>
                    <a:pt x="326" y="96"/>
                    <a:pt x="323" y="96"/>
                    <a:pt x="322" y="100"/>
                  </a:cubicBezTo>
                  <a:cubicBezTo>
                    <a:pt x="321" y="102"/>
                    <a:pt x="325" y="102"/>
                    <a:pt x="329" y="102"/>
                  </a:cubicBezTo>
                  <a:close/>
                  <a:moveTo>
                    <a:pt x="380" y="89"/>
                  </a:moveTo>
                  <a:cubicBezTo>
                    <a:pt x="383" y="89"/>
                    <a:pt x="390" y="86"/>
                    <a:pt x="392" y="88"/>
                  </a:cubicBezTo>
                  <a:cubicBezTo>
                    <a:pt x="394" y="90"/>
                    <a:pt x="399" y="89"/>
                    <a:pt x="399" y="87"/>
                  </a:cubicBezTo>
                  <a:cubicBezTo>
                    <a:pt x="398" y="85"/>
                    <a:pt x="401" y="77"/>
                    <a:pt x="397" y="76"/>
                  </a:cubicBezTo>
                  <a:cubicBezTo>
                    <a:pt x="392" y="76"/>
                    <a:pt x="387" y="81"/>
                    <a:pt x="380" y="83"/>
                  </a:cubicBezTo>
                  <a:cubicBezTo>
                    <a:pt x="376" y="85"/>
                    <a:pt x="377" y="89"/>
                    <a:pt x="380" y="89"/>
                  </a:cubicBezTo>
                  <a:close/>
                  <a:moveTo>
                    <a:pt x="434" y="83"/>
                  </a:moveTo>
                  <a:cubicBezTo>
                    <a:pt x="438" y="83"/>
                    <a:pt x="447" y="81"/>
                    <a:pt x="447" y="83"/>
                  </a:cubicBezTo>
                  <a:cubicBezTo>
                    <a:pt x="448" y="85"/>
                    <a:pt x="447" y="86"/>
                    <a:pt x="452" y="87"/>
                  </a:cubicBezTo>
                  <a:cubicBezTo>
                    <a:pt x="457" y="88"/>
                    <a:pt x="459" y="89"/>
                    <a:pt x="462" y="89"/>
                  </a:cubicBezTo>
                  <a:cubicBezTo>
                    <a:pt x="464" y="89"/>
                    <a:pt x="463" y="83"/>
                    <a:pt x="461" y="80"/>
                  </a:cubicBezTo>
                  <a:cubicBezTo>
                    <a:pt x="459" y="76"/>
                    <a:pt x="459" y="77"/>
                    <a:pt x="453" y="74"/>
                  </a:cubicBezTo>
                  <a:cubicBezTo>
                    <a:pt x="447" y="72"/>
                    <a:pt x="441" y="72"/>
                    <a:pt x="436" y="73"/>
                  </a:cubicBezTo>
                  <a:cubicBezTo>
                    <a:pt x="432" y="73"/>
                    <a:pt x="428" y="72"/>
                    <a:pt x="427" y="78"/>
                  </a:cubicBezTo>
                  <a:cubicBezTo>
                    <a:pt x="426" y="81"/>
                    <a:pt x="430" y="83"/>
                    <a:pt x="434" y="83"/>
                  </a:cubicBezTo>
                  <a:close/>
                  <a:moveTo>
                    <a:pt x="434" y="96"/>
                  </a:moveTo>
                  <a:cubicBezTo>
                    <a:pt x="431" y="99"/>
                    <a:pt x="434" y="107"/>
                    <a:pt x="433" y="108"/>
                  </a:cubicBezTo>
                  <a:cubicBezTo>
                    <a:pt x="432" y="109"/>
                    <a:pt x="433" y="113"/>
                    <a:pt x="436" y="112"/>
                  </a:cubicBezTo>
                  <a:cubicBezTo>
                    <a:pt x="439" y="111"/>
                    <a:pt x="440" y="103"/>
                    <a:pt x="442" y="103"/>
                  </a:cubicBezTo>
                  <a:cubicBezTo>
                    <a:pt x="444" y="103"/>
                    <a:pt x="455" y="101"/>
                    <a:pt x="456" y="105"/>
                  </a:cubicBezTo>
                  <a:cubicBezTo>
                    <a:pt x="458" y="109"/>
                    <a:pt x="458" y="107"/>
                    <a:pt x="463" y="108"/>
                  </a:cubicBezTo>
                  <a:cubicBezTo>
                    <a:pt x="468" y="108"/>
                    <a:pt x="472" y="102"/>
                    <a:pt x="472" y="100"/>
                  </a:cubicBezTo>
                  <a:cubicBezTo>
                    <a:pt x="472" y="98"/>
                    <a:pt x="470" y="94"/>
                    <a:pt x="463" y="95"/>
                  </a:cubicBezTo>
                  <a:cubicBezTo>
                    <a:pt x="456" y="96"/>
                    <a:pt x="436" y="94"/>
                    <a:pt x="434" y="96"/>
                  </a:cubicBezTo>
                  <a:close/>
                  <a:moveTo>
                    <a:pt x="460" y="117"/>
                  </a:moveTo>
                  <a:cubicBezTo>
                    <a:pt x="457" y="118"/>
                    <a:pt x="450" y="115"/>
                    <a:pt x="446" y="118"/>
                  </a:cubicBezTo>
                  <a:cubicBezTo>
                    <a:pt x="444" y="120"/>
                    <a:pt x="445" y="126"/>
                    <a:pt x="449" y="126"/>
                  </a:cubicBezTo>
                  <a:cubicBezTo>
                    <a:pt x="453" y="127"/>
                    <a:pt x="460" y="123"/>
                    <a:pt x="460" y="126"/>
                  </a:cubicBezTo>
                  <a:cubicBezTo>
                    <a:pt x="461" y="128"/>
                    <a:pt x="463" y="139"/>
                    <a:pt x="470" y="136"/>
                  </a:cubicBezTo>
                  <a:cubicBezTo>
                    <a:pt x="476" y="132"/>
                    <a:pt x="475" y="129"/>
                    <a:pt x="477" y="128"/>
                  </a:cubicBezTo>
                  <a:cubicBezTo>
                    <a:pt x="479" y="128"/>
                    <a:pt x="477" y="119"/>
                    <a:pt x="474" y="117"/>
                  </a:cubicBezTo>
                  <a:cubicBezTo>
                    <a:pt x="471" y="115"/>
                    <a:pt x="462" y="116"/>
                    <a:pt x="460" y="117"/>
                  </a:cubicBezTo>
                  <a:close/>
                  <a:moveTo>
                    <a:pt x="493" y="124"/>
                  </a:moveTo>
                  <a:cubicBezTo>
                    <a:pt x="497" y="123"/>
                    <a:pt x="504" y="122"/>
                    <a:pt x="507" y="122"/>
                  </a:cubicBezTo>
                  <a:cubicBezTo>
                    <a:pt x="510" y="122"/>
                    <a:pt x="511" y="116"/>
                    <a:pt x="507" y="115"/>
                  </a:cubicBezTo>
                  <a:cubicBezTo>
                    <a:pt x="504" y="115"/>
                    <a:pt x="501" y="111"/>
                    <a:pt x="498" y="112"/>
                  </a:cubicBezTo>
                  <a:cubicBezTo>
                    <a:pt x="495" y="114"/>
                    <a:pt x="484" y="119"/>
                    <a:pt x="485" y="122"/>
                  </a:cubicBezTo>
                  <a:cubicBezTo>
                    <a:pt x="486" y="123"/>
                    <a:pt x="488" y="125"/>
                    <a:pt x="493" y="124"/>
                  </a:cubicBezTo>
                  <a:close/>
                  <a:moveTo>
                    <a:pt x="496" y="106"/>
                  </a:moveTo>
                  <a:cubicBezTo>
                    <a:pt x="495" y="101"/>
                    <a:pt x="486" y="100"/>
                    <a:pt x="484" y="105"/>
                  </a:cubicBezTo>
                  <a:cubicBezTo>
                    <a:pt x="483" y="109"/>
                    <a:pt x="498" y="111"/>
                    <a:pt x="496" y="106"/>
                  </a:cubicBezTo>
                  <a:close/>
                  <a:moveTo>
                    <a:pt x="477" y="88"/>
                  </a:moveTo>
                  <a:cubicBezTo>
                    <a:pt x="481" y="90"/>
                    <a:pt x="487" y="93"/>
                    <a:pt x="492" y="95"/>
                  </a:cubicBezTo>
                  <a:cubicBezTo>
                    <a:pt x="496" y="97"/>
                    <a:pt x="505" y="98"/>
                    <a:pt x="507" y="102"/>
                  </a:cubicBezTo>
                  <a:cubicBezTo>
                    <a:pt x="510" y="106"/>
                    <a:pt x="519" y="109"/>
                    <a:pt x="519" y="109"/>
                  </a:cubicBezTo>
                  <a:cubicBezTo>
                    <a:pt x="530" y="110"/>
                    <a:pt x="530" y="110"/>
                    <a:pt x="530" y="110"/>
                  </a:cubicBezTo>
                  <a:cubicBezTo>
                    <a:pt x="530" y="110"/>
                    <a:pt x="538" y="108"/>
                    <a:pt x="546" y="109"/>
                  </a:cubicBezTo>
                  <a:cubicBezTo>
                    <a:pt x="554" y="110"/>
                    <a:pt x="566" y="111"/>
                    <a:pt x="572" y="111"/>
                  </a:cubicBezTo>
                  <a:cubicBezTo>
                    <a:pt x="579" y="110"/>
                    <a:pt x="580" y="108"/>
                    <a:pt x="580" y="106"/>
                  </a:cubicBezTo>
                  <a:cubicBezTo>
                    <a:pt x="581" y="105"/>
                    <a:pt x="568" y="101"/>
                    <a:pt x="565" y="102"/>
                  </a:cubicBezTo>
                  <a:cubicBezTo>
                    <a:pt x="562" y="102"/>
                    <a:pt x="545" y="102"/>
                    <a:pt x="539" y="102"/>
                  </a:cubicBezTo>
                  <a:cubicBezTo>
                    <a:pt x="534" y="101"/>
                    <a:pt x="528" y="101"/>
                    <a:pt x="524" y="102"/>
                  </a:cubicBezTo>
                  <a:cubicBezTo>
                    <a:pt x="519" y="102"/>
                    <a:pt x="516" y="98"/>
                    <a:pt x="513" y="96"/>
                  </a:cubicBezTo>
                  <a:cubicBezTo>
                    <a:pt x="510" y="94"/>
                    <a:pt x="503" y="88"/>
                    <a:pt x="499" y="87"/>
                  </a:cubicBezTo>
                  <a:cubicBezTo>
                    <a:pt x="495" y="86"/>
                    <a:pt x="496" y="86"/>
                    <a:pt x="487" y="84"/>
                  </a:cubicBezTo>
                  <a:cubicBezTo>
                    <a:pt x="483" y="83"/>
                    <a:pt x="475" y="81"/>
                    <a:pt x="475" y="80"/>
                  </a:cubicBezTo>
                  <a:cubicBezTo>
                    <a:pt x="475" y="79"/>
                    <a:pt x="473" y="85"/>
                    <a:pt x="477" y="88"/>
                  </a:cubicBezTo>
                  <a:close/>
                  <a:moveTo>
                    <a:pt x="974" y="174"/>
                  </a:moveTo>
                  <a:cubicBezTo>
                    <a:pt x="971" y="171"/>
                    <a:pt x="964" y="169"/>
                    <a:pt x="961" y="168"/>
                  </a:cubicBezTo>
                  <a:cubicBezTo>
                    <a:pt x="958" y="168"/>
                    <a:pt x="955" y="171"/>
                    <a:pt x="948" y="171"/>
                  </a:cubicBezTo>
                  <a:cubicBezTo>
                    <a:pt x="941" y="171"/>
                    <a:pt x="937" y="175"/>
                    <a:pt x="934" y="171"/>
                  </a:cubicBezTo>
                  <a:cubicBezTo>
                    <a:pt x="931" y="168"/>
                    <a:pt x="920" y="166"/>
                    <a:pt x="919" y="168"/>
                  </a:cubicBezTo>
                  <a:cubicBezTo>
                    <a:pt x="918" y="171"/>
                    <a:pt x="915" y="171"/>
                    <a:pt x="918" y="177"/>
                  </a:cubicBezTo>
                  <a:cubicBezTo>
                    <a:pt x="920" y="183"/>
                    <a:pt x="922" y="186"/>
                    <a:pt x="925" y="186"/>
                  </a:cubicBezTo>
                  <a:cubicBezTo>
                    <a:pt x="927" y="185"/>
                    <a:pt x="936" y="185"/>
                    <a:pt x="937" y="188"/>
                  </a:cubicBezTo>
                  <a:cubicBezTo>
                    <a:pt x="938" y="191"/>
                    <a:pt x="940" y="194"/>
                    <a:pt x="946" y="192"/>
                  </a:cubicBezTo>
                  <a:cubicBezTo>
                    <a:pt x="952" y="190"/>
                    <a:pt x="957" y="189"/>
                    <a:pt x="958" y="186"/>
                  </a:cubicBezTo>
                  <a:cubicBezTo>
                    <a:pt x="960" y="184"/>
                    <a:pt x="969" y="184"/>
                    <a:pt x="969" y="184"/>
                  </a:cubicBezTo>
                  <a:cubicBezTo>
                    <a:pt x="969" y="184"/>
                    <a:pt x="976" y="177"/>
                    <a:pt x="974" y="174"/>
                  </a:cubicBezTo>
                  <a:close/>
                  <a:moveTo>
                    <a:pt x="903" y="125"/>
                  </a:moveTo>
                  <a:cubicBezTo>
                    <a:pt x="901" y="122"/>
                    <a:pt x="898" y="114"/>
                    <a:pt x="905" y="113"/>
                  </a:cubicBezTo>
                  <a:cubicBezTo>
                    <a:pt x="912" y="112"/>
                    <a:pt x="924" y="121"/>
                    <a:pt x="924" y="115"/>
                  </a:cubicBezTo>
                  <a:cubicBezTo>
                    <a:pt x="923" y="108"/>
                    <a:pt x="924" y="101"/>
                    <a:pt x="926" y="98"/>
                  </a:cubicBezTo>
                  <a:cubicBezTo>
                    <a:pt x="928" y="94"/>
                    <a:pt x="932" y="92"/>
                    <a:pt x="929" y="90"/>
                  </a:cubicBezTo>
                  <a:cubicBezTo>
                    <a:pt x="927" y="89"/>
                    <a:pt x="924" y="92"/>
                    <a:pt x="922" y="86"/>
                  </a:cubicBezTo>
                  <a:cubicBezTo>
                    <a:pt x="920" y="80"/>
                    <a:pt x="924" y="75"/>
                    <a:pt x="927" y="73"/>
                  </a:cubicBezTo>
                  <a:cubicBezTo>
                    <a:pt x="929" y="70"/>
                    <a:pt x="942" y="55"/>
                    <a:pt x="950" y="52"/>
                  </a:cubicBezTo>
                  <a:cubicBezTo>
                    <a:pt x="957" y="50"/>
                    <a:pt x="962" y="40"/>
                    <a:pt x="957" y="38"/>
                  </a:cubicBezTo>
                  <a:cubicBezTo>
                    <a:pt x="952" y="36"/>
                    <a:pt x="942" y="33"/>
                    <a:pt x="935" y="39"/>
                  </a:cubicBezTo>
                  <a:cubicBezTo>
                    <a:pt x="928" y="46"/>
                    <a:pt x="925" y="52"/>
                    <a:pt x="917" y="50"/>
                  </a:cubicBezTo>
                  <a:cubicBezTo>
                    <a:pt x="910" y="48"/>
                    <a:pt x="908" y="37"/>
                    <a:pt x="904" y="31"/>
                  </a:cubicBezTo>
                  <a:cubicBezTo>
                    <a:pt x="898" y="23"/>
                    <a:pt x="902" y="7"/>
                    <a:pt x="895" y="9"/>
                  </a:cubicBezTo>
                  <a:cubicBezTo>
                    <a:pt x="888" y="10"/>
                    <a:pt x="888" y="10"/>
                    <a:pt x="888" y="10"/>
                  </a:cubicBezTo>
                  <a:cubicBezTo>
                    <a:pt x="888" y="10"/>
                    <a:pt x="881" y="8"/>
                    <a:pt x="876" y="9"/>
                  </a:cubicBezTo>
                  <a:cubicBezTo>
                    <a:pt x="870" y="11"/>
                    <a:pt x="866" y="15"/>
                    <a:pt x="862" y="15"/>
                  </a:cubicBezTo>
                  <a:cubicBezTo>
                    <a:pt x="855" y="13"/>
                    <a:pt x="849" y="17"/>
                    <a:pt x="847" y="17"/>
                  </a:cubicBezTo>
                  <a:cubicBezTo>
                    <a:pt x="831" y="21"/>
                    <a:pt x="819" y="16"/>
                    <a:pt x="817" y="16"/>
                  </a:cubicBezTo>
                  <a:cubicBezTo>
                    <a:pt x="815" y="15"/>
                    <a:pt x="828" y="17"/>
                    <a:pt x="837" y="16"/>
                  </a:cubicBezTo>
                  <a:cubicBezTo>
                    <a:pt x="845" y="14"/>
                    <a:pt x="857" y="11"/>
                    <a:pt x="864" y="10"/>
                  </a:cubicBezTo>
                  <a:cubicBezTo>
                    <a:pt x="870" y="9"/>
                    <a:pt x="865" y="6"/>
                    <a:pt x="863" y="6"/>
                  </a:cubicBezTo>
                  <a:cubicBezTo>
                    <a:pt x="855" y="5"/>
                    <a:pt x="843" y="1"/>
                    <a:pt x="833" y="0"/>
                  </a:cubicBezTo>
                  <a:cubicBezTo>
                    <a:pt x="825" y="0"/>
                    <a:pt x="821" y="2"/>
                    <a:pt x="813" y="3"/>
                  </a:cubicBezTo>
                  <a:cubicBezTo>
                    <a:pt x="804" y="3"/>
                    <a:pt x="792" y="2"/>
                    <a:pt x="785" y="8"/>
                  </a:cubicBezTo>
                  <a:cubicBezTo>
                    <a:pt x="778" y="12"/>
                    <a:pt x="770" y="13"/>
                    <a:pt x="769" y="14"/>
                  </a:cubicBezTo>
                  <a:cubicBezTo>
                    <a:pt x="765" y="19"/>
                    <a:pt x="762" y="31"/>
                    <a:pt x="758" y="28"/>
                  </a:cubicBezTo>
                  <a:cubicBezTo>
                    <a:pt x="755" y="24"/>
                    <a:pt x="754" y="16"/>
                    <a:pt x="750" y="20"/>
                  </a:cubicBezTo>
                  <a:cubicBezTo>
                    <a:pt x="745" y="23"/>
                    <a:pt x="749" y="31"/>
                    <a:pt x="746" y="37"/>
                  </a:cubicBezTo>
                  <a:cubicBezTo>
                    <a:pt x="742" y="42"/>
                    <a:pt x="731" y="42"/>
                    <a:pt x="728" y="40"/>
                  </a:cubicBezTo>
                  <a:cubicBezTo>
                    <a:pt x="725" y="38"/>
                    <a:pt x="722" y="36"/>
                    <a:pt x="709" y="37"/>
                  </a:cubicBezTo>
                  <a:cubicBezTo>
                    <a:pt x="696" y="38"/>
                    <a:pt x="683" y="42"/>
                    <a:pt x="685" y="47"/>
                  </a:cubicBezTo>
                  <a:cubicBezTo>
                    <a:pt x="688" y="52"/>
                    <a:pt x="680" y="55"/>
                    <a:pt x="678" y="53"/>
                  </a:cubicBezTo>
                  <a:cubicBezTo>
                    <a:pt x="675" y="50"/>
                    <a:pt x="665" y="55"/>
                    <a:pt x="666" y="60"/>
                  </a:cubicBezTo>
                  <a:cubicBezTo>
                    <a:pt x="667" y="65"/>
                    <a:pt x="664" y="71"/>
                    <a:pt x="659" y="70"/>
                  </a:cubicBezTo>
                  <a:cubicBezTo>
                    <a:pt x="654" y="68"/>
                    <a:pt x="650" y="72"/>
                    <a:pt x="650" y="77"/>
                  </a:cubicBezTo>
                  <a:cubicBezTo>
                    <a:pt x="649" y="81"/>
                    <a:pt x="637" y="83"/>
                    <a:pt x="636" y="83"/>
                  </a:cubicBezTo>
                  <a:cubicBezTo>
                    <a:pt x="635" y="83"/>
                    <a:pt x="620" y="83"/>
                    <a:pt x="626" y="88"/>
                  </a:cubicBezTo>
                  <a:cubicBezTo>
                    <a:pt x="629" y="91"/>
                    <a:pt x="632" y="89"/>
                    <a:pt x="636" y="90"/>
                  </a:cubicBezTo>
                  <a:cubicBezTo>
                    <a:pt x="641" y="92"/>
                    <a:pt x="645" y="101"/>
                    <a:pt x="647" y="102"/>
                  </a:cubicBezTo>
                  <a:cubicBezTo>
                    <a:pt x="650" y="103"/>
                    <a:pt x="653" y="102"/>
                    <a:pt x="655" y="99"/>
                  </a:cubicBezTo>
                  <a:cubicBezTo>
                    <a:pt x="657" y="97"/>
                    <a:pt x="659" y="88"/>
                    <a:pt x="659" y="88"/>
                  </a:cubicBezTo>
                  <a:cubicBezTo>
                    <a:pt x="659" y="88"/>
                    <a:pt x="659" y="96"/>
                    <a:pt x="663" y="98"/>
                  </a:cubicBezTo>
                  <a:cubicBezTo>
                    <a:pt x="666" y="100"/>
                    <a:pt x="676" y="97"/>
                    <a:pt x="678" y="97"/>
                  </a:cubicBezTo>
                  <a:cubicBezTo>
                    <a:pt x="681" y="98"/>
                    <a:pt x="696" y="100"/>
                    <a:pt x="700" y="103"/>
                  </a:cubicBezTo>
                  <a:cubicBezTo>
                    <a:pt x="704" y="105"/>
                    <a:pt x="714" y="107"/>
                    <a:pt x="717" y="112"/>
                  </a:cubicBezTo>
                  <a:cubicBezTo>
                    <a:pt x="719" y="117"/>
                    <a:pt x="720" y="135"/>
                    <a:pt x="721" y="138"/>
                  </a:cubicBezTo>
                  <a:cubicBezTo>
                    <a:pt x="723" y="140"/>
                    <a:pt x="728" y="131"/>
                    <a:pt x="730" y="129"/>
                  </a:cubicBezTo>
                  <a:cubicBezTo>
                    <a:pt x="731" y="127"/>
                    <a:pt x="737" y="128"/>
                    <a:pt x="740" y="131"/>
                  </a:cubicBezTo>
                  <a:cubicBezTo>
                    <a:pt x="742" y="134"/>
                    <a:pt x="747" y="141"/>
                    <a:pt x="747" y="144"/>
                  </a:cubicBezTo>
                  <a:cubicBezTo>
                    <a:pt x="746" y="146"/>
                    <a:pt x="745" y="151"/>
                    <a:pt x="743" y="149"/>
                  </a:cubicBezTo>
                  <a:cubicBezTo>
                    <a:pt x="742" y="148"/>
                    <a:pt x="738" y="148"/>
                    <a:pt x="740" y="145"/>
                  </a:cubicBezTo>
                  <a:cubicBezTo>
                    <a:pt x="741" y="142"/>
                    <a:pt x="742" y="135"/>
                    <a:pt x="739" y="135"/>
                  </a:cubicBezTo>
                  <a:cubicBezTo>
                    <a:pt x="736" y="135"/>
                    <a:pt x="734" y="135"/>
                    <a:pt x="734" y="135"/>
                  </a:cubicBezTo>
                  <a:cubicBezTo>
                    <a:pt x="734" y="135"/>
                    <a:pt x="730" y="133"/>
                    <a:pt x="726" y="139"/>
                  </a:cubicBezTo>
                  <a:cubicBezTo>
                    <a:pt x="723" y="145"/>
                    <a:pt x="726" y="151"/>
                    <a:pt x="728" y="151"/>
                  </a:cubicBezTo>
                  <a:cubicBezTo>
                    <a:pt x="730" y="151"/>
                    <a:pt x="735" y="151"/>
                    <a:pt x="735" y="153"/>
                  </a:cubicBezTo>
                  <a:cubicBezTo>
                    <a:pt x="735" y="155"/>
                    <a:pt x="730" y="160"/>
                    <a:pt x="730" y="162"/>
                  </a:cubicBezTo>
                  <a:cubicBezTo>
                    <a:pt x="731" y="165"/>
                    <a:pt x="735" y="175"/>
                    <a:pt x="736" y="177"/>
                  </a:cubicBezTo>
                  <a:cubicBezTo>
                    <a:pt x="737" y="179"/>
                    <a:pt x="744" y="181"/>
                    <a:pt x="746" y="181"/>
                  </a:cubicBezTo>
                  <a:cubicBezTo>
                    <a:pt x="748" y="182"/>
                    <a:pt x="741" y="182"/>
                    <a:pt x="743" y="185"/>
                  </a:cubicBezTo>
                  <a:cubicBezTo>
                    <a:pt x="744" y="188"/>
                    <a:pt x="747" y="195"/>
                    <a:pt x="750" y="197"/>
                  </a:cubicBezTo>
                  <a:cubicBezTo>
                    <a:pt x="754" y="198"/>
                    <a:pt x="764" y="205"/>
                    <a:pt x="765" y="209"/>
                  </a:cubicBezTo>
                  <a:cubicBezTo>
                    <a:pt x="766" y="212"/>
                    <a:pt x="774" y="206"/>
                    <a:pt x="775" y="206"/>
                  </a:cubicBezTo>
                  <a:cubicBezTo>
                    <a:pt x="777" y="205"/>
                    <a:pt x="776" y="214"/>
                    <a:pt x="781" y="215"/>
                  </a:cubicBezTo>
                  <a:cubicBezTo>
                    <a:pt x="785" y="215"/>
                    <a:pt x="787" y="214"/>
                    <a:pt x="791" y="210"/>
                  </a:cubicBezTo>
                  <a:cubicBezTo>
                    <a:pt x="794" y="207"/>
                    <a:pt x="793" y="202"/>
                    <a:pt x="794" y="198"/>
                  </a:cubicBezTo>
                  <a:cubicBezTo>
                    <a:pt x="794" y="194"/>
                    <a:pt x="794" y="192"/>
                    <a:pt x="798" y="193"/>
                  </a:cubicBezTo>
                  <a:cubicBezTo>
                    <a:pt x="802" y="194"/>
                    <a:pt x="804" y="192"/>
                    <a:pt x="804" y="188"/>
                  </a:cubicBezTo>
                  <a:cubicBezTo>
                    <a:pt x="804" y="184"/>
                    <a:pt x="800" y="179"/>
                    <a:pt x="807" y="178"/>
                  </a:cubicBezTo>
                  <a:cubicBezTo>
                    <a:pt x="813" y="177"/>
                    <a:pt x="817" y="171"/>
                    <a:pt x="821" y="171"/>
                  </a:cubicBezTo>
                  <a:cubicBezTo>
                    <a:pt x="825" y="171"/>
                    <a:pt x="836" y="173"/>
                    <a:pt x="838" y="171"/>
                  </a:cubicBezTo>
                  <a:cubicBezTo>
                    <a:pt x="839" y="169"/>
                    <a:pt x="844" y="157"/>
                    <a:pt x="848" y="157"/>
                  </a:cubicBezTo>
                  <a:cubicBezTo>
                    <a:pt x="851" y="156"/>
                    <a:pt x="860" y="158"/>
                    <a:pt x="868" y="157"/>
                  </a:cubicBezTo>
                  <a:cubicBezTo>
                    <a:pt x="877" y="155"/>
                    <a:pt x="885" y="149"/>
                    <a:pt x="888" y="149"/>
                  </a:cubicBezTo>
                  <a:cubicBezTo>
                    <a:pt x="891" y="150"/>
                    <a:pt x="898" y="150"/>
                    <a:pt x="896" y="147"/>
                  </a:cubicBezTo>
                  <a:cubicBezTo>
                    <a:pt x="894" y="145"/>
                    <a:pt x="890" y="139"/>
                    <a:pt x="886" y="139"/>
                  </a:cubicBezTo>
                  <a:cubicBezTo>
                    <a:pt x="881" y="139"/>
                    <a:pt x="880" y="127"/>
                    <a:pt x="881" y="127"/>
                  </a:cubicBezTo>
                  <a:cubicBezTo>
                    <a:pt x="883" y="127"/>
                    <a:pt x="894" y="131"/>
                    <a:pt x="894" y="135"/>
                  </a:cubicBezTo>
                  <a:cubicBezTo>
                    <a:pt x="894" y="140"/>
                    <a:pt x="896" y="145"/>
                    <a:pt x="902" y="143"/>
                  </a:cubicBezTo>
                  <a:cubicBezTo>
                    <a:pt x="908" y="142"/>
                    <a:pt x="907" y="135"/>
                    <a:pt x="906" y="134"/>
                  </a:cubicBezTo>
                  <a:cubicBezTo>
                    <a:pt x="905" y="132"/>
                    <a:pt x="904" y="128"/>
                    <a:pt x="903" y="125"/>
                  </a:cubicBezTo>
                  <a:close/>
                  <a:moveTo>
                    <a:pt x="610" y="500"/>
                  </a:moveTo>
                  <a:cubicBezTo>
                    <a:pt x="611" y="497"/>
                    <a:pt x="605" y="491"/>
                    <a:pt x="601" y="491"/>
                  </a:cubicBezTo>
                  <a:cubicBezTo>
                    <a:pt x="597" y="492"/>
                    <a:pt x="590" y="487"/>
                    <a:pt x="586" y="483"/>
                  </a:cubicBezTo>
                  <a:cubicBezTo>
                    <a:pt x="581" y="479"/>
                    <a:pt x="574" y="479"/>
                    <a:pt x="571" y="479"/>
                  </a:cubicBezTo>
                  <a:cubicBezTo>
                    <a:pt x="567" y="479"/>
                    <a:pt x="555" y="483"/>
                    <a:pt x="555" y="483"/>
                  </a:cubicBezTo>
                  <a:cubicBezTo>
                    <a:pt x="555" y="489"/>
                    <a:pt x="560" y="487"/>
                    <a:pt x="566" y="487"/>
                  </a:cubicBezTo>
                  <a:cubicBezTo>
                    <a:pt x="572" y="487"/>
                    <a:pt x="583" y="486"/>
                    <a:pt x="585" y="489"/>
                  </a:cubicBezTo>
                  <a:cubicBezTo>
                    <a:pt x="587" y="492"/>
                    <a:pt x="596" y="497"/>
                    <a:pt x="599" y="499"/>
                  </a:cubicBezTo>
                  <a:cubicBezTo>
                    <a:pt x="602" y="502"/>
                    <a:pt x="610" y="502"/>
                    <a:pt x="610" y="500"/>
                  </a:cubicBezTo>
                  <a:close/>
                  <a:moveTo>
                    <a:pt x="595" y="472"/>
                  </a:moveTo>
                  <a:cubicBezTo>
                    <a:pt x="601" y="471"/>
                    <a:pt x="597" y="465"/>
                    <a:pt x="593" y="466"/>
                  </a:cubicBezTo>
                  <a:cubicBezTo>
                    <a:pt x="588" y="466"/>
                    <a:pt x="589" y="473"/>
                    <a:pt x="595" y="472"/>
                  </a:cubicBezTo>
                  <a:close/>
                  <a:moveTo>
                    <a:pt x="595" y="516"/>
                  </a:moveTo>
                  <a:cubicBezTo>
                    <a:pt x="591" y="517"/>
                    <a:pt x="592" y="528"/>
                    <a:pt x="597" y="526"/>
                  </a:cubicBezTo>
                  <a:cubicBezTo>
                    <a:pt x="603" y="524"/>
                    <a:pt x="600" y="515"/>
                    <a:pt x="595" y="516"/>
                  </a:cubicBezTo>
                  <a:close/>
                  <a:moveTo>
                    <a:pt x="664" y="510"/>
                  </a:moveTo>
                  <a:cubicBezTo>
                    <a:pt x="659" y="511"/>
                    <a:pt x="660" y="521"/>
                    <a:pt x="666" y="519"/>
                  </a:cubicBezTo>
                  <a:cubicBezTo>
                    <a:pt x="671" y="518"/>
                    <a:pt x="668" y="509"/>
                    <a:pt x="664" y="510"/>
                  </a:cubicBezTo>
                  <a:close/>
                  <a:moveTo>
                    <a:pt x="640" y="502"/>
                  </a:moveTo>
                  <a:cubicBezTo>
                    <a:pt x="636" y="501"/>
                    <a:pt x="631" y="502"/>
                    <a:pt x="628" y="502"/>
                  </a:cubicBezTo>
                  <a:cubicBezTo>
                    <a:pt x="625" y="503"/>
                    <a:pt x="617" y="512"/>
                    <a:pt x="617" y="512"/>
                  </a:cubicBezTo>
                  <a:cubicBezTo>
                    <a:pt x="617" y="512"/>
                    <a:pt x="622" y="513"/>
                    <a:pt x="626" y="513"/>
                  </a:cubicBezTo>
                  <a:cubicBezTo>
                    <a:pt x="629" y="513"/>
                    <a:pt x="631" y="516"/>
                    <a:pt x="635" y="518"/>
                  </a:cubicBezTo>
                  <a:cubicBezTo>
                    <a:pt x="638" y="519"/>
                    <a:pt x="643" y="515"/>
                    <a:pt x="645" y="515"/>
                  </a:cubicBezTo>
                  <a:cubicBezTo>
                    <a:pt x="648" y="515"/>
                    <a:pt x="650" y="522"/>
                    <a:pt x="651" y="515"/>
                  </a:cubicBezTo>
                  <a:cubicBezTo>
                    <a:pt x="651" y="507"/>
                    <a:pt x="644" y="503"/>
                    <a:pt x="640" y="5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820D662D-9DB7-48B0-8F30-235C9698D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16775" y="5564188"/>
              <a:ext cx="1525588" cy="1892300"/>
            </a:xfrm>
            <a:custGeom>
              <a:avLst/>
              <a:gdLst>
                <a:gd name="T0" fmla="*/ 363 w 423"/>
                <a:gd name="T1" fmla="*/ 283 h 525"/>
                <a:gd name="T2" fmla="*/ 400 w 423"/>
                <a:gd name="T3" fmla="*/ 243 h 525"/>
                <a:gd name="T4" fmla="*/ 420 w 423"/>
                <a:gd name="T5" fmla="*/ 188 h 525"/>
                <a:gd name="T6" fmla="*/ 377 w 423"/>
                <a:gd name="T7" fmla="*/ 201 h 525"/>
                <a:gd name="T8" fmla="*/ 360 w 423"/>
                <a:gd name="T9" fmla="*/ 170 h 525"/>
                <a:gd name="T10" fmla="*/ 332 w 423"/>
                <a:gd name="T11" fmla="*/ 137 h 525"/>
                <a:gd name="T12" fmla="*/ 317 w 423"/>
                <a:gd name="T13" fmla="*/ 79 h 525"/>
                <a:gd name="T14" fmla="*/ 297 w 423"/>
                <a:gd name="T15" fmla="*/ 47 h 525"/>
                <a:gd name="T16" fmla="*/ 270 w 423"/>
                <a:gd name="T17" fmla="*/ 61 h 525"/>
                <a:gd name="T18" fmla="*/ 261 w 423"/>
                <a:gd name="T19" fmla="*/ 44 h 525"/>
                <a:gd name="T20" fmla="*/ 231 w 423"/>
                <a:gd name="T21" fmla="*/ 55 h 525"/>
                <a:gd name="T22" fmla="*/ 200 w 423"/>
                <a:gd name="T23" fmla="*/ 44 h 525"/>
                <a:gd name="T24" fmla="*/ 175 w 423"/>
                <a:gd name="T25" fmla="*/ 32 h 525"/>
                <a:gd name="T26" fmla="*/ 180 w 423"/>
                <a:gd name="T27" fmla="*/ 13 h 525"/>
                <a:gd name="T28" fmla="*/ 127 w 423"/>
                <a:gd name="T29" fmla="*/ 5 h 525"/>
                <a:gd name="T30" fmla="*/ 90 w 423"/>
                <a:gd name="T31" fmla="*/ 21 h 525"/>
                <a:gd name="T32" fmla="*/ 59 w 423"/>
                <a:gd name="T33" fmla="*/ 32 h 525"/>
                <a:gd name="T34" fmla="*/ 45 w 423"/>
                <a:gd name="T35" fmla="*/ 65 h 525"/>
                <a:gd name="T36" fmla="*/ 10 w 423"/>
                <a:gd name="T37" fmla="*/ 110 h 525"/>
                <a:gd name="T38" fmla="*/ 10 w 423"/>
                <a:gd name="T39" fmla="*/ 152 h 525"/>
                <a:gd name="T40" fmla="*/ 6 w 423"/>
                <a:gd name="T41" fmla="*/ 175 h 525"/>
                <a:gd name="T42" fmla="*/ 32 w 423"/>
                <a:gd name="T43" fmla="*/ 206 h 525"/>
                <a:gd name="T44" fmla="*/ 58 w 423"/>
                <a:gd name="T45" fmla="*/ 244 h 525"/>
                <a:gd name="T46" fmla="*/ 79 w 423"/>
                <a:gd name="T47" fmla="*/ 237 h 525"/>
                <a:gd name="T48" fmla="*/ 114 w 423"/>
                <a:gd name="T49" fmla="*/ 224 h 525"/>
                <a:gd name="T50" fmla="*/ 143 w 423"/>
                <a:gd name="T51" fmla="*/ 242 h 525"/>
                <a:gd name="T52" fmla="*/ 166 w 423"/>
                <a:gd name="T53" fmla="*/ 241 h 525"/>
                <a:gd name="T54" fmla="*/ 164 w 423"/>
                <a:gd name="T55" fmla="*/ 276 h 525"/>
                <a:gd name="T56" fmla="*/ 186 w 423"/>
                <a:gd name="T57" fmla="*/ 320 h 525"/>
                <a:gd name="T58" fmla="*/ 190 w 423"/>
                <a:gd name="T59" fmla="*/ 359 h 525"/>
                <a:gd name="T60" fmla="*/ 184 w 423"/>
                <a:gd name="T61" fmla="*/ 407 h 525"/>
                <a:gd name="T62" fmla="*/ 206 w 423"/>
                <a:gd name="T63" fmla="*/ 446 h 525"/>
                <a:gd name="T64" fmla="*/ 210 w 423"/>
                <a:gd name="T65" fmla="*/ 481 h 525"/>
                <a:gd name="T66" fmla="*/ 219 w 423"/>
                <a:gd name="T67" fmla="*/ 507 h 525"/>
                <a:gd name="T68" fmla="*/ 236 w 423"/>
                <a:gd name="T69" fmla="*/ 522 h 525"/>
                <a:gd name="T70" fmla="*/ 280 w 423"/>
                <a:gd name="T71" fmla="*/ 510 h 525"/>
                <a:gd name="T72" fmla="*/ 311 w 423"/>
                <a:gd name="T73" fmla="*/ 468 h 525"/>
                <a:gd name="T74" fmla="*/ 326 w 423"/>
                <a:gd name="T75" fmla="*/ 445 h 525"/>
                <a:gd name="T76" fmla="*/ 328 w 423"/>
                <a:gd name="T77" fmla="*/ 409 h 525"/>
                <a:gd name="T78" fmla="*/ 356 w 423"/>
                <a:gd name="T79" fmla="*/ 375 h 525"/>
                <a:gd name="T80" fmla="*/ 352 w 423"/>
                <a:gd name="T81" fmla="*/ 340 h 525"/>
                <a:gd name="T82" fmla="*/ 349 w 423"/>
                <a:gd name="T83" fmla="*/ 302 h 525"/>
                <a:gd name="T84" fmla="*/ 304 w 423"/>
                <a:gd name="T85" fmla="*/ 273 h 525"/>
                <a:gd name="T86" fmla="*/ 305 w 423"/>
                <a:gd name="T87" fmla="*/ 291 h 525"/>
                <a:gd name="T88" fmla="*/ 397 w 423"/>
                <a:gd name="T89" fmla="*/ 376 h 525"/>
                <a:gd name="T90" fmla="*/ 375 w 423"/>
                <a:gd name="T91" fmla="*/ 401 h 525"/>
                <a:gd name="T92" fmla="*/ 376 w 423"/>
                <a:gd name="T93" fmla="*/ 447 h 525"/>
                <a:gd name="T94" fmla="*/ 398 w 423"/>
                <a:gd name="T95" fmla="*/ 447 h 525"/>
                <a:gd name="T96" fmla="*/ 412 w 423"/>
                <a:gd name="T97" fmla="*/ 400 h 525"/>
                <a:gd name="T98" fmla="*/ 410 w 423"/>
                <a:gd name="T99" fmla="*/ 362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3" h="525">
                  <a:moveTo>
                    <a:pt x="349" y="302"/>
                  </a:moveTo>
                  <a:cubicBezTo>
                    <a:pt x="352" y="301"/>
                    <a:pt x="359" y="288"/>
                    <a:pt x="363" y="283"/>
                  </a:cubicBezTo>
                  <a:cubicBezTo>
                    <a:pt x="367" y="277"/>
                    <a:pt x="379" y="260"/>
                    <a:pt x="385" y="259"/>
                  </a:cubicBezTo>
                  <a:cubicBezTo>
                    <a:pt x="391" y="258"/>
                    <a:pt x="399" y="248"/>
                    <a:pt x="400" y="243"/>
                  </a:cubicBezTo>
                  <a:cubicBezTo>
                    <a:pt x="400" y="237"/>
                    <a:pt x="415" y="216"/>
                    <a:pt x="416" y="212"/>
                  </a:cubicBezTo>
                  <a:cubicBezTo>
                    <a:pt x="416" y="208"/>
                    <a:pt x="423" y="192"/>
                    <a:pt x="420" y="188"/>
                  </a:cubicBezTo>
                  <a:cubicBezTo>
                    <a:pt x="417" y="185"/>
                    <a:pt x="397" y="194"/>
                    <a:pt x="395" y="195"/>
                  </a:cubicBezTo>
                  <a:cubicBezTo>
                    <a:pt x="392" y="196"/>
                    <a:pt x="385" y="201"/>
                    <a:pt x="377" y="201"/>
                  </a:cubicBezTo>
                  <a:cubicBezTo>
                    <a:pt x="368" y="200"/>
                    <a:pt x="372" y="192"/>
                    <a:pt x="371" y="188"/>
                  </a:cubicBezTo>
                  <a:cubicBezTo>
                    <a:pt x="371" y="185"/>
                    <a:pt x="362" y="171"/>
                    <a:pt x="360" y="170"/>
                  </a:cubicBezTo>
                  <a:cubicBezTo>
                    <a:pt x="358" y="169"/>
                    <a:pt x="352" y="162"/>
                    <a:pt x="349" y="155"/>
                  </a:cubicBezTo>
                  <a:cubicBezTo>
                    <a:pt x="347" y="147"/>
                    <a:pt x="336" y="143"/>
                    <a:pt x="332" y="137"/>
                  </a:cubicBezTo>
                  <a:cubicBezTo>
                    <a:pt x="328" y="132"/>
                    <a:pt x="332" y="115"/>
                    <a:pt x="328" y="106"/>
                  </a:cubicBezTo>
                  <a:cubicBezTo>
                    <a:pt x="324" y="97"/>
                    <a:pt x="320" y="86"/>
                    <a:pt x="317" y="79"/>
                  </a:cubicBezTo>
                  <a:cubicBezTo>
                    <a:pt x="313" y="71"/>
                    <a:pt x="308" y="64"/>
                    <a:pt x="307" y="60"/>
                  </a:cubicBezTo>
                  <a:cubicBezTo>
                    <a:pt x="306" y="57"/>
                    <a:pt x="303" y="45"/>
                    <a:pt x="297" y="47"/>
                  </a:cubicBezTo>
                  <a:cubicBezTo>
                    <a:pt x="291" y="49"/>
                    <a:pt x="283" y="49"/>
                    <a:pt x="278" y="56"/>
                  </a:cubicBezTo>
                  <a:cubicBezTo>
                    <a:pt x="273" y="63"/>
                    <a:pt x="271" y="64"/>
                    <a:pt x="270" y="61"/>
                  </a:cubicBezTo>
                  <a:cubicBezTo>
                    <a:pt x="269" y="59"/>
                    <a:pt x="285" y="49"/>
                    <a:pt x="283" y="46"/>
                  </a:cubicBezTo>
                  <a:cubicBezTo>
                    <a:pt x="281" y="43"/>
                    <a:pt x="268" y="44"/>
                    <a:pt x="261" y="44"/>
                  </a:cubicBezTo>
                  <a:cubicBezTo>
                    <a:pt x="255" y="44"/>
                    <a:pt x="249" y="39"/>
                    <a:pt x="244" y="38"/>
                  </a:cubicBezTo>
                  <a:cubicBezTo>
                    <a:pt x="239" y="36"/>
                    <a:pt x="236" y="49"/>
                    <a:pt x="231" y="55"/>
                  </a:cubicBezTo>
                  <a:cubicBezTo>
                    <a:pt x="226" y="61"/>
                    <a:pt x="218" y="52"/>
                    <a:pt x="213" y="52"/>
                  </a:cubicBezTo>
                  <a:cubicBezTo>
                    <a:pt x="209" y="52"/>
                    <a:pt x="200" y="44"/>
                    <a:pt x="200" y="44"/>
                  </a:cubicBezTo>
                  <a:cubicBezTo>
                    <a:pt x="200" y="44"/>
                    <a:pt x="191" y="39"/>
                    <a:pt x="188" y="39"/>
                  </a:cubicBezTo>
                  <a:cubicBezTo>
                    <a:pt x="184" y="39"/>
                    <a:pt x="177" y="32"/>
                    <a:pt x="175" y="32"/>
                  </a:cubicBezTo>
                  <a:cubicBezTo>
                    <a:pt x="173" y="32"/>
                    <a:pt x="167" y="26"/>
                    <a:pt x="171" y="24"/>
                  </a:cubicBezTo>
                  <a:cubicBezTo>
                    <a:pt x="175" y="21"/>
                    <a:pt x="184" y="26"/>
                    <a:pt x="180" y="13"/>
                  </a:cubicBezTo>
                  <a:cubicBezTo>
                    <a:pt x="176" y="0"/>
                    <a:pt x="162" y="2"/>
                    <a:pt x="158" y="4"/>
                  </a:cubicBezTo>
                  <a:cubicBezTo>
                    <a:pt x="155" y="6"/>
                    <a:pt x="129" y="5"/>
                    <a:pt x="127" y="5"/>
                  </a:cubicBezTo>
                  <a:cubicBezTo>
                    <a:pt x="125" y="5"/>
                    <a:pt x="110" y="11"/>
                    <a:pt x="105" y="14"/>
                  </a:cubicBezTo>
                  <a:cubicBezTo>
                    <a:pt x="100" y="16"/>
                    <a:pt x="92" y="19"/>
                    <a:pt x="90" y="21"/>
                  </a:cubicBezTo>
                  <a:cubicBezTo>
                    <a:pt x="88" y="22"/>
                    <a:pt x="77" y="18"/>
                    <a:pt x="73" y="21"/>
                  </a:cubicBezTo>
                  <a:cubicBezTo>
                    <a:pt x="66" y="25"/>
                    <a:pt x="61" y="32"/>
                    <a:pt x="59" y="32"/>
                  </a:cubicBezTo>
                  <a:cubicBezTo>
                    <a:pt x="58" y="32"/>
                    <a:pt x="53" y="36"/>
                    <a:pt x="50" y="45"/>
                  </a:cubicBezTo>
                  <a:cubicBezTo>
                    <a:pt x="47" y="54"/>
                    <a:pt x="50" y="62"/>
                    <a:pt x="45" y="65"/>
                  </a:cubicBezTo>
                  <a:cubicBezTo>
                    <a:pt x="39" y="68"/>
                    <a:pt x="27" y="73"/>
                    <a:pt x="23" y="78"/>
                  </a:cubicBezTo>
                  <a:cubicBezTo>
                    <a:pt x="18" y="83"/>
                    <a:pt x="15" y="102"/>
                    <a:pt x="10" y="110"/>
                  </a:cubicBezTo>
                  <a:cubicBezTo>
                    <a:pt x="5" y="118"/>
                    <a:pt x="10" y="125"/>
                    <a:pt x="11" y="130"/>
                  </a:cubicBezTo>
                  <a:cubicBezTo>
                    <a:pt x="12" y="135"/>
                    <a:pt x="16" y="144"/>
                    <a:pt x="10" y="152"/>
                  </a:cubicBezTo>
                  <a:cubicBezTo>
                    <a:pt x="4" y="161"/>
                    <a:pt x="5" y="165"/>
                    <a:pt x="2" y="166"/>
                  </a:cubicBezTo>
                  <a:cubicBezTo>
                    <a:pt x="0" y="166"/>
                    <a:pt x="5" y="169"/>
                    <a:pt x="6" y="175"/>
                  </a:cubicBezTo>
                  <a:cubicBezTo>
                    <a:pt x="7" y="181"/>
                    <a:pt x="1" y="187"/>
                    <a:pt x="11" y="193"/>
                  </a:cubicBezTo>
                  <a:cubicBezTo>
                    <a:pt x="21" y="198"/>
                    <a:pt x="30" y="198"/>
                    <a:pt x="32" y="206"/>
                  </a:cubicBezTo>
                  <a:cubicBezTo>
                    <a:pt x="35" y="213"/>
                    <a:pt x="44" y="230"/>
                    <a:pt x="44" y="230"/>
                  </a:cubicBezTo>
                  <a:cubicBezTo>
                    <a:pt x="44" y="230"/>
                    <a:pt x="53" y="240"/>
                    <a:pt x="58" y="244"/>
                  </a:cubicBezTo>
                  <a:cubicBezTo>
                    <a:pt x="62" y="248"/>
                    <a:pt x="64" y="246"/>
                    <a:pt x="65" y="241"/>
                  </a:cubicBezTo>
                  <a:cubicBezTo>
                    <a:pt x="66" y="237"/>
                    <a:pt x="72" y="237"/>
                    <a:pt x="79" y="237"/>
                  </a:cubicBezTo>
                  <a:cubicBezTo>
                    <a:pt x="86" y="237"/>
                    <a:pt x="92" y="238"/>
                    <a:pt x="99" y="237"/>
                  </a:cubicBezTo>
                  <a:cubicBezTo>
                    <a:pt x="106" y="236"/>
                    <a:pt x="111" y="225"/>
                    <a:pt x="114" y="224"/>
                  </a:cubicBezTo>
                  <a:cubicBezTo>
                    <a:pt x="116" y="223"/>
                    <a:pt x="127" y="221"/>
                    <a:pt x="134" y="226"/>
                  </a:cubicBezTo>
                  <a:cubicBezTo>
                    <a:pt x="141" y="231"/>
                    <a:pt x="140" y="238"/>
                    <a:pt x="143" y="242"/>
                  </a:cubicBezTo>
                  <a:cubicBezTo>
                    <a:pt x="147" y="246"/>
                    <a:pt x="153" y="244"/>
                    <a:pt x="158" y="240"/>
                  </a:cubicBezTo>
                  <a:cubicBezTo>
                    <a:pt x="162" y="235"/>
                    <a:pt x="160" y="237"/>
                    <a:pt x="166" y="241"/>
                  </a:cubicBezTo>
                  <a:cubicBezTo>
                    <a:pt x="172" y="244"/>
                    <a:pt x="174" y="248"/>
                    <a:pt x="169" y="254"/>
                  </a:cubicBezTo>
                  <a:cubicBezTo>
                    <a:pt x="164" y="259"/>
                    <a:pt x="167" y="268"/>
                    <a:pt x="164" y="276"/>
                  </a:cubicBezTo>
                  <a:cubicBezTo>
                    <a:pt x="161" y="285"/>
                    <a:pt x="167" y="285"/>
                    <a:pt x="173" y="288"/>
                  </a:cubicBezTo>
                  <a:cubicBezTo>
                    <a:pt x="178" y="292"/>
                    <a:pt x="183" y="316"/>
                    <a:pt x="186" y="320"/>
                  </a:cubicBezTo>
                  <a:cubicBezTo>
                    <a:pt x="189" y="324"/>
                    <a:pt x="185" y="337"/>
                    <a:pt x="189" y="344"/>
                  </a:cubicBezTo>
                  <a:cubicBezTo>
                    <a:pt x="192" y="351"/>
                    <a:pt x="194" y="356"/>
                    <a:pt x="190" y="359"/>
                  </a:cubicBezTo>
                  <a:cubicBezTo>
                    <a:pt x="186" y="363"/>
                    <a:pt x="180" y="370"/>
                    <a:pt x="180" y="382"/>
                  </a:cubicBezTo>
                  <a:cubicBezTo>
                    <a:pt x="179" y="395"/>
                    <a:pt x="182" y="403"/>
                    <a:pt x="184" y="407"/>
                  </a:cubicBezTo>
                  <a:cubicBezTo>
                    <a:pt x="186" y="412"/>
                    <a:pt x="191" y="423"/>
                    <a:pt x="194" y="427"/>
                  </a:cubicBezTo>
                  <a:cubicBezTo>
                    <a:pt x="196" y="432"/>
                    <a:pt x="205" y="440"/>
                    <a:pt x="206" y="446"/>
                  </a:cubicBezTo>
                  <a:cubicBezTo>
                    <a:pt x="206" y="453"/>
                    <a:pt x="199" y="463"/>
                    <a:pt x="202" y="467"/>
                  </a:cubicBezTo>
                  <a:cubicBezTo>
                    <a:pt x="204" y="471"/>
                    <a:pt x="206" y="476"/>
                    <a:pt x="210" y="481"/>
                  </a:cubicBezTo>
                  <a:cubicBezTo>
                    <a:pt x="215" y="486"/>
                    <a:pt x="217" y="496"/>
                    <a:pt x="217" y="496"/>
                  </a:cubicBezTo>
                  <a:cubicBezTo>
                    <a:pt x="217" y="496"/>
                    <a:pt x="218" y="501"/>
                    <a:pt x="219" y="507"/>
                  </a:cubicBezTo>
                  <a:cubicBezTo>
                    <a:pt x="219" y="514"/>
                    <a:pt x="220" y="518"/>
                    <a:pt x="225" y="521"/>
                  </a:cubicBezTo>
                  <a:cubicBezTo>
                    <a:pt x="230" y="524"/>
                    <a:pt x="234" y="525"/>
                    <a:pt x="236" y="522"/>
                  </a:cubicBezTo>
                  <a:cubicBezTo>
                    <a:pt x="239" y="519"/>
                    <a:pt x="250" y="513"/>
                    <a:pt x="256" y="514"/>
                  </a:cubicBezTo>
                  <a:cubicBezTo>
                    <a:pt x="263" y="514"/>
                    <a:pt x="273" y="515"/>
                    <a:pt x="280" y="510"/>
                  </a:cubicBezTo>
                  <a:cubicBezTo>
                    <a:pt x="286" y="504"/>
                    <a:pt x="296" y="490"/>
                    <a:pt x="300" y="485"/>
                  </a:cubicBezTo>
                  <a:cubicBezTo>
                    <a:pt x="303" y="481"/>
                    <a:pt x="312" y="473"/>
                    <a:pt x="311" y="468"/>
                  </a:cubicBezTo>
                  <a:cubicBezTo>
                    <a:pt x="310" y="463"/>
                    <a:pt x="304" y="456"/>
                    <a:pt x="308" y="453"/>
                  </a:cubicBezTo>
                  <a:cubicBezTo>
                    <a:pt x="312" y="451"/>
                    <a:pt x="326" y="449"/>
                    <a:pt x="326" y="445"/>
                  </a:cubicBezTo>
                  <a:cubicBezTo>
                    <a:pt x="327" y="442"/>
                    <a:pt x="322" y="426"/>
                    <a:pt x="321" y="423"/>
                  </a:cubicBezTo>
                  <a:cubicBezTo>
                    <a:pt x="320" y="420"/>
                    <a:pt x="324" y="415"/>
                    <a:pt x="328" y="409"/>
                  </a:cubicBezTo>
                  <a:cubicBezTo>
                    <a:pt x="332" y="402"/>
                    <a:pt x="342" y="396"/>
                    <a:pt x="344" y="393"/>
                  </a:cubicBezTo>
                  <a:cubicBezTo>
                    <a:pt x="346" y="391"/>
                    <a:pt x="355" y="383"/>
                    <a:pt x="356" y="375"/>
                  </a:cubicBezTo>
                  <a:cubicBezTo>
                    <a:pt x="357" y="367"/>
                    <a:pt x="354" y="357"/>
                    <a:pt x="356" y="353"/>
                  </a:cubicBezTo>
                  <a:cubicBezTo>
                    <a:pt x="358" y="349"/>
                    <a:pt x="357" y="345"/>
                    <a:pt x="352" y="340"/>
                  </a:cubicBezTo>
                  <a:cubicBezTo>
                    <a:pt x="347" y="335"/>
                    <a:pt x="347" y="324"/>
                    <a:pt x="345" y="322"/>
                  </a:cubicBezTo>
                  <a:cubicBezTo>
                    <a:pt x="344" y="319"/>
                    <a:pt x="346" y="303"/>
                    <a:pt x="349" y="302"/>
                  </a:cubicBezTo>
                  <a:close/>
                  <a:moveTo>
                    <a:pt x="305" y="291"/>
                  </a:moveTo>
                  <a:cubicBezTo>
                    <a:pt x="301" y="290"/>
                    <a:pt x="302" y="276"/>
                    <a:pt x="304" y="273"/>
                  </a:cubicBezTo>
                  <a:cubicBezTo>
                    <a:pt x="305" y="269"/>
                    <a:pt x="314" y="269"/>
                    <a:pt x="316" y="271"/>
                  </a:cubicBezTo>
                  <a:cubicBezTo>
                    <a:pt x="318" y="276"/>
                    <a:pt x="310" y="292"/>
                    <a:pt x="305" y="291"/>
                  </a:cubicBezTo>
                  <a:close/>
                  <a:moveTo>
                    <a:pt x="410" y="362"/>
                  </a:moveTo>
                  <a:cubicBezTo>
                    <a:pt x="403" y="359"/>
                    <a:pt x="402" y="370"/>
                    <a:pt x="397" y="376"/>
                  </a:cubicBezTo>
                  <a:cubicBezTo>
                    <a:pt x="392" y="383"/>
                    <a:pt x="386" y="388"/>
                    <a:pt x="384" y="388"/>
                  </a:cubicBezTo>
                  <a:cubicBezTo>
                    <a:pt x="382" y="387"/>
                    <a:pt x="371" y="392"/>
                    <a:pt x="375" y="401"/>
                  </a:cubicBezTo>
                  <a:cubicBezTo>
                    <a:pt x="378" y="410"/>
                    <a:pt x="378" y="420"/>
                    <a:pt x="374" y="424"/>
                  </a:cubicBezTo>
                  <a:cubicBezTo>
                    <a:pt x="370" y="428"/>
                    <a:pt x="377" y="440"/>
                    <a:pt x="376" y="447"/>
                  </a:cubicBezTo>
                  <a:cubicBezTo>
                    <a:pt x="375" y="454"/>
                    <a:pt x="378" y="458"/>
                    <a:pt x="385" y="458"/>
                  </a:cubicBezTo>
                  <a:cubicBezTo>
                    <a:pt x="392" y="458"/>
                    <a:pt x="395" y="455"/>
                    <a:pt x="398" y="447"/>
                  </a:cubicBezTo>
                  <a:cubicBezTo>
                    <a:pt x="401" y="439"/>
                    <a:pt x="401" y="431"/>
                    <a:pt x="405" y="424"/>
                  </a:cubicBezTo>
                  <a:cubicBezTo>
                    <a:pt x="408" y="418"/>
                    <a:pt x="410" y="404"/>
                    <a:pt x="412" y="400"/>
                  </a:cubicBezTo>
                  <a:cubicBezTo>
                    <a:pt x="413" y="396"/>
                    <a:pt x="416" y="385"/>
                    <a:pt x="416" y="378"/>
                  </a:cubicBezTo>
                  <a:cubicBezTo>
                    <a:pt x="415" y="371"/>
                    <a:pt x="413" y="363"/>
                    <a:pt x="410" y="3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752D72B6-D0BD-484D-85FF-40B3AC1BE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63163" y="6818313"/>
              <a:ext cx="1514475" cy="947738"/>
            </a:xfrm>
            <a:custGeom>
              <a:avLst/>
              <a:gdLst>
                <a:gd name="T0" fmla="*/ 393 w 420"/>
                <a:gd name="T1" fmla="*/ 196 h 263"/>
                <a:gd name="T2" fmla="*/ 377 w 420"/>
                <a:gd name="T3" fmla="*/ 177 h 263"/>
                <a:gd name="T4" fmla="*/ 382 w 420"/>
                <a:gd name="T5" fmla="*/ 201 h 263"/>
                <a:gd name="T6" fmla="*/ 387 w 420"/>
                <a:gd name="T7" fmla="*/ 213 h 263"/>
                <a:gd name="T8" fmla="*/ 395 w 420"/>
                <a:gd name="T9" fmla="*/ 214 h 263"/>
                <a:gd name="T10" fmla="*/ 400 w 420"/>
                <a:gd name="T11" fmla="*/ 196 h 263"/>
                <a:gd name="T12" fmla="*/ 365 w 420"/>
                <a:gd name="T13" fmla="*/ 223 h 263"/>
                <a:gd name="T14" fmla="*/ 334 w 420"/>
                <a:gd name="T15" fmla="*/ 252 h 263"/>
                <a:gd name="T16" fmla="*/ 357 w 420"/>
                <a:gd name="T17" fmla="*/ 256 h 263"/>
                <a:gd name="T18" fmla="*/ 381 w 420"/>
                <a:gd name="T19" fmla="*/ 223 h 263"/>
                <a:gd name="T20" fmla="*/ 209 w 420"/>
                <a:gd name="T21" fmla="*/ 224 h 263"/>
                <a:gd name="T22" fmla="*/ 205 w 420"/>
                <a:gd name="T23" fmla="*/ 234 h 263"/>
                <a:gd name="T24" fmla="*/ 223 w 420"/>
                <a:gd name="T25" fmla="*/ 219 h 263"/>
                <a:gd name="T26" fmla="*/ 237 w 420"/>
                <a:gd name="T27" fmla="*/ 74 h 263"/>
                <a:gd name="T28" fmla="*/ 207 w 420"/>
                <a:gd name="T29" fmla="*/ 40 h 263"/>
                <a:gd name="T30" fmla="*/ 185 w 420"/>
                <a:gd name="T31" fmla="*/ 1 h 263"/>
                <a:gd name="T32" fmla="*/ 178 w 420"/>
                <a:gd name="T33" fmla="*/ 49 h 263"/>
                <a:gd name="T34" fmla="*/ 148 w 420"/>
                <a:gd name="T35" fmla="*/ 34 h 263"/>
                <a:gd name="T36" fmla="*/ 133 w 420"/>
                <a:gd name="T37" fmla="*/ 13 h 263"/>
                <a:gd name="T38" fmla="*/ 123 w 420"/>
                <a:gd name="T39" fmla="*/ 19 h 263"/>
                <a:gd name="T40" fmla="*/ 111 w 420"/>
                <a:gd name="T41" fmla="*/ 18 h 263"/>
                <a:gd name="T42" fmla="*/ 95 w 420"/>
                <a:gd name="T43" fmla="*/ 26 h 263"/>
                <a:gd name="T44" fmla="*/ 77 w 420"/>
                <a:gd name="T45" fmla="*/ 40 h 263"/>
                <a:gd name="T46" fmla="*/ 59 w 420"/>
                <a:gd name="T47" fmla="*/ 64 h 263"/>
                <a:gd name="T48" fmla="*/ 31 w 420"/>
                <a:gd name="T49" fmla="*/ 70 h 263"/>
                <a:gd name="T50" fmla="*/ 2 w 420"/>
                <a:gd name="T51" fmla="*/ 101 h 263"/>
                <a:gd name="T52" fmla="*/ 15 w 420"/>
                <a:gd name="T53" fmla="*/ 130 h 263"/>
                <a:gd name="T54" fmla="*/ 27 w 420"/>
                <a:gd name="T55" fmla="*/ 154 h 263"/>
                <a:gd name="T56" fmla="*/ 24 w 420"/>
                <a:gd name="T57" fmla="*/ 181 h 263"/>
                <a:gd name="T58" fmla="*/ 53 w 420"/>
                <a:gd name="T59" fmla="*/ 173 h 263"/>
                <a:gd name="T60" fmla="*/ 79 w 420"/>
                <a:gd name="T61" fmla="*/ 158 h 263"/>
                <a:gd name="T62" fmla="*/ 111 w 420"/>
                <a:gd name="T63" fmla="*/ 150 h 263"/>
                <a:gd name="T64" fmla="*/ 138 w 420"/>
                <a:gd name="T65" fmla="*/ 161 h 263"/>
                <a:gd name="T66" fmla="*/ 146 w 420"/>
                <a:gd name="T67" fmla="*/ 173 h 263"/>
                <a:gd name="T68" fmla="*/ 158 w 420"/>
                <a:gd name="T69" fmla="*/ 175 h 263"/>
                <a:gd name="T70" fmla="*/ 165 w 420"/>
                <a:gd name="T71" fmla="*/ 179 h 263"/>
                <a:gd name="T72" fmla="*/ 174 w 420"/>
                <a:gd name="T73" fmla="*/ 198 h 263"/>
                <a:gd name="T74" fmla="*/ 195 w 420"/>
                <a:gd name="T75" fmla="*/ 203 h 263"/>
                <a:gd name="T76" fmla="*/ 222 w 420"/>
                <a:gd name="T77" fmla="*/ 200 h 263"/>
                <a:gd name="T78" fmla="*/ 239 w 420"/>
                <a:gd name="T79" fmla="*/ 173 h 263"/>
                <a:gd name="T80" fmla="*/ 244 w 420"/>
                <a:gd name="T81" fmla="*/ 101 h 263"/>
                <a:gd name="T82" fmla="*/ 415 w 420"/>
                <a:gd name="T83" fmla="*/ 41 h 263"/>
                <a:gd name="T84" fmla="*/ 415 w 420"/>
                <a:gd name="T85" fmla="*/ 41 h 263"/>
                <a:gd name="T86" fmla="*/ 325 w 420"/>
                <a:gd name="T87" fmla="*/ 75 h 263"/>
                <a:gd name="T88" fmla="*/ 335 w 420"/>
                <a:gd name="T89" fmla="*/ 8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0" h="263">
                  <a:moveTo>
                    <a:pt x="400" y="196"/>
                  </a:moveTo>
                  <a:cubicBezTo>
                    <a:pt x="398" y="196"/>
                    <a:pt x="397" y="199"/>
                    <a:pt x="393" y="196"/>
                  </a:cubicBezTo>
                  <a:cubicBezTo>
                    <a:pt x="388" y="193"/>
                    <a:pt x="389" y="194"/>
                    <a:pt x="386" y="188"/>
                  </a:cubicBezTo>
                  <a:cubicBezTo>
                    <a:pt x="383" y="182"/>
                    <a:pt x="382" y="174"/>
                    <a:pt x="377" y="177"/>
                  </a:cubicBezTo>
                  <a:cubicBezTo>
                    <a:pt x="375" y="178"/>
                    <a:pt x="377" y="185"/>
                    <a:pt x="379" y="187"/>
                  </a:cubicBezTo>
                  <a:cubicBezTo>
                    <a:pt x="381" y="190"/>
                    <a:pt x="382" y="198"/>
                    <a:pt x="382" y="201"/>
                  </a:cubicBezTo>
                  <a:cubicBezTo>
                    <a:pt x="381" y="203"/>
                    <a:pt x="373" y="206"/>
                    <a:pt x="377" y="209"/>
                  </a:cubicBezTo>
                  <a:cubicBezTo>
                    <a:pt x="381" y="213"/>
                    <a:pt x="389" y="209"/>
                    <a:pt x="387" y="213"/>
                  </a:cubicBezTo>
                  <a:cubicBezTo>
                    <a:pt x="386" y="217"/>
                    <a:pt x="382" y="222"/>
                    <a:pt x="387" y="223"/>
                  </a:cubicBezTo>
                  <a:cubicBezTo>
                    <a:pt x="392" y="224"/>
                    <a:pt x="393" y="219"/>
                    <a:pt x="395" y="214"/>
                  </a:cubicBezTo>
                  <a:cubicBezTo>
                    <a:pt x="397" y="210"/>
                    <a:pt x="399" y="206"/>
                    <a:pt x="402" y="204"/>
                  </a:cubicBezTo>
                  <a:cubicBezTo>
                    <a:pt x="406" y="201"/>
                    <a:pt x="402" y="196"/>
                    <a:pt x="400" y="196"/>
                  </a:cubicBezTo>
                  <a:close/>
                  <a:moveTo>
                    <a:pt x="373" y="216"/>
                  </a:moveTo>
                  <a:cubicBezTo>
                    <a:pt x="372" y="219"/>
                    <a:pt x="368" y="220"/>
                    <a:pt x="365" y="223"/>
                  </a:cubicBezTo>
                  <a:cubicBezTo>
                    <a:pt x="362" y="226"/>
                    <a:pt x="365" y="227"/>
                    <a:pt x="356" y="233"/>
                  </a:cubicBezTo>
                  <a:cubicBezTo>
                    <a:pt x="347" y="239"/>
                    <a:pt x="336" y="246"/>
                    <a:pt x="334" y="252"/>
                  </a:cubicBezTo>
                  <a:cubicBezTo>
                    <a:pt x="332" y="257"/>
                    <a:pt x="336" y="260"/>
                    <a:pt x="345" y="261"/>
                  </a:cubicBezTo>
                  <a:cubicBezTo>
                    <a:pt x="353" y="261"/>
                    <a:pt x="351" y="263"/>
                    <a:pt x="357" y="256"/>
                  </a:cubicBezTo>
                  <a:cubicBezTo>
                    <a:pt x="362" y="248"/>
                    <a:pt x="367" y="244"/>
                    <a:pt x="374" y="238"/>
                  </a:cubicBezTo>
                  <a:cubicBezTo>
                    <a:pt x="381" y="232"/>
                    <a:pt x="381" y="223"/>
                    <a:pt x="381" y="223"/>
                  </a:cubicBezTo>
                  <a:cubicBezTo>
                    <a:pt x="381" y="223"/>
                    <a:pt x="374" y="214"/>
                    <a:pt x="373" y="216"/>
                  </a:cubicBezTo>
                  <a:close/>
                  <a:moveTo>
                    <a:pt x="209" y="224"/>
                  </a:moveTo>
                  <a:cubicBezTo>
                    <a:pt x="206" y="223"/>
                    <a:pt x="201" y="221"/>
                    <a:pt x="201" y="221"/>
                  </a:cubicBezTo>
                  <a:cubicBezTo>
                    <a:pt x="195" y="228"/>
                    <a:pt x="206" y="228"/>
                    <a:pt x="205" y="234"/>
                  </a:cubicBezTo>
                  <a:cubicBezTo>
                    <a:pt x="203" y="241"/>
                    <a:pt x="212" y="239"/>
                    <a:pt x="215" y="238"/>
                  </a:cubicBezTo>
                  <a:cubicBezTo>
                    <a:pt x="218" y="236"/>
                    <a:pt x="224" y="222"/>
                    <a:pt x="223" y="219"/>
                  </a:cubicBezTo>
                  <a:cubicBezTo>
                    <a:pt x="222" y="215"/>
                    <a:pt x="211" y="225"/>
                    <a:pt x="209" y="224"/>
                  </a:cubicBezTo>
                  <a:close/>
                  <a:moveTo>
                    <a:pt x="237" y="74"/>
                  </a:moveTo>
                  <a:cubicBezTo>
                    <a:pt x="237" y="69"/>
                    <a:pt x="219" y="69"/>
                    <a:pt x="214" y="65"/>
                  </a:cubicBezTo>
                  <a:cubicBezTo>
                    <a:pt x="210" y="61"/>
                    <a:pt x="209" y="48"/>
                    <a:pt x="207" y="40"/>
                  </a:cubicBezTo>
                  <a:cubicBezTo>
                    <a:pt x="204" y="33"/>
                    <a:pt x="199" y="28"/>
                    <a:pt x="194" y="22"/>
                  </a:cubicBezTo>
                  <a:cubicBezTo>
                    <a:pt x="189" y="15"/>
                    <a:pt x="186" y="0"/>
                    <a:pt x="185" y="1"/>
                  </a:cubicBezTo>
                  <a:cubicBezTo>
                    <a:pt x="183" y="2"/>
                    <a:pt x="178" y="20"/>
                    <a:pt x="182" y="25"/>
                  </a:cubicBezTo>
                  <a:cubicBezTo>
                    <a:pt x="186" y="31"/>
                    <a:pt x="180" y="42"/>
                    <a:pt x="178" y="49"/>
                  </a:cubicBezTo>
                  <a:cubicBezTo>
                    <a:pt x="175" y="56"/>
                    <a:pt x="169" y="48"/>
                    <a:pt x="164" y="44"/>
                  </a:cubicBezTo>
                  <a:cubicBezTo>
                    <a:pt x="159" y="40"/>
                    <a:pt x="152" y="38"/>
                    <a:pt x="148" y="34"/>
                  </a:cubicBezTo>
                  <a:cubicBezTo>
                    <a:pt x="144" y="29"/>
                    <a:pt x="154" y="18"/>
                    <a:pt x="152" y="14"/>
                  </a:cubicBezTo>
                  <a:cubicBezTo>
                    <a:pt x="149" y="9"/>
                    <a:pt x="135" y="13"/>
                    <a:pt x="133" y="13"/>
                  </a:cubicBezTo>
                  <a:cubicBezTo>
                    <a:pt x="132" y="13"/>
                    <a:pt x="129" y="7"/>
                    <a:pt x="126" y="7"/>
                  </a:cubicBezTo>
                  <a:cubicBezTo>
                    <a:pt x="123" y="7"/>
                    <a:pt x="123" y="19"/>
                    <a:pt x="123" y="19"/>
                  </a:cubicBezTo>
                  <a:cubicBezTo>
                    <a:pt x="123" y="19"/>
                    <a:pt x="120" y="15"/>
                    <a:pt x="115" y="9"/>
                  </a:cubicBezTo>
                  <a:cubicBezTo>
                    <a:pt x="111" y="4"/>
                    <a:pt x="116" y="13"/>
                    <a:pt x="111" y="18"/>
                  </a:cubicBezTo>
                  <a:cubicBezTo>
                    <a:pt x="107" y="24"/>
                    <a:pt x="108" y="22"/>
                    <a:pt x="106" y="28"/>
                  </a:cubicBezTo>
                  <a:cubicBezTo>
                    <a:pt x="104" y="34"/>
                    <a:pt x="99" y="32"/>
                    <a:pt x="95" y="26"/>
                  </a:cubicBezTo>
                  <a:cubicBezTo>
                    <a:pt x="90" y="20"/>
                    <a:pt x="87" y="24"/>
                    <a:pt x="84" y="26"/>
                  </a:cubicBezTo>
                  <a:cubicBezTo>
                    <a:pt x="81" y="28"/>
                    <a:pt x="79" y="38"/>
                    <a:pt x="77" y="40"/>
                  </a:cubicBezTo>
                  <a:cubicBezTo>
                    <a:pt x="76" y="43"/>
                    <a:pt x="61" y="36"/>
                    <a:pt x="58" y="39"/>
                  </a:cubicBezTo>
                  <a:cubicBezTo>
                    <a:pt x="56" y="42"/>
                    <a:pt x="59" y="62"/>
                    <a:pt x="59" y="64"/>
                  </a:cubicBezTo>
                  <a:cubicBezTo>
                    <a:pt x="59" y="67"/>
                    <a:pt x="48" y="65"/>
                    <a:pt x="44" y="69"/>
                  </a:cubicBezTo>
                  <a:cubicBezTo>
                    <a:pt x="40" y="72"/>
                    <a:pt x="35" y="70"/>
                    <a:pt x="31" y="70"/>
                  </a:cubicBezTo>
                  <a:cubicBezTo>
                    <a:pt x="28" y="70"/>
                    <a:pt x="15" y="81"/>
                    <a:pt x="11" y="84"/>
                  </a:cubicBezTo>
                  <a:cubicBezTo>
                    <a:pt x="7" y="87"/>
                    <a:pt x="0" y="98"/>
                    <a:pt x="2" y="101"/>
                  </a:cubicBezTo>
                  <a:cubicBezTo>
                    <a:pt x="4" y="104"/>
                    <a:pt x="15" y="112"/>
                    <a:pt x="13" y="113"/>
                  </a:cubicBezTo>
                  <a:cubicBezTo>
                    <a:pt x="10" y="114"/>
                    <a:pt x="8" y="123"/>
                    <a:pt x="15" y="130"/>
                  </a:cubicBezTo>
                  <a:cubicBezTo>
                    <a:pt x="21" y="137"/>
                    <a:pt x="19" y="139"/>
                    <a:pt x="19" y="143"/>
                  </a:cubicBezTo>
                  <a:cubicBezTo>
                    <a:pt x="20" y="147"/>
                    <a:pt x="22" y="148"/>
                    <a:pt x="27" y="154"/>
                  </a:cubicBezTo>
                  <a:cubicBezTo>
                    <a:pt x="31" y="160"/>
                    <a:pt x="19" y="165"/>
                    <a:pt x="18" y="169"/>
                  </a:cubicBezTo>
                  <a:cubicBezTo>
                    <a:pt x="16" y="172"/>
                    <a:pt x="21" y="178"/>
                    <a:pt x="24" y="181"/>
                  </a:cubicBezTo>
                  <a:cubicBezTo>
                    <a:pt x="28" y="184"/>
                    <a:pt x="35" y="182"/>
                    <a:pt x="40" y="180"/>
                  </a:cubicBezTo>
                  <a:cubicBezTo>
                    <a:pt x="45" y="178"/>
                    <a:pt x="50" y="173"/>
                    <a:pt x="53" y="173"/>
                  </a:cubicBezTo>
                  <a:cubicBezTo>
                    <a:pt x="56" y="172"/>
                    <a:pt x="74" y="178"/>
                    <a:pt x="74" y="178"/>
                  </a:cubicBezTo>
                  <a:cubicBezTo>
                    <a:pt x="74" y="178"/>
                    <a:pt x="76" y="162"/>
                    <a:pt x="79" y="158"/>
                  </a:cubicBezTo>
                  <a:cubicBezTo>
                    <a:pt x="83" y="153"/>
                    <a:pt x="94" y="157"/>
                    <a:pt x="94" y="157"/>
                  </a:cubicBezTo>
                  <a:cubicBezTo>
                    <a:pt x="94" y="157"/>
                    <a:pt x="99" y="153"/>
                    <a:pt x="111" y="150"/>
                  </a:cubicBezTo>
                  <a:cubicBezTo>
                    <a:pt x="124" y="147"/>
                    <a:pt x="118" y="153"/>
                    <a:pt x="123" y="155"/>
                  </a:cubicBezTo>
                  <a:cubicBezTo>
                    <a:pt x="128" y="157"/>
                    <a:pt x="134" y="158"/>
                    <a:pt x="138" y="161"/>
                  </a:cubicBezTo>
                  <a:cubicBezTo>
                    <a:pt x="141" y="164"/>
                    <a:pt x="138" y="172"/>
                    <a:pt x="137" y="175"/>
                  </a:cubicBezTo>
                  <a:cubicBezTo>
                    <a:pt x="137" y="178"/>
                    <a:pt x="146" y="176"/>
                    <a:pt x="146" y="173"/>
                  </a:cubicBezTo>
                  <a:cubicBezTo>
                    <a:pt x="147" y="170"/>
                    <a:pt x="149" y="167"/>
                    <a:pt x="155" y="164"/>
                  </a:cubicBezTo>
                  <a:cubicBezTo>
                    <a:pt x="160" y="160"/>
                    <a:pt x="156" y="169"/>
                    <a:pt x="158" y="175"/>
                  </a:cubicBezTo>
                  <a:cubicBezTo>
                    <a:pt x="160" y="180"/>
                    <a:pt x="163" y="167"/>
                    <a:pt x="163" y="173"/>
                  </a:cubicBezTo>
                  <a:cubicBezTo>
                    <a:pt x="163" y="175"/>
                    <a:pt x="164" y="177"/>
                    <a:pt x="165" y="179"/>
                  </a:cubicBezTo>
                  <a:cubicBezTo>
                    <a:pt x="165" y="181"/>
                    <a:pt x="172" y="181"/>
                    <a:pt x="172" y="187"/>
                  </a:cubicBezTo>
                  <a:cubicBezTo>
                    <a:pt x="172" y="194"/>
                    <a:pt x="172" y="197"/>
                    <a:pt x="174" y="198"/>
                  </a:cubicBezTo>
                  <a:cubicBezTo>
                    <a:pt x="175" y="200"/>
                    <a:pt x="184" y="198"/>
                    <a:pt x="187" y="206"/>
                  </a:cubicBezTo>
                  <a:cubicBezTo>
                    <a:pt x="191" y="213"/>
                    <a:pt x="193" y="206"/>
                    <a:pt x="195" y="203"/>
                  </a:cubicBezTo>
                  <a:cubicBezTo>
                    <a:pt x="197" y="200"/>
                    <a:pt x="205" y="205"/>
                    <a:pt x="207" y="207"/>
                  </a:cubicBezTo>
                  <a:cubicBezTo>
                    <a:pt x="209" y="209"/>
                    <a:pt x="214" y="202"/>
                    <a:pt x="222" y="200"/>
                  </a:cubicBezTo>
                  <a:cubicBezTo>
                    <a:pt x="230" y="197"/>
                    <a:pt x="229" y="198"/>
                    <a:pt x="231" y="194"/>
                  </a:cubicBezTo>
                  <a:cubicBezTo>
                    <a:pt x="233" y="191"/>
                    <a:pt x="235" y="181"/>
                    <a:pt x="239" y="173"/>
                  </a:cubicBezTo>
                  <a:cubicBezTo>
                    <a:pt x="244" y="166"/>
                    <a:pt x="261" y="155"/>
                    <a:pt x="261" y="145"/>
                  </a:cubicBezTo>
                  <a:cubicBezTo>
                    <a:pt x="261" y="136"/>
                    <a:pt x="250" y="111"/>
                    <a:pt x="244" y="101"/>
                  </a:cubicBezTo>
                  <a:cubicBezTo>
                    <a:pt x="238" y="90"/>
                    <a:pt x="236" y="80"/>
                    <a:pt x="237" y="74"/>
                  </a:cubicBezTo>
                  <a:close/>
                  <a:moveTo>
                    <a:pt x="415" y="41"/>
                  </a:moveTo>
                  <a:cubicBezTo>
                    <a:pt x="410" y="39"/>
                    <a:pt x="401" y="54"/>
                    <a:pt x="401" y="54"/>
                  </a:cubicBezTo>
                  <a:cubicBezTo>
                    <a:pt x="408" y="57"/>
                    <a:pt x="420" y="43"/>
                    <a:pt x="415" y="41"/>
                  </a:cubicBezTo>
                  <a:close/>
                  <a:moveTo>
                    <a:pt x="335" y="84"/>
                  </a:moveTo>
                  <a:cubicBezTo>
                    <a:pt x="336" y="81"/>
                    <a:pt x="334" y="77"/>
                    <a:pt x="325" y="75"/>
                  </a:cubicBezTo>
                  <a:cubicBezTo>
                    <a:pt x="316" y="72"/>
                    <a:pt x="322" y="76"/>
                    <a:pt x="325" y="82"/>
                  </a:cubicBezTo>
                  <a:cubicBezTo>
                    <a:pt x="328" y="87"/>
                    <a:pt x="334" y="90"/>
                    <a:pt x="335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F226F16F-DD94-4477-BCC5-A5D40565A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75525" y="4503738"/>
              <a:ext cx="4191000" cy="2332038"/>
            </a:xfrm>
            <a:custGeom>
              <a:avLst/>
              <a:gdLst>
                <a:gd name="T0" fmla="*/ 84 w 1162"/>
                <a:gd name="T1" fmla="*/ 282 h 647"/>
                <a:gd name="T2" fmla="*/ 29 w 1162"/>
                <a:gd name="T3" fmla="*/ 183 h 647"/>
                <a:gd name="T4" fmla="*/ 41 w 1162"/>
                <a:gd name="T5" fmla="*/ 200 h 647"/>
                <a:gd name="T6" fmla="*/ 23 w 1162"/>
                <a:gd name="T7" fmla="*/ 150 h 647"/>
                <a:gd name="T8" fmla="*/ 1094 w 1162"/>
                <a:gd name="T9" fmla="*/ 68 h 647"/>
                <a:gd name="T10" fmla="*/ 931 w 1162"/>
                <a:gd name="T11" fmla="*/ 38 h 647"/>
                <a:gd name="T12" fmla="*/ 909 w 1162"/>
                <a:gd name="T13" fmla="*/ 49 h 647"/>
                <a:gd name="T14" fmla="*/ 785 w 1162"/>
                <a:gd name="T15" fmla="*/ 38 h 647"/>
                <a:gd name="T16" fmla="*/ 680 w 1162"/>
                <a:gd name="T17" fmla="*/ 14 h 647"/>
                <a:gd name="T18" fmla="*/ 573 w 1162"/>
                <a:gd name="T19" fmla="*/ 53 h 647"/>
                <a:gd name="T20" fmla="*/ 516 w 1162"/>
                <a:gd name="T21" fmla="*/ 64 h 647"/>
                <a:gd name="T22" fmla="*/ 509 w 1162"/>
                <a:gd name="T23" fmla="*/ 72 h 647"/>
                <a:gd name="T24" fmla="*/ 447 w 1162"/>
                <a:gd name="T25" fmla="*/ 66 h 647"/>
                <a:gd name="T26" fmla="*/ 332 w 1162"/>
                <a:gd name="T27" fmla="*/ 73 h 647"/>
                <a:gd name="T28" fmla="*/ 276 w 1162"/>
                <a:gd name="T29" fmla="*/ 92 h 647"/>
                <a:gd name="T30" fmla="*/ 118 w 1162"/>
                <a:gd name="T31" fmla="*/ 102 h 647"/>
                <a:gd name="T32" fmla="*/ 176 w 1162"/>
                <a:gd name="T33" fmla="*/ 141 h 647"/>
                <a:gd name="T34" fmla="*/ 236 w 1162"/>
                <a:gd name="T35" fmla="*/ 131 h 647"/>
                <a:gd name="T36" fmla="*/ 145 w 1162"/>
                <a:gd name="T37" fmla="*/ 176 h 647"/>
                <a:gd name="T38" fmla="*/ 75 w 1162"/>
                <a:gd name="T39" fmla="*/ 200 h 647"/>
                <a:gd name="T40" fmla="*/ 6 w 1162"/>
                <a:gd name="T41" fmla="*/ 283 h 647"/>
                <a:gd name="T42" fmla="*/ 83 w 1162"/>
                <a:gd name="T43" fmla="*/ 268 h 647"/>
                <a:gd name="T44" fmla="*/ 177 w 1162"/>
                <a:gd name="T45" fmla="*/ 277 h 647"/>
                <a:gd name="T46" fmla="*/ 213 w 1162"/>
                <a:gd name="T47" fmla="*/ 294 h 647"/>
                <a:gd name="T48" fmla="*/ 275 w 1162"/>
                <a:gd name="T49" fmla="*/ 335 h 647"/>
                <a:gd name="T50" fmla="*/ 331 w 1162"/>
                <a:gd name="T51" fmla="*/ 476 h 647"/>
                <a:gd name="T52" fmla="*/ 384 w 1162"/>
                <a:gd name="T53" fmla="*/ 398 h 647"/>
                <a:gd name="T54" fmla="*/ 461 w 1162"/>
                <a:gd name="T55" fmla="*/ 387 h 647"/>
                <a:gd name="T56" fmla="*/ 536 w 1162"/>
                <a:gd name="T57" fmla="*/ 516 h 647"/>
                <a:gd name="T58" fmla="*/ 639 w 1162"/>
                <a:gd name="T59" fmla="*/ 444 h 647"/>
                <a:gd name="T60" fmla="*/ 713 w 1162"/>
                <a:gd name="T61" fmla="*/ 499 h 647"/>
                <a:gd name="T62" fmla="*/ 740 w 1162"/>
                <a:gd name="T63" fmla="*/ 429 h 647"/>
                <a:gd name="T64" fmla="*/ 793 w 1162"/>
                <a:gd name="T65" fmla="*/ 299 h 647"/>
                <a:gd name="T66" fmla="*/ 835 w 1162"/>
                <a:gd name="T67" fmla="*/ 307 h 647"/>
                <a:gd name="T68" fmla="*/ 921 w 1162"/>
                <a:gd name="T69" fmla="*/ 209 h 647"/>
                <a:gd name="T70" fmla="*/ 934 w 1162"/>
                <a:gd name="T71" fmla="*/ 181 h 647"/>
                <a:gd name="T72" fmla="*/ 997 w 1162"/>
                <a:gd name="T73" fmla="*/ 146 h 647"/>
                <a:gd name="T74" fmla="*/ 1014 w 1162"/>
                <a:gd name="T75" fmla="*/ 196 h 647"/>
                <a:gd name="T76" fmla="*/ 1152 w 1162"/>
                <a:gd name="T77" fmla="*/ 118 h 647"/>
                <a:gd name="T78" fmla="*/ 244 w 1162"/>
                <a:gd name="T79" fmla="*/ 271 h 647"/>
                <a:gd name="T80" fmla="*/ 289 w 1162"/>
                <a:gd name="T81" fmla="*/ 237 h 647"/>
                <a:gd name="T82" fmla="*/ 388 w 1162"/>
                <a:gd name="T83" fmla="*/ 278 h 647"/>
                <a:gd name="T84" fmla="*/ 378 w 1162"/>
                <a:gd name="T85" fmla="*/ 224 h 647"/>
                <a:gd name="T86" fmla="*/ 434 w 1162"/>
                <a:gd name="T87" fmla="*/ 28 h 647"/>
                <a:gd name="T88" fmla="*/ 945 w 1162"/>
                <a:gd name="T89" fmla="*/ 260 h 647"/>
                <a:gd name="T90" fmla="*/ 885 w 1162"/>
                <a:gd name="T91" fmla="*/ 321 h 647"/>
                <a:gd name="T92" fmla="*/ 889 w 1162"/>
                <a:gd name="T93" fmla="*/ 310 h 647"/>
                <a:gd name="T94" fmla="*/ 709 w 1162"/>
                <a:gd name="T95" fmla="*/ 581 h 647"/>
                <a:gd name="T96" fmla="*/ 711 w 1162"/>
                <a:gd name="T97" fmla="*/ 589 h 647"/>
                <a:gd name="T98" fmla="*/ 672 w 1162"/>
                <a:gd name="T99" fmla="*/ 520 h 647"/>
                <a:gd name="T100" fmla="*/ 733 w 1162"/>
                <a:gd name="T101" fmla="*/ 623 h 647"/>
                <a:gd name="T102" fmla="*/ 836 w 1162"/>
                <a:gd name="T103" fmla="*/ 631 h 647"/>
                <a:gd name="T104" fmla="*/ 816 w 1162"/>
                <a:gd name="T105" fmla="*/ 606 h 647"/>
                <a:gd name="T106" fmla="*/ 842 w 1162"/>
                <a:gd name="T107" fmla="*/ 573 h 647"/>
                <a:gd name="T108" fmla="*/ 729 w 1162"/>
                <a:gd name="T109" fmla="*/ 552 h 647"/>
                <a:gd name="T110" fmla="*/ 792 w 1162"/>
                <a:gd name="T111" fmla="*/ 487 h 647"/>
                <a:gd name="T112" fmla="*/ 808 w 1162"/>
                <a:gd name="T113" fmla="*/ 497 h 647"/>
                <a:gd name="T114" fmla="*/ 804 w 1162"/>
                <a:gd name="T115" fmla="*/ 513 h 647"/>
                <a:gd name="T116" fmla="*/ 885 w 1162"/>
                <a:gd name="T117" fmla="*/ 575 h 647"/>
                <a:gd name="T118" fmla="*/ 905 w 1162"/>
                <a:gd name="T119" fmla="*/ 626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2" h="647">
                  <a:moveTo>
                    <a:pt x="553" y="499"/>
                  </a:moveTo>
                  <a:cubicBezTo>
                    <a:pt x="550" y="501"/>
                    <a:pt x="546" y="530"/>
                    <a:pt x="553" y="532"/>
                  </a:cubicBezTo>
                  <a:cubicBezTo>
                    <a:pt x="559" y="535"/>
                    <a:pt x="563" y="514"/>
                    <a:pt x="561" y="511"/>
                  </a:cubicBezTo>
                  <a:cubicBezTo>
                    <a:pt x="559" y="508"/>
                    <a:pt x="558" y="496"/>
                    <a:pt x="553" y="499"/>
                  </a:cubicBezTo>
                  <a:close/>
                  <a:moveTo>
                    <a:pt x="118" y="271"/>
                  </a:moveTo>
                  <a:cubicBezTo>
                    <a:pt x="113" y="271"/>
                    <a:pt x="111" y="280"/>
                    <a:pt x="114" y="283"/>
                  </a:cubicBezTo>
                  <a:cubicBezTo>
                    <a:pt x="117" y="286"/>
                    <a:pt x="120" y="286"/>
                    <a:pt x="123" y="282"/>
                  </a:cubicBezTo>
                  <a:cubicBezTo>
                    <a:pt x="126" y="277"/>
                    <a:pt x="121" y="271"/>
                    <a:pt x="118" y="271"/>
                  </a:cubicBezTo>
                  <a:close/>
                  <a:moveTo>
                    <a:pt x="79" y="281"/>
                  </a:moveTo>
                  <a:cubicBezTo>
                    <a:pt x="78" y="283"/>
                    <a:pt x="83" y="284"/>
                    <a:pt x="84" y="282"/>
                  </a:cubicBezTo>
                  <a:cubicBezTo>
                    <a:pt x="85" y="279"/>
                    <a:pt x="83" y="274"/>
                    <a:pt x="79" y="281"/>
                  </a:cubicBezTo>
                  <a:close/>
                  <a:moveTo>
                    <a:pt x="151" y="291"/>
                  </a:moveTo>
                  <a:cubicBezTo>
                    <a:pt x="150" y="291"/>
                    <a:pt x="143" y="290"/>
                    <a:pt x="141" y="291"/>
                  </a:cubicBezTo>
                  <a:cubicBezTo>
                    <a:pt x="139" y="293"/>
                    <a:pt x="144" y="297"/>
                    <a:pt x="146" y="298"/>
                  </a:cubicBezTo>
                  <a:cubicBezTo>
                    <a:pt x="149" y="299"/>
                    <a:pt x="151" y="303"/>
                    <a:pt x="153" y="304"/>
                  </a:cubicBezTo>
                  <a:cubicBezTo>
                    <a:pt x="155" y="304"/>
                    <a:pt x="162" y="304"/>
                    <a:pt x="160" y="297"/>
                  </a:cubicBezTo>
                  <a:cubicBezTo>
                    <a:pt x="158" y="291"/>
                    <a:pt x="153" y="291"/>
                    <a:pt x="151" y="291"/>
                  </a:cubicBezTo>
                  <a:close/>
                  <a:moveTo>
                    <a:pt x="8" y="199"/>
                  </a:moveTo>
                  <a:cubicBezTo>
                    <a:pt x="12" y="200"/>
                    <a:pt x="17" y="196"/>
                    <a:pt x="20" y="194"/>
                  </a:cubicBezTo>
                  <a:cubicBezTo>
                    <a:pt x="24" y="193"/>
                    <a:pt x="29" y="189"/>
                    <a:pt x="29" y="183"/>
                  </a:cubicBezTo>
                  <a:cubicBezTo>
                    <a:pt x="29" y="178"/>
                    <a:pt x="28" y="173"/>
                    <a:pt x="26" y="171"/>
                  </a:cubicBezTo>
                  <a:cubicBezTo>
                    <a:pt x="24" y="168"/>
                    <a:pt x="20" y="168"/>
                    <a:pt x="17" y="168"/>
                  </a:cubicBezTo>
                  <a:cubicBezTo>
                    <a:pt x="12" y="169"/>
                    <a:pt x="12" y="175"/>
                    <a:pt x="9" y="175"/>
                  </a:cubicBezTo>
                  <a:cubicBezTo>
                    <a:pt x="6" y="175"/>
                    <a:pt x="2" y="176"/>
                    <a:pt x="3" y="180"/>
                  </a:cubicBezTo>
                  <a:cubicBezTo>
                    <a:pt x="4" y="185"/>
                    <a:pt x="6" y="188"/>
                    <a:pt x="3" y="189"/>
                  </a:cubicBezTo>
                  <a:cubicBezTo>
                    <a:pt x="0" y="191"/>
                    <a:pt x="4" y="199"/>
                    <a:pt x="8" y="199"/>
                  </a:cubicBezTo>
                  <a:close/>
                  <a:moveTo>
                    <a:pt x="33" y="173"/>
                  </a:moveTo>
                  <a:cubicBezTo>
                    <a:pt x="38" y="175"/>
                    <a:pt x="49" y="178"/>
                    <a:pt x="45" y="180"/>
                  </a:cubicBezTo>
                  <a:cubicBezTo>
                    <a:pt x="41" y="183"/>
                    <a:pt x="29" y="195"/>
                    <a:pt x="28" y="198"/>
                  </a:cubicBezTo>
                  <a:cubicBezTo>
                    <a:pt x="27" y="202"/>
                    <a:pt x="41" y="200"/>
                    <a:pt x="41" y="200"/>
                  </a:cubicBezTo>
                  <a:cubicBezTo>
                    <a:pt x="41" y="200"/>
                    <a:pt x="38" y="205"/>
                    <a:pt x="41" y="206"/>
                  </a:cubicBezTo>
                  <a:cubicBezTo>
                    <a:pt x="43" y="207"/>
                    <a:pt x="45" y="202"/>
                    <a:pt x="49" y="202"/>
                  </a:cubicBezTo>
                  <a:cubicBezTo>
                    <a:pt x="53" y="202"/>
                    <a:pt x="62" y="205"/>
                    <a:pt x="66" y="205"/>
                  </a:cubicBezTo>
                  <a:cubicBezTo>
                    <a:pt x="70" y="205"/>
                    <a:pt x="77" y="198"/>
                    <a:pt x="76" y="194"/>
                  </a:cubicBezTo>
                  <a:cubicBezTo>
                    <a:pt x="75" y="189"/>
                    <a:pt x="70" y="183"/>
                    <a:pt x="66" y="180"/>
                  </a:cubicBezTo>
                  <a:cubicBezTo>
                    <a:pt x="61" y="178"/>
                    <a:pt x="56" y="167"/>
                    <a:pt x="53" y="164"/>
                  </a:cubicBezTo>
                  <a:cubicBezTo>
                    <a:pt x="50" y="162"/>
                    <a:pt x="64" y="154"/>
                    <a:pt x="61" y="150"/>
                  </a:cubicBezTo>
                  <a:cubicBezTo>
                    <a:pt x="57" y="145"/>
                    <a:pt x="46" y="148"/>
                    <a:pt x="42" y="145"/>
                  </a:cubicBezTo>
                  <a:cubicBezTo>
                    <a:pt x="38" y="142"/>
                    <a:pt x="34" y="146"/>
                    <a:pt x="32" y="149"/>
                  </a:cubicBezTo>
                  <a:cubicBezTo>
                    <a:pt x="29" y="153"/>
                    <a:pt x="26" y="149"/>
                    <a:pt x="23" y="150"/>
                  </a:cubicBezTo>
                  <a:cubicBezTo>
                    <a:pt x="19" y="151"/>
                    <a:pt x="20" y="158"/>
                    <a:pt x="22" y="161"/>
                  </a:cubicBezTo>
                  <a:cubicBezTo>
                    <a:pt x="24" y="164"/>
                    <a:pt x="28" y="171"/>
                    <a:pt x="33" y="173"/>
                  </a:cubicBezTo>
                  <a:close/>
                  <a:moveTo>
                    <a:pt x="1150" y="103"/>
                  </a:moveTo>
                  <a:cubicBezTo>
                    <a:pt x="1154" y="102"/>
                    <a:pt x="1158" y="101"/>
                    <a:pt x="1159" y="96"/>
                  </a:cubicBezTo>
                  <a:cubicBezTo>
                    <a:pt x="1161" y="91"/>
                    <a:pt x="1154" y="83"/>
                    <a:pt x="1158" y="78"/>
                  </a:cubicBezTo>
                  <a:cubicBezTo>
                    <a:pt x="1162" y="73"/>
                    <a:pt x="1155" y="67"/>
                    <a:pt x="1150" y="66"/>
                  </a:cubicBezTo>
                  <a:cubicBezTo>
                    <a:pt x="1144" y="64"/>
                    <a:pt x="1124" y="67"/>
                    <a:pt x="1120" y="64"/>
                  </a:cubicBezTo>
                  <a:cubicBezTo>
                    <a:pt x="1116" y="62"/>
                    <a:pt x="1109" y="59"/>
                    <a:pt x="1107" y="61"/>
                  </a:cubicBezTo>
                  <a:cubicBezTo>
                    <a:pt x="1105" y="63"/>
                    <a:pt x="1100" y="72"/>
                    <a:pt x="1100" y="72"/>
                  </a:cubicBezTo>
                  <a:cubicBezTo>
                    <a:pt x="1100" y="72"/>
                    <a:pt x="1097" y="74"/>
                    <a:pt x="1094" y="68"/>
                  </a:cubicBezTo>
                  <a:cubicBezTo>
                    <a:pt x="1091" y="63"/>
                    <a:pt x="1074" y="63"/>
                    <a:pt x="1068" y="63"/>
                  </a:cubicBezTo>
                  <a:cubicBezTo>
                    <a:pt x="1063" y="63"/>
                    <a:pt x="1058" y="64"/>
                    <a:pt x="1052" y="65"/>
                  </a:cubicBezTo>
                  <a:cubicBezTo>
                    <a:pt x="1046" y="66"/>
                    <a:pt x="1043" y="67"/>
                    <a:pt x="1039" y="63"/>
                  </a:cubicBezTo>
                  <a:cubicBezTo>
                    <a:pt x="1035" y="59"/>
                    <a:pt x="1029" y="57"/>
                    <a:pt x="1027" y="55"/>
                  </a:cubicBezTo>
                  <a:cubicBezTo>
                    <a:pt x="1025" y="53"/>
                    <a:pt x="1014" y="53"/>
                    <a:pt x="1005" y="55"/>
                  </a:cubicBezTo>
                  <a:cubicBezTo>
                    <a:pt x="996" y="56"/>
                    <a:pt x="987" y="56"/>
                    <a:pt x="987" y="56"/>
                  </a:cubicBezTo>
                  <a:cubicBezTo>
                    <a:pt x="987" y="56"/>
                    <a:pt x="983" y="54"/>
                    <a:pt x="977" y="50"/>
                  </a:cubicBezTo>
                  <a:cubicBezTo>
                    <a:pt x="971" y="46"/>
                    <a:pt x="965" y="42"/>
                    <a:pt x="963" y="42"/>
                  </a:cubicBezTo>
                  <a:cubicBezTo>
                    <a:pt x="961" y="42"/>
                    <a:pt x="945" y="46"/>
                    <a:pt x="941" y="42"/>
                  </a:cubicBezTo>
                  <a:cubicBezTo>
                    <a:pt x="937" y="39"/>
                    <a:pt x="934" y="38"/>
                    <a:pt x="931" y="38"/>
                  </a:cubicBezTo>
                  <a:cubicBezTo>
                    <a:pt x="929" y="38"/>
                    <a:pt x="926" y="33"/>
                    <a:pt x="930" y="33"/>
                  </a:cubicBezTo>
                  <a:cubicBezTo>
                    <a:pt x="933" y="33"/>
                    <a:pt x="947" y="28"/>
                    <a:pt x="947" y="28"/>
                  </a:cubicBezTo>
                  <a:cubicBezTo>
                    <a:pt x="947" y="28"/>
                    <a:pt x="943" y="21"/>
                    <a:pt x="938" y="21"/>
                  </a:cubicBezTo>
                  <a:cubicBezTo>
                    <a:pt x="933" y="21"/>
                    <a:pt x="923" y="18"/>
                    <a:pt x="921" y="18"/>
                  </a:cubicBezTo>
                  <a:cubicBezTo>
                    <a:pt x="918" y="18"/>
                    <a:pt x="920" y="21"/>
                    <a:pt x="915" y="20"/>
                  </a:cubicBezTo>
                  <a:cubicBezTo>
                    <a:pt x="910" y="19"/>
                    <a:pt x="903" y="22"/>
                    <a:pt x="902" y="19"/>
                  </a:cubicBezTo>
                  <a:cubicBezTo>
                    <a:pt x="899" y="12"/>
                    <a:pt x="891" y="25"/>
                    <a:pt x="899" y="27"/>
                  </a:cubicBezTo>
                  <a:cubicBezTo>
                    <a:pt x="907" y="30"/>
                    <a:pt x="914" y="27"/>
                    <a:pt x="916" y="31"/>
                  </a:cubicBezTo>
                  <a:cubicBezTo>
                    <a:pt x="918" y="35"/>
                    <a:pt x="916" y="36"/>
                    <a:pt x="916" y="39"/>
                  </a:cubicBezTo>
                  <a:cubicBezTo>
                    <a:pt x="916" y="41"/>
                    <a:pt x="912" y="48"/>
                    <a:pt x="909" y="49"/>
                  </a:cubicBezTo>
                  <a:cubicBezTo>
                    <a:pt x="907" y="50"/>
                    <a:pt x="904" y="47"/>
                    <a:pt x="899" y="50"/>
                  </a:cubicBezTo>
                  <a:cubicBezTo>
                    <a:pt x="893" y="53"/>
                    <a:pt x="881" y="51"/>
                    <a:pt x="879" y="53"/>
                  </a:cubicBezTo>
                  <a:cubicBezTo>
                    <a:pt x="877" y="55"/>
                    <a:pt x="874" y="48"/>
                    <a:pt x="872" y="49"/>
                  </a:cubicBezTo>
                  <a:cubicBezTo>
                    <a:pt x="869" y="50"/>
                    <a:pt x="862" y="58"/>
                    <a:pt x="859" y="58"/>
                  </a:cubicBezTo>
                  <a:cubicBezTo>
                    <a:pt x="855" y="57"/>
                    <a:pt x="851" y="53"/>
                    <a:pt x="851" y="48"/>
                  </a:cubicBezTo>
                  <a:cubicBezTo>
                    <a:pt x="851" y="43"/>
                    <a:pt x="849" y="37"/>
                    <a:pt x="847" y="36"/>
                  </a:cubicBezTo>
                  <a:cubicBezTo>
                    <a:pt x="846" y="35"/>
                    <a:pt x="835" y="34"/>
                    <a:pt x="830" y="35"/>
                  </a:cubicBezTo>
                  <a:cubicBezTo>
                    <a:pt x="826" y="35"/>
                    <a:pt x="813" y="36"/>
                    <a:pt x="811" y="39"/>
                  </a:cubicBezTo>
                  <a:cubicBezTo>
                    <a:pt x="809" y="41"/>
                    <a:pt x="804" y="43"/>
                    <a:pt x="800" y="43"/>
                  </a:cubicBezTo>
                  <a:cubicBezTo>
                    <a:pt x="796" y="43"/>
                    <a:pt x="793" y="39"/>
                    <a:pt x="785" y="38"/>
                  </a:cubicBezTo>
                  <a:cubicBezTo>
                    <a:pt x="778" y="36"/>
                    <a:pt x="761" y="36"/>
                    <a:pt x="759" y="36"/>
                  </a:cubicBezTo>
                  <a:cubicBezTo>
                    <a:pt x="757" y="37"/>
                    <a:pt x="750" y="35"/>
                    <a:pt x="752" y="33"/>
                  </a:cubicBezTo>
                  <a:cubicBezTo>
                    <a:pt x="755" y="30"/>
                    <a:pt x="763" y="22"/>
                    <a:pt x="758" y="19"/>
                  </a:cubicBezTo>
                  <a:cubicBezTo>
                    <a:pt x="753" y="15"/>
                    <a:pt x="743" y="15"/>
                    <a:pt x="738" y="14"/>
                  </a:cubicBezTo>
                  <a:cubicBezTo>
                    <a:pt x="734" y="14"/>
                    <a:pt x="729" y="13"/>
                    <a:pt x="722" y="14"/>
                  </a:cubicBezTo>
                  <a:cubicBezTo>
                    <a:pt x="715" y="15"/>
                    <a:pt x="713" y="19"/>
                    <a:pt x="710" y="16"/>
                  </a:cubicBezTo>
                  <a:cubicBezTo>
                    <a:pt x="707" y="12"/>
                    <a:pt x="718" y="17"/>
                    <a:pt x="707" y="12"/>
                  </a:cubicBezTo>
                  <a:cubicBezTo>
                    <a:pt x="696" y="6"/>
                    <a:pt x="690" y="12"/>
                    <a:pt x="688" y="9"/>
                  </a:cubicBezTo>
                  <a:cubicBezTo>
                    <a:pt x="688" y="8"/>
                    <a:pt x="687" y="8"/>
                    <a:pt x="687" y="8"/>
                  </a:cubicBezTo>
                  <a:cubicBezTo>
                    <a:pt x="686" y="9"/>
                    <a:pt x="684" y="11"/>
                    <a:pt x="680" y="14"/>
                  </a:cubicBezTo>
                  <a:cubicBezTo>
                    <a:pt x="672" y="18"/>
                    <a:pt x="667" y="19"/>
                    <a:pt x="665" y="20"/>
                  </a:cubicBezTo>
                  <a:cubicBezTo>
                    <a:pt x="663" y="20"/>
                    <a:pt x="649" y="18"/>
                    <a:pt x="649" y="16"/>
                  </a:cubicBezTo>
                  <a:cubicBezTo>
                    <a:pt x="648" y="0"/>
                    <a:pt x="641" y="16"/>
                    <a:pt x="636" y="19"/>
                  </a:cubicBezTo>
                  <a:cubicBezTo>
                    <a:pt x="631" y="21"/>
                    <a:pt x="627" y="25"/>
                    <a:pt x="622" y="24"/>
                  </a:cubicBezTo>
                  <a:cubicBezTo>
                    <a:pt x="617" y="22"/>
                    <a:pt x="609" y="22"/>
                    <a:pt x="604" y="25"/>
                  </a:cubicBezTo>
                  <a:cubicBezTo>
                    <a:pt x="599" y="27"/>
                    <a:pt x="595" y="27"/>
                    <a:pt x="590" y="31"/>
                  </a:cubicBezTo>
                  <a:cubicBezTo>
                    <a:pt x="585" y="36"/>
                    <a:pt x="575" y="38"/>
                    <a:pt x="575" y="38"/>
                  </a:cubicBezTo>
                  <a:cubicBezTo>
                    <a:pt x="575" y="38"/>
                    <a:pt x="566" y="38"/>
                    <a:pt x="561" y="38"/>
                  </a:cubicBezTo>
                  <a:cubicBezTo>
                    <a:pt x="557" y="38"/>
                    <a:pt x="551" y="38"/>
                    <a:pt x="555" y="42"/>
                  </a:cubicBezTo>
                  <a:cubicBezTo>
                    <a:pt x="559" y="46"/>
                    <a:pt x="571" y="50"/>
                    <a:pt x="573" y="53"/>
                  </a:cubicBezTo>
                  <a:cubicBezTo>
                    <a:pt x="574" y="55"/>
                    <a:pt x="576" y="63"/>
                    <a:pt x="574" y="64"/>
                  </a:cubicBezTo>
                  <a:cubicBezTo>
                    <a:pt x="571" y="66"/>
                    <a:pt x="567" y="66"/>
                    <a:pt x="567" y="60"/>
                  </a:cubicBezTo>
                  <a:cubicBezTo>
                    <a:pt x="566" y="55"/>
                    <a:pt x="566" y="54"/>
                    <a:pt x="559" y="52"/>
                  </a:cubicBezTo>
                  <a:cubicBezTo>
                    <a:pt x="553" y="49"/>
                    <a:pt x="554" y="51"/>
                    <a:pt x="548" y="46"/>
                  </a:cubicBezTo>
                  <a:cubicBezTo>
                    <a:pt x="543" y="40"/>
                    <a:pt x="538" y="41"/>
                    <a:pt x="535" y="44"/>
                  </a:cubicBezTo>
                  <a:cubicBezTo>
                    <a:pt x="532" y="48"/>
                    <a:pt x="534" y="55"/>
                    <a:pt x="531" y="56"/>
                  </a:cubicBezTo>
                  <a:cubicBezTo>
                    <a:pt x="528" y="56"/>
                    <a:pt x="524" y="59"/>
                    <a:pt x="524" y="53"/>
                  </a:cubicBezTo>
                  <a:cubicBezTo>
                    <a:pt x="523" y="48"/>
                    <a:pt x="523" y="38"/>
                    <a:pt x="520" y="44"/>
                  </a:cubicBezTo>
                  <a:cubicBezTo>
                    <a:pt x="516" y="50"/>
                    <a:pt x="514" y="50"/>
                    <a:pt x="514" y="53"/>
                  </a:cubicBezTo>
                  <a:cubicBezTo>
                    <a:pt x="514" y="56"/>
                    <a:pt x="517" y="59"/>
                    <a:pt x="516" y="64"/>
                  </a:cubicBezTo>
                  <a:cubicBezTo>
                    <a:pt x="515" y="70"/>
                    <a:pt x="515" y="74"/>
                    <a:pt x="517" y="74"/>
                  </a:cubicBezTo>
                  <a:cubicBezTo>
                    <a:pt x="519" y="74"/>
                    <a:pt x="522" y="68"/>
                    <a:pt x="527" y="67"/>
                  </a:cubicBezTo>
                  <a:cubicBezTo>
                    <a:pt x="531" y="66"/>
                    <a:pt x="540" y="63"/>
                    <a:pt x="540" y="68"/>
                  </a:cubicBezTo>
                  <a:cubicBezTo>
                    <a:pt x="541" y="74"/>
                    <a:pt x="546" y="75"/>
                    <a:pt x="541" y="78"/>
                  </a:cubicBezTo>
                  <a:cubicBezTo>
                    <a:pt x="536" y="80"/>
                    <a:pt x="530" y="79"/>
                    <a:pt x="529" y="75"/>
                  </a:cubicBezTo>
                  <a:cubicBezTo>
                    <a:pt x="528" y="72"/>
                    <a:pt x="524" y="72"/>
                    <a:pt x="521" y="75"/>
                  </a:cubicBezTo>
                  <a:cubicBezTo>
                    <a:pt x="517" y="78"/>
                    <a:pt x="509" y="89"/>
                    <a:pt x="509" y="89"/>
                  </a:cubicBezTo>
                  <a:cubicBezTo>
                    <a:pt x="509" y="89"/>
                    <a:pt x="497" y="96"/>
                    <a:pt x="495" y="94"/>
                  </a:cubicBezTo>
                  <a:cubicBezTo>
                    <a:pt x="494" y="93"/>
                    <a:pt x="499" y="86"/>
                    <a:pt x="504" y="83"/>
                  </a:cubicBezTo>
                  <a:cubicBezTo>
                    <a:pt x="508" y="80"/>
                    <a:pt x="511" y="74"/>
                    <a:pt x="509" y="72"/>
                  </a:cubicBezTo>
                  <a:cubicBezTo>
                    <a:pt x="508" y="70"/>
                    <a:pt x="506" y="58"/>
                    <a:pt x="507" y="55"/>
                  </a:cubicBezTo>
                  <a:cubicBezTo>
                    <a:pt x="508" y="52"/>
                    <a:pt x="512" y="48"/>
                    <a:pt x="507" y="45"/>
                  </a:cubicBezTo>
                  <a:cubicBezTo>
                    <a:pt x="502" y="42"/>
                    <a:pt x="498" y="38"/>
                    <a:pt x="494" y="36"/>
                  </a:cubicBezTo>
                  <a:cubicBezTo>
                    <a:pt x="490" y="35"/>
                    <a:pt x="485" y="44"/>
                    <a:pt x="482" y="46"/>
                  </a:cubicBezTo>
                  <a:cubicBezTo>
                    <a:pt x="478" y="49"/>
                    <a:pt x="479" y="52"/>
                    <a:pt x="474" y="52"/>
                  </a:cubicBezTo>
                  <a:cubicBezTo>
                    <a:pt x="469" y="53"/>
                    <a:pt x="466" y="60"/>
                    <a:pt x="474" y="64"/>
                  </a:cubicBezTo>
                  <a:cubicBezTo>
                    <a:pt x="482" y="69"/>
                    <a:pt x="484" y="72"/>
                    <a:pt x="482" y="74"/>
                  </a:cubicBezTo>
                  <a:cubicBezTo>
                    <a:pt x="480" y="77"/>
                    <a:pt x="472" y="73"/>
                    <a:pt x="472" y="73"/>
                  </a:cubicBezTo>
                  <a:cubicBezTo>
                    <a:pt x="472" y="73"/>
                    <a:pt x="465" y="69"/>
                    <a:pt x="461" y="69"/>
                  </a:cubicBezTo>
                  <a:cubicBezTo>
                    <a:pt x="457" y="69"/>
                    <a:pt x="451" y="66"/>
                    <a:pt x="447" y="66"/>
                  </a:cubicBezTo>
                  <a:cubicBezTo>
                    <a:pt x="443" y="65"/>
                    <a:pt x="435" y="65"/>
                    <a:pt x="433" y="67"/>
                  </a:cubicBezTo>
                  <a:cubicBezTo>
                    <a:pt x="431" y="70"/>
                    <a:pt x="426" y="77"/>
                    <a:pt x="421" y="75"/>
                  </a:cubicBezTo>
                  <a:cubicBezTo>
                    <a:pt x="417" y="72"/>
                    <a:pt x="417" y="70"/>
                    <a:pt x="412" y="72"/>
                  </a:cubicBezTo>
                  <a:cubicBezTo>
                    <a:pt x="406" y="75"/>
                    <a:pt x="400" y="71"/>
                    <a:pt x="397" y="74"/>
                  </a:cubicBezTo>
                  <a:cubicBezTo>
                    <a:pt x="394" y="78"/>
                    <a:pt x="397" y="78"/>
                    <a:pt x="387" y="74"/>
                  </a:cubicBezTo>
                  <a:cubicBezTo>
                    <a:pt x="377" y="71"/>
                    <a:pt x="379" y="77"/>
                    <a:pt x="370" y="78"/>
                  </a:cubicBezTo>
                  <a:cubicBezTo>
                    <a:pt x="361" y="80"/>
                    <a:pt x="355" y="77"/>
                    <a:pt x="352" y="80"/>
                  </a:cubicBezTo>
                  <a:cubicBezTo>
                    <a:pt x="350" y="84"/>
                    <a:pt x="346" y="91"/>
                    <a:pt x="345" y="86"/>
                  </a:cubicBezTo>
                  <a:cubicBezTo>
                    <a:pt x="343" y="82"/>
                    <a:pt x="350" y="75"/>
                    <a:pt x="347" y="72"/>
                  </a:cubicBezTo>
                  <a:cubicBezTo>
                    <a:pt x="345" y="70"/>
                    <a:pt x="334" y="71"/>
                    <a:pt x="332" y="73"/>
                  </a:cubicBezTo>
                  <a:cubicBezTo>
                    <a:pt x="331" y="75"/>
                    <a:pt x="332" y="82"/>
                    <a:pt x="333" y="84"/>
                  </a:cubicBezTo>
                  <a:cubicBezTo>
                    <a:pt x="334" y="86"/>
                    <a:pt x="335" y="96"/>
                    <a:pt x="332" y="94"/>
                  </a:cubicBezTo>
                  <a:cubicBezTo>
                    <a:pt x="329" y="92"/>
                    <a:pt x="330" y="86"/>
                    <a:pt x="326" y="87"/>
                  </a:cubicBezTo>
                  <a:cubicBezTo>
                    <a:pt x="323" y="88"/>
                    <a:pt x="320" y="89"/>
                    <a:pt x="318" y="91"/>
                  </a:cubicBezTo>
                  <a:cubicBezTo>
                    <a:pt x="317" y="92"/>
                    <a:pt x="310" y="92"/>
                    <a:pt x="309" y="94"/>
                  </a:cubicBezTo>
                  <a:cubicBezTo>
                    <a:pt x="307" y="97"/>
                    <a:pt x="309" y="103"/>
                    <a:pt x="307" y="104"/>
                  </a:cubicBezTo>
                  <a:cubicBezTo>
                    <a:pt x="304" y="105"/>
                    <a:pt x="302" y="107"/>
                    <a:pt x="297" y="103"/>
                  </a:cubicBezTo>
                  <a:cubicBezTo>
                    <a:pt x="291" y="99"/>
                    <a:pt x="291" y="101"/>
                    <a:pt x="289" y="102"/>
                  </a:cubicBezTo>
                  <a:cubicBezTo>
                    <a:pt x="288" y="103"/>
                    <a:pt x="280" y="108"/>
                    <a:pt x="280" y="103"/>
                  </a:cubicBezTo>
                  <a:cubicBezTo>
                    <a:pt x="279" y="97"/>
                    <a:pt x="281" y="96"/>
                    <a:pt x="276" y="92"/>
                  </a:cubicBezTo>
                  <a:cubicBezTo>
                    <a:pt x="272" y="88"/>
                    <a:pt x="275" y="88"/>
                    <a:pt x="282" y="91"/>
                  </a:cubicBezTo>
                  <a:cubicBezTo>
                    <a:pt x="288" y="93"/>
                    <a:pt x="295" y="94"/>
                    <a:pt x="307" y="90"/>
                  </a:cubicBezTo>
                  <a:cubicBezTo>
                    <a:pt x="318" y="86"/>
                    <a:pt x="323" y="84"/>
                    <a:pt x="318" y="82"/>
                  </a:cubicBezTo>
                  <a:cubicBezTo>
                    <a:pt x="314" y="79"/>
                    <a:pt x="310" y="71"/>
                    <a:pt x="303" y="70"/>
                  </a:cubicBezTo>
                  <a:cubicBezTo>
                    <a:pt x="295" y="69"/>
                    <a:pt x="285" y="74"/>
                    <a:pt x="273" y="69"/>
                  </a:cubicBezTo>
                  <a:cubicBezTo>
                    <a:pt x="262" y="64"/>
                    <a:pt x="259" y="63"/>
                    <a:pt x="255" y="61"/>
                  </a:cubicBezTo>
                  <a:cubicBezTo>
                    <a:pt x="250" y="60"/>
                    <a:pt x="222" y="45"/>
                    <a:pt x="209" y="48"/>
                  </a:cubicBezTo>
                  <a:cubicBezTo>
                    <a:pt x="196" y="50"/>
                    <a:pt x="160" y="71"/>
                    <a:pt x="158" y="72"/>
                  </a:cubicBezTo>
                  <a:cubicBezTo>
                    <a:pt x="156" y="74"/>
                    <a:pt x="153" y="82"/>
                    <a:pt x="146" y="88"/>
                  </a:cubicBezTo>
                  <a:cubicBezTo>
                    <a:pt x="140" y="94"/>
                    <a:pt x="128" y="100"/>
                    <a:pt x="118" y="102"/>
                  </a:cubicBezTo>
                  <a:cubicBezTo>
                    <a:pt x="108" y="105"/>
                    <a:pt x="96" y="122"/>
                    <a:pt x="96" y="125"/>
                  </a:cubicBezTo>
                  <a:cubicBezTo>
                    <a:pt x="96" y="127"/>
                    <a:pt x="100" y="136"/>
                    <a:pt x="99" y="138"/>
                  </a:cubicBezTo>
                  <a:cubicBezTo>
                    <a:pt x="98" y="140"/>
                    <a:pt x="101" y="149"/>
                    <a:pt x="107" y="152"/>
                  </a:cubicBezTo>
                  <a:cubicBezTo>
                    <a:pt x="113" y="154"/>
                    <a:pt x="122" y="153"/>
                    <a:pt x="123" y="150"/>
                  </a:cubicBezTo>
                  <a:cubicBezTo>
                    <a:pt x="124" y="146"/>
                    <a:pt x="131" y="138"/>
                    <a:pt x="132" y="144"/>
                  </a:cubicBezTo>
                  <a:cubicBezTo>
                    <a:pt x="132" y="149"/>
                    <a:pt x="137" y="158"/>
                    <a:pt x="136" y="161"/>
                  </a:cubicBezTo>
                  <a:cubicBezTo>
                    <a:pt x="135" y="165"/>
                    <a:pt x="136" y="169"/>
                    <a:pt x="140" y="168"/>
                  </a:cubicBezTo>
                  <a:cubicBezTo>
                    <a:pt x="144" y="168"/>
                    <a:pt x="163" y="163"/>
                    <a:pt x="163" y="163"/>
                  </a:cubicBezTo>
                  <a:cubicBezTo>
                    <a:pt x="163" y="163"/>
                    <a:pt x="169" y="160"/>
                    <a:pt x="168" y="155"/>
                  </a:cubicBezTo>
                  <a:cubicBezTo>
                    <a:pt x="167" y="150"/>
                    <a:pt x="175" y="143"/>
                    <a:pt x="176" y="141"/>
                  </a:cubicBezTo>
                  <a:cubicBezTo>
                    <a:pt x="178" y="139"/>
                    <a:pt x="183" y="132"/>
                    <a:pt x="177" y="130"/>
                  </a:cubicBezTo>
                  <a:cubicBezTo>
                    <a:pt x="170" y="127"/>
                    <a:pt x="165" y="127"/>
                    <a:pt x="172" y="119"/>
                  </a:cubicBezTo>
                  <a:cubicBezTo>
                    <a:pt x="179" y="112"/>
                    <a:pt x="184" y="119"/>
                    <a:pt x="193" y="108"/>
                  </a:cubicBezTo>
                  <a:cubicBezTo>
                    <a:pt x="203" y="97"/>
                    <a:pt x="191" y="94"/>
                    <a:pt x="201" y="94"/>
                  </a:cubicBezTo>
                  <a:cubicBezTo>
                    <a:pt x="211" y="93"/>
                    <a:pt x="221" y="92"/>
                    <a:pt x="219" y="96"/>
                  </a:cubicBezTo>
                  <a:cubicBezTo>
                    <a:pt x="217" y="100"/>
                    <a:pt x="205" y="108"/>
                    <a:pt x="198" y="111"/>
                  </a:cubicBezTo>
                  <a:cubicBezTo>
                    <a:pt x="192" y="115"/>
                    <a:pt x="193" y="122"/>
                    <a:pt x="195" y="125"/>
                  </a:cubicBezTo>
                  <a:cubicBezTo>
                    <a:pt x="198" y="129"/>
                    <a:pt x="199" y="138"/>
                    <a:pt x="204" y="136"/>
                  </a:cubicBezTo>
                  <a:cubicBezTo>
                    <a:pt x="208" y="135"/>
                    <a:pt x="214" y="131"/>
                    <a:pt x="219" y="132"/>
                  </a:cubicBezTo>
                  <a:cubicBezTo>
                    <a:pt x="224" y="132"/>
                    <a:pt x="235" y="131"/>
                    <a:pt x="236" y="131"/>
                  </a:cubicBezTo>
                  <a:cubicBezTo>
                    <a:pt x="238" y="131"/>
                    <a:pt x="245" y="139"/>
                    <a:pt x="241" y="141"/>
                  </a:cubicBezTo>
                  <a:cubicBezTo>
                    <a:pt x="237" y="142"/>
                    <a:pt x="231" y="141"/>
                    <a:pt x="223" y="142"/>
                  </a:cubicBezTo>
                  <a:cubicBezTo>
                    <a:pt x="214" y="143"/>
                    <a:pt x="204" y="143"/>
                    <a:pt x="204" y="144"/>
                  </a:cubicBezTo>
                  <a:cubicBezTo>
                    <a:pt x="204" y="146"/>
                    <a:pt x="216" y="150"/>
                    <a:pt x="212" y="153"/>
                  </a:cubicBezTo>
                  <a:cubicBezTo>
                    <a:pt x="208" y="157"/>
                    <a:pt x="204" y="153"/>
                    <a:pt x="198" y="152"/>
                  </a:cubicBezTo>
                  <a:cubicBezTo>
                    <a:pt x="193" y="152"/>
                    <a:pt x="190" y="160"/>
                    <a:pt x="189" y="165"/>
                  </a:cubicBezTo>
                  <a:cubicBezTo>
                    <a:pt x="187" y="170"/>
                    <a:pt x="191" y="179"/>
                    <a:pt x="183" y="175"/>
                  </a:cubicBezTo>
                  <a:cubicBezTo>
                    <a:pt x="176" y="172"/>
                    <a:pt x="170" y="172"/>
                    <a:pt x="168" y="174"/>
                  </a:cubicBezTo>
                  <a:cubicBezTo>
                    <a:pt x="166" y="175"/>
                    <a:pt x="162" y="173"/>
                    <a:pt x="157" y="174"/>
                  </a:cubicBezTo>
                  <a:cubicBezTo>
                    <a:pt x="152" y="176"/>
                    <a:pt x="151" y="176"/>
                    <a:pt x="145" y="176"/>
                  </a:cubicBezTo>
                  <a:cubicBezTo>
                    <a:pt x="138" y="176"/>
                    <a:pt x="138" y="176"/>
                    <a:pt x="138" y="176"/>
                  </a:cubicBezTo>
                  <a:cubicBezTo>
                    <a:pt x="134" y="177"/>
                    <a:pt x="134" y="177"/>
                    <a:pt x="134" y="177"/>
                  </a:cubicBezTo>
                  <a:cubicBezTo>
                    <a:pt x="134" y="177"/>
                    <a:pt x="130" y="174"/>
                    <a:pt x="129" y="169"/>
                  </a:cubicBezTo>
                  <a:cubicBezTo>
                    <a:pt x="129" y="164"/>
                    <a:pt x="131" y="158"/>
                    <a:pt x="129" y="157"/>
                  </a:cubicBezTo>
                  <a:cubicBezTo>
                    <a:pt x="126" y="156"/>
                    <a:pt x="117" y="158"/>
                    <a:pt x="115" y="161"/>
                  </a:cubicBezTo>
                  <a:cubicBezTo>
                    <a:pt x="114" y="165"/>
                    <a:pt x="112" y="172"/>
                    <a:pt x="114" y="175"/>
                  </a:cubicBezTo>
                  <a:cubicBezTo>
                    <a:pt x="116" y="178"/>
                    <a:pt x="122" y="184"/>
                    <a:pt x="117" y="182"/>
                  </a:cubicBezTo>
                  <a:cubicBezTo>
                    <a:pt x="111" y="180"/>
                    <a:pt x="104" y="180"/>
                    <a:pt x="100" y="183"/>
                  </a:cubicBezTo>
                  <a:cubicBezTo>
                    <a:pt x="96" y="187"/>
                    <a:pt x="88" y="195"/>
                    <a:pt x="88" y="195"/>
                  </a:cubicBezTo>
                  <a:cubicBezTo>
                    <a:pt x="88" y="195"/>
                    <a:pt x="75" y="196"/>
                    <a:pt x="75" y="200"/>
                  </a:cubicBezTo>
                  <a:cubicBezTo>
                    <a:pt x="75" y="204"/>
                    <a:pt x="75" y="208"/>
                    <a:pt x="71" y="209"/>
                  </a:cubicBezTo>
                  <a:cubicBezTo>
                    <a:pt x="66" y="210"/>
                    <a:pt x="60" y="211"/>
                    <a:pt x="54" y="213"/>
                  </a:cubicBezTo>
                  <a:cubicBezTo>
                    <a:pt x="48" y="214"/>
                    <a:pt x="48" y="217"/>
                    <a:pt x="41" y="218"/>
                  </a:cubicBezTo>
                  <a:cubicBezTo>
                    <a:pt x="34" y="218"/>
                    <a:pt x="33" y="222"/>
                    <a:pt x="39" y="223"/>
                  </a:cubicBezTo>
                  <a:cubicBezTo>
                    <a:pt x="46" y="224"/>
                    <a:pt x="56" y="229"/>
                    <a:pt x="57" y="235"/>
                  </a:cubicBezTo>
                  <a:cubicBezTo>
                    <a:pt x="57" y="240"/>
                    <a:pt x="56" y="246"/>
                    <a:pt x="54" y="252"/>
                  </a:cubicBezTo>
                  <a:cubicBezTo>
                    <a:pt x="52" y="255"/>
                    <a:pt x="41" y="253"/>
                    <a:pt x="35" y="253"/>
                  </a:cubicBezTo>
                  <a:cubicBezTo>
                    <a:pt x="29" y="253"/>
                    <a:pt x="17" y="251"/>
                    <a:pt x="11" y="253"/>
                  </a:cubicBezTo>
                  <a:cubicBezTo>
                    <a:pt x="6" y="255"/>
                    <a:pt x="7" y="268"/>
                    <a:pt x="9" y="273"/>
                  </a:cubicBezTo>
                  <a:cubicBezTo>
                    <a:pt x="10" y="279"/>
                    <a:pt x="8" y="282"/>
                    <a:pt x="6" y="283"/>
                  </a:cubicBezTo>
                  <a:cubicBezTo>
                    <a:pt x="4" y="285"/>
                    <a:pt x="4" y="291"/>
                    <a:pt x="6" y="293"/>
                  </a:cubicBezTo>
                  <a:cubicBezTo>
                    <a:pt x="9" y="296"/>
                    <a:pt x="11" y="301"/>
                    <a:pt x="13" y="302"/>
                  </a:cubicBezTo>
                  <a:cubicBezTo>
                    <a:pt x="15" y="302"/>
                    <a:pt x="22" y="300"/>
                    <a:pt x="24" y="303"/>
                  </a:cubicBezTo>
                  <a:cubicBezTo>
                    <a:pt x="27" y="306"/>
                    <a:pt x="30" y="313"/>
                    <a:pt x="31" y="312"/>
                  </a:cubicBezTo>
                  <a:cubicBezTo>
                    <a:pt x="33" y="310"/>
                    <a:pt x="35" y="302"/>
                    <a:pt x="37" y="304"/>
                  </a:cubicBezTo>
                  <a:cubicBezTo>
                    <a:pt x="40" y="305"/>
                    <a:pt x="46" y="303"/>
                    <a:pt x="51" y="302"/>
                  </a:cubicBezTo>
                  <a:cubicBezTo>
                    <a:pt x="55" y="302"/>
                    <a:pt x="58" y="296"/>
                    <a:pt x="63" y="293"/>
                  </a:cubicBezTo>
                  <a:cubicBezTo>
                    <a:pt x="67" y="290"/>
                    <a:pt x="65" y="290"/>
                    <a:pt x="63" y="286"/>
                  </a:cubicBezTo>
                  <a:cubicBezTo>
                    <a:pt x="62" y="282"/>
                    <a:pt x="68" y="278"/>
                    <a:pt x="71" y="274"/>
                  </a:cubicBezTo>
                  <a:cubicBezTo>
                    <a:pt x="75" y="269"/>
                    <a:pt x="82" y="273"/>
                    <a:pt x="83" y="268"/>
                  </a:cubicBezTo>
                  <a:cubicBezTo>
                    <a:pt x="85" y="263"/>
                    <a:pt x="85" y="255"/>
                    <a:pt x="89" y="255"/>
                  </a:cubicBezTo>
                  <a:cubicBezTo>
                    <a:pt x="94" y="256"/>
                    <a:pt x="99" y="259"/>
                    <a:pt x="103" y="259"/>
                  </a:cubicBezTo>
                  <a:cubicBezTo>
                    <a:pt x="106" y="259"/>
                    <a:pt x="114" y="252"/>
                    <a:pt x="116" y="251"/>
                  </a:cubicBezTo>
                  <a:cubicBezTo>
                    <a:pt x="118" y="250"/>
                    <a:pt x="126" y="251"/>
                    <a:pt x="127" y="256"/>
                  </a:cubicBezTo>
                  <a:cubicBezTo>
                    <a:pt x="128" y="261"/>
                    <a:pt x="137" y="268"/>
                    <a:pt x="139" y="269"/>
                  </a:cubicBezTo>
                  <a:cubicBezTo>
                    <a:pt x="141" y="271"/>
                    <a:pt x="155" y="276"/>
                    <a:pt x="157" y="277"/>
                  </a:cubicBezTo>
                  <a:cubicBezTo>
                    <a:pt x="159" y="279"/>
                    <a:pt x="162" y="285"/>
                    <a:pt x="163" y="290"/>
                  </a:cubicBezTo>
                  <a:cubicBezTo>
                    <a:pt x="164" y="294"/>
                    <a:pt x="170" y="300"/>
                    <a:pt x="170" y="296"/>
                  </a:cubicBezTo>
                  <a:cubicBezTo>
                    <a:pt x="171" y="292"/>
                    <a:pt x="165" y="278"/>
                    <a:pt x="169" y="279"/>
                  </a:cubicBezTo>
                  <a:cubicBezTo>
                    <a:pt x="173" y="279"/>
                    <a:pt x="177" y="277"/>
                    <a:pt x="177" y="277"/>
                  </a:cubicBezTo>
                  <a:cubicBezTo>
                    <a:pt x="177" y="277"/>
                    <a:pt x="167" y="269"/>
                    <a:pt x="163" y="268"/>
                  </a:cubicBezTo>
                  <a:cubicBezTo>
                    <a:pt x="160" y="266"/>
                    <a:pt x="153" y="262"/>
                    <a:pt x="150" y="256"/>
                  </a:cubicBezTo>
                  <a:cubicBezTo>
                    <a:pt x="147" y="250"/>
                    <a:pt x="139" y="249"/>
                    <a:pt x="140" y="243"/>
                  </a:cubicBezTo>
                  <a:cubicBezTo>
                    <a:pt x="140" y="236"/>
                    <a:pt x="147" y="240"/>
                    <a:pt x="151" y="245"/>
                  </a:cubicBezTo>
                  <a:cubicBezTo>
                    <a:pt x="156" y="250"/>
                    <a:pt x="166" y="257"/>
                    <a:pt x="169" y="261"/>
                  </a:cubicBezTo>
                  <a:cubicBezTo>
                    <a:pt x="173" y="265"/>
                    <a:pt x="179" y="267"/>
                    <a:pt x="180" y="272"/>
                  </a:cubicBezTo>
                  <a:cubicBezTo>
                    <a:pt x="182" y="278"/>
                    <a:pt x="186" y="284"/>
                    <a:pt x="188" y="286"/>
                  </a:cubicBezTo>
                  <a:cubicBezTo>
                    <a:pt x="190" y="289"/>
                    <a:pt x="191" y="308"/>
                    <a:pt x="192" y="311"/>
                  </a:cubicBezTo>
                  <a:cubicBezTo>
                    <a:pt x="194" y="314"/>
                    <a:pt x="203" y="305"/>
                    <a:pt x="206" y="302"/>
                  </a:cubicBezTo>
                  <a:cubicBezTo>
                    <a:pt x="208" y="300"/>
                    <a:pt x="213" y="299"/>
                    <a:pt x="213" y="294"/>
                  </a:cubicBezTo>
                  <a:cubicBezTo>
                    <a:pt x="214" y="289"/>
                    <a:pt x="207" y="285"/>
                    <a:pt x="205" y="283"/>
                  </a:cubicBezTo>
                  <a:cubicBezTo>
                    <a:pt x="203" y="282"/>
                    <a:pt x="210" y="280"/>
                    <a:pt x="213" y="277"/>
                  </a:cubicBezTo>
                  <a:cubicBezTo>
                    <a:pt x="215" y="275"/>
                    <a:pt x="220" y="271"/>
                    <a:pt x="222" y="274"/>
                  </a:cubicBezTo>
                  <a:cubicBezTo>
                    <a:pt x="224" y="278"/>
                    <a:pt x="223" y="293"/>
                    <a:pt x="224" y="295"/>
                  </a:cubicBezTo>
                  <a:cubicBezTo>
                    <a:pt x="225" y="297"/>
                    <a:pt x="236" y="301"/>
                    <a:pt x="238" y="304"/>
                  </a:cubicBezTo>
                  <a:cubicBezTo>
                    <a:pt x="240" y="307"/>
                    <a:pt x="248" y="308"/>
                    <a:pt x="250" y="307"/>
                  </a:cubicBezTo>
                  <a:cubicBezTo>
                    <a:pt x="252" y="305"/>
                    <a:pt x="260" y="308"/>
                    <a:pt x="262" y="308"/>
                  </a:cubicBezTo>
                  <a:cubicBezTo>
                    <a:pt x="264" y="309"/>
                    <a:pt x="270" y="307"/>
                    <a:pt x="274" y="306"/>
                  </a:cubicBezTo>
                  <a:cubicBezTo>
                    <a:pt x="278" y="305"/>
                    <a:pt x="283" y="301"/>
                    <a:pt x="282" y="309"/>
                  </a:cubicBezTo>
                  <a:cubicBezTo>
                    <a:pt x="282" y="317"/>
                    <a:pt x="280" y="329"/>
                    <a:pt x="275" y="335"/>
                  </a:cubicBezTo>
                  <a:cubicBezTo>
                    <a:pt x="270" y="341"/>
                    <a:pt x="272" y="344"/>
                    <a:pt x="267" y="344"/>
                  </a:cubicBezTo>
                  <a:cubicBezTo>
                    <a:pt x="261" y="344"/>
                    <a:pt x="257" y="344"/>
                    <a:pt x="256" y="354"/>
                  </a:cubicBezTo>
                  <a:cubicBezTo>
                    <a:pt x="255" y="364"/>
                    <a:pt x="263" y="368"/>
                    <a:pt x="267" y="368"/>
                  </a:cubicBezTo>
                  <a:cubicBezTo>
                    <a:pt x="271" y="367"/>
                    <a:pt x="282" y="362"/>
                    <a:pt x="283" y="366"/>
                  </a:cubicBezTo>
                  <a:cubicBezTo>
                    <a:pt x="284" y="371"/>
                    <a:pt x="289" y="380"/>
                    <a:pt x="290" y="387"/>
                  </a:cubicBezTo>
                  <a:cubicBezTo>
                    <a:pt x="291" y="393"/>
                    <a:pt x="297" y="391"/>
                    <a:pt x="298" y="397"/>
                  </a:cubicBezTo>
                  <a:cubicBezTo>
                    <a:pt x="298" y="403"/>
                    <a:pt x="303" y="418"/>
                    <a:pt x="305" y="419"/>
                  </a:cubicBezTo>
                  <a:cubicBezTo>
                    <a:pt x="307" y="421"/>
                    <a:pt x="317" y="431"/>
                    <a:pt x="318" y="435"/>
                  </a:cubicBezTo>
                  <a:cubicBezTo>
                    <a:pt x="320" y="438"/>
                    <a:pt x="322" y="443"/>
                    <a:pt x="323" y="452"/>
                  </a:cubicBezTo>
                  <a:cubicBezTo>
                    <a:pt x="325" y="462"/>
                    <a:pt x="326" y="474"/>
                    <a:pt x="331" y="476"/>
                  </a:cubicBezTo>
                  <a:cubicBezTo>
                    <a:pt x="335" y="477"/>
                    <a:pt x="349" y="473"/>
                    <a:pt x="351" y="471"/>
                  </a:cubicBezTo>
                  <a:cubicBezTo>
                    <a:pt x="354" y="469"/>
                    <a:pt x="371" y="459"/>
                    <a:pt x="377" y="459"/>
                  </a:cubicBezTo>
                  <a:cubicBezTo>
                    <a:pt x="383" y="458"/>
                    <a:pt x="384" y="453"/>
                    <a:pt x="392" y="451"/>
                  </a:cubicBezTo>
                  <a:cubicBezTo>
                    <a:pt x="400" y="449"/>
                    <a:pt x="405" y="443"/>
                    <a:pt x="411" y="438"/>
                  </a:cubicBezTo>
                  <a:cubicBezTo>
                    <a:pt x="416" y="433"/>
                    <a:pt x="422" y="421"/>
                    <a:pt x="424" y="416"/>
                  </a:cubicBezTo>
                  <a:cubicBezTo>
                    <a:pt x="426" y="412"/>
                    <a:pt x="431" y="409"/>
                    <a:pt x="429" y="404"/>
                  </a:cubicBezTo>
                  <a:cubicBezTo>
                    <a:pt x="426" y="399"/>
                    <a:pt x="415" y="392"/>
                    <a:pt x="411" y="391"/>
                  </a:cubicBezTo>
                  <a:cubicBezTo>
                    <a:pt x="407" y="391"/>
                    <a:pt x="408" y="383"/>
                    <a:pt x="405" y="383"/>
                  </a:cubicBezTo>
                  <a:cubicBezTo>
                    <a:pt x="402" y="383"/>
                    <a:pt x="403" y="387"/>
                    <a:pt x="398" y="390"/>
                  </a:cubicBezTo>
                  <a:cubicBezTo>
                    <a:pt x="393" y="393"/>
                    <a:pt x="387" y="399"/>
                    <a:pt x="384" y="398"/>
                  </a:cubicBezTo>
                  <a:cubicBezTo>
                    <a:pt x="380" y="397"/>
                    <a:pt x="385" y="394"/>
                    <a:pt x="379" y="388"/>
                  </a:cubicBezTo>
                  <a:cubicBezTo>
                    <a:pt x="373" y="383"/>
                    <a:pt x="371" y="382"/>
                    <a:pt x="371" y="377"/>
                  </a:cubicBezTo>
                  <a:cubicBezTo>
                    <a:pt x="371" y="373"/>
                    <a:pt x="360" y="365"/>
                    <a:pt x="359" y="359"/>
                  </a:cubicBezTo>
                  <a:cubicBezTo>
                    <a:pt x="358" y="353"/>
                    <a:pt x="367" y="344"/>
                    <a:pt x="369" y="350"/>
                  </a:cubicBezTo>
                  <a:cubicBezTo>
                    <a:pt x="372" y="355"/>
                    <a:pt x="374" y="364"/>
                    <a:pt x="381" y="368"/>
                  </a:cubicBezTo>
                  <a:cubicBezTo>
                    <a:pt x="387" y="371"/>
                    <a:pt x="394" y="377"/>
                    <a:pt x="397" y="379"/>
                  </a:cubicBezTo>
                  <a:cubicBezTo>
                    <a:pt x="400" y="380"/>
                    <a:pt x="408" y="372"/>
                    <a:pt x="410" y="373"/>
                  </a:cubicBezTo>
                  <a:cubicBezTo>
                    <a:pt x="413" y="374"/>
                    <a:pt x="418" y="385"/>
                    <a:pt x="422" y="387"/>
                  </a:cubicBezTo>
                  <a:cubicBezTo>
                    <a:pt x="427" y="389"/>
                    <a:pt x="443" y="390"/>
                    <a:pt x="445" y="390"/>
                  </a:cubicBezTo>
                  <a:cubicBezTo>
                    <a:pt x="448" y="390"/>
                    <a:pt x="459" y="390"/>
                    <a:pt x="461" y="387"/>
                  </a:cubicBezTo>
                  <a:cubicBezTo>
                    <a:pt x="463" y="383"/>
                    <a:pt x="464" y="383"/>
                    <a:pt x="467" y="383"/>
                  </a:cubicBezTo>
                  <a:cubicBezTo>
                    <a:pt x="469" y="383"/>
                    <a:pt x="474" y="394"/>
                    <a:pt x="478" y="395"/>
                  </a:cubicBezTo>
                  <a:cubicBezTo>
                    <a:pt x="481" y="396"/>
                    <a:pt x="488" y="396"/>
                    <a:pt x="488" y="404"/>
                  </a:cubicBezTo>
                  <a:cubicBezTo>
                    <a:pt x="487" y="412"/>
                    <a:pt x="491" y="418"/>
                    <a:pt x="494" y="419"/>
                  </a:cubicBezTo>
                  <a:cubicBezTo>
                    <a:pt x="498" y="419"/>
                    <a:pt x="506" y="410"/>
                    <a:pt x="506" y="410"/>
                  </a:cubicBezTo>
                  <a:cubicBezTo>
                    <a:pt x="506" y="410"/>
                    <a:pt x="506" y="425"/>
                    <a:pt x="506" y="430"/>
                  </a:cubicBezTo>
                  <a:cubicBezTo>
                    <a:pt x="505" y="436"/>
                    <a:pt x="511" y="456"/>
                    <a:pt x="511" y="456"/>
                  </a:cubicBezTo>
                  <a:cubicBezTo>
                    <a:pt x="511" y="456"/>
                    <a:pt x="519" y="475"/>
                    <a:pt x="521" y="479"/>
                  </a:cubicBezTo>
                  <a:cubicBezTo>
                    <a:pt x="523" y="484"/>
                    <a:pt x="532" y="496"/>
                    <a:pt x="532" y="502"/>
                  </a:cubicBezTo>
                  <a:cubicBezTo>
                    <a:pt x="532" y="507"/>
                    <a:pt x="533" y="516"/>
                    <a:pt x="536" y="516"/>
                  </a:cubicBezTo>
                  <a:cubicBezTo>
                    <a:pt x="539" y="516"/>
                    <a:pt x="542" y="506"/>
                    <a:pt x="546" y="500"/>
                  </a:cubicBezTo>
                  <a:cubicBezTo>
                    <a:pt x="549" y="494"/>
                    <a:pt x="553" y="488"/>
                    <a:pt x="555" y="482"/>
                  </a:cubicBezTo>
                  <a:cubicBezTo>
                    <a:pt x="557" y="476"/>
                    <a:pt x="554" y="462"/>
                    <a:pt x="554" y="458"/>
                  </a:cubicBezTo>
                  <a:cubicBezTo>
                    <a:pt x="554" y="454"/>
                    <a:pt x="557" y="450"/>
                    <a:pt x="564" y="446"/>
                  </a:cubicBezTo>
                  <a:cubicBezTo>
                    <a:pt x="571" y="443"/>
                    <a:pt x="576" y="432"/>
                    <a:pt x="583" y="427"/>
                  </a:cubicBezTo>
                  <a:cubicBezTo>
                    <a:pt x="589" y="421"/>
                    <a:pt x="588" y="412"/>
                    <a:pt x="601" y="412"/>
                  </a:cubicBezTo>
                  <a:cubicBezTo>
                    <a:pt x="613" y="412"/>
                    <a:pt x="612" y="412"/>
                    <a:pt x="615" y="409"/>
                  </a:cubicBezTo>
                  <a:cubicBezTo>
                    <a:pt x="618" y="405"/>
                    <a:pt x="621" y="402"/>
                    <a:pt x="623" y="409"/>
                  </a:cubicBezTo>
                  <a:cubicBezTo>
                    <a:pt x="624" y="416"/>
                    <a:pt x="633" y="426"/>
                    <a:pt x="635" y="428"/>
                  </a:cubicBezTo>
                  <a:cubicBezTo>
                    <a:pt x="636" y="430"/>
                    <a:pt x="639" y="437"/>
                    <a:pt x="639" y="444"/>
                  </a:cubicBezTo>
                  <a:cubicBezTo>
                    <a:pt x="638" y="452"/>
                    <a:pt x="636" y="472"/>
                    <a:pt x="638" y="472"/>
                  </a:cubicBezTo>
                  <a:cubicBezTo>
                    <a:pt x="641" y="472"/>
                    <a:pt x="650" y="450"/>
                    <a:pt x="650" y="450"/>
                  </a:cubicBezTo>
                  <a:cubicBezTo>
                    <a:pt x="650" y="450"/>
                    <a:pt x="661" y="441"/>
                    <a:pt x="661" y="451"/>
                  </a:cubicBezTo>
                  <a:cubicBezTo>
                    <a:pt x="660" y="460"/>
                    <a:pt x="662" y="471"/>
                    <a:pt x="662" y="477"/>
                  </a:cubicBezTo>
                  <a:cubicBezTo>
                    <a:pt x="662" y="483"/>
                    <a:pt x="671" y="498"/>
                    <a:pt x="671" y="494"/>
                  </a:cubicBezTo>
                  <a:cubicBezTo>
                    <a:pt x="671" y="490"/>
                    <a:pt x="675" y="480"/>
                    <a:pt x="675" y="474"/>
                  </a:cubicBezTo>
                  <a:cubicBezTo>
                    <a:pt x="675" y="469"/>
                    <a:pt x="678" y="471"/>
                    <a:pt x="684" y="477"/>
                  </a:cubicBezTo>
                  <a:cubicBezTo>
                    <a:pt x="691" y="482"/>
                    <a:pt x="696" y="493"/>
                    <a:pt x="696" y="493"/>
                  </a:cubicBezTo>
                  <a:cubicBezTo>
                    <a:pt x="696" y="493"/>
                    <a:pt x="702" y="514"/>
                    <a:pt x="703" y="517"/>
                  </a:cubicBezTo>
                  <a:cubicBezTo>
                    <a:pt x="704" y="520"/>
                    <a:pt x="712" y="502"/>
                    <a:pt x="713" y="499"/>
                  </a:cubicBezTo>
                  <a:cubicBezTo>
                    <a:pt x="715" y="495"/>
                    <a:pt x="716" y="493"/>
                    <a:pt x="720" y="492"/>
                  </a:cubicBezTo>
                  <a:cubicBezTo>
                    <a:pt x="724" y="491"/>
                    <a:pt x="729" y="491"/>
                    <a:pt x="731" y="484"/>
                  </a:cubicBezTo>
                  <a:cubicBezTo>
                    <a:pt x="732" y="477"/>
                    <a:pt x="737" y="470"/>
                    <a:pt x="731" y="460"/>
                  </a:cubicBezTo>
                  <a:cubicBezTo>
                    <a:pt x="725" y="451"/>
                    <a:pt x="721" y="445"/>
                    <a:pt x="717" y="441"/>
                  </a:cubicBezTo>
                  <a:cubicBezTo>
                    <a:pt x="712" y="437"/>
                    <a:pt x="709" y="426"/>
                    <a:pt x="709" y="426"/>
                  </a:cubicBezTo>
                  <a:cubicBezTo>
                    <a:pt x="709" y="426"/>
                    <a:pt x="718" y="415"/>
                    <a:pt x="721" y="412"/>
                  </a:cubicBezTo>
                  <a:cubicBezTo>
                    <a:pt x="725" y="408"/>
                    <a:pt x="729" y="410"/>
                    <a:pt x="730" y="415"/>
                  </a:cubicBezTo>
                  <a:cubicBezTo>
                    <a:pt x="730" y="419"/>
                    <a:pt x="725" y="423"/>
                    <a:pt x="724" y="432"/>
                  </a:cubicBezTo>
                  <a:cubicBezTo>
                    <a:pt x="723" y="441"/>
                    <a:pt x="730" y="444"/>
                    <a:pt x="732" y="441"/>
                  </a:cubicBezTo>
                  <a:cubicBezTo>
                    <a:pt x="734" y="438"/>
                    <a:pt x="740" y="430"/>
                    <a:pt x="740" y="429"/>
                  </a:cubicBezTo>
                  <a:cubicBezTo>
                    <a:pt x="740" y="427"/>
                    <a:pt x="736" y="427"/>
                    <a:pt x="735" y="421"/>
                  </a:cubicBezTo>
                  <a:cubicBezTo>
                    <a:pt x="735" y="414"/>
                    <a:pt x="742" y="409"/>
                    <a:pt x="745" y="411"/>
                  </a:cubicBezTo>
                  <a:cubicBezTo>
                    <a:pt x="747" y="413"/>
                    <a:pt x="764" y="409"/>
                    <a:pt x="772" y="404"/>
                  </a:cubicBezTo>
                  <a:cubicBezTo>
                    <a:pt x="779" y="399"/>
                    <a:pt x="784" y="388"/>
                    <a:pt x="789" y="384"/>
                  </a:cubicBezTo>
                  <a:cubicBezTo>
                    <a:pt x="793" y="380"/>
                    <a:pt x="809" y="366"/>
                    <a:pt x="808" y="359"/>
                  </a:cubicBezTo>
                  <a:cubicBezTo>
                    <a:pt x="807" y="352"/>
                    <a:pt x="809" y="343"/>
                    <a:pt x="805" y="335"/>
                  </a:cubicBezTo>
                  <a:cubicBezTo>
                    <a:pt x="800" y="326"/>
                    <a:pt x="795" y="321"/>
                    <a:pt x="793" y="317"/>
                  </a:cubicBezTo>
                  <a:cubicBezTo>
                    <a:pt x="791" y="313"/>
                    <a:pt x="802" y="313"/>
                    <a:pt x="807" y="307"/>
                  </a:cubicBezTo>
                  <a:cubicBezTo>
                    <a:pt x="812" y="302"/>
                    <a:pt x="807" y="297"/>
                    <a:pt x="805" y="297"/>
                  </a:cubicBezTo>
                  <a:cubicBezTo>
                    <a:pt x="802" y="298"/>
                    <a:pt x="795" y="300"/>
                    <a:pt x="793" y="299"/>
                  </a:cubicBezTo>
                  <a:cubicBezTo>
                    <a:pt x="790" y="299"/>
                    <a:pt x="789" y="296"/>
                    <a:pt x="784" y="292"/>
                  </a:cubicBezTo>
                  <a:cubicBezTo>
                    <a:pt x="780" y="288"/>
                    <a:pt x="785" y="283"/>
                    <a:pt x="788" y="283"/>
                  </a:cubicBezTo>
                  <a:cubicBezTo>
                    <a:pt x="791" y="284"/>
                    <a:pt x="797" y="277"/>
                    <a:pt x="800" y="274"/>
                  </a:cubicBezTo>
                  <a:cubicBezTo>
                    <a:pt x="804" y="271"/>
                    <a:pt x="808" y="269"/>
                    <a:pt x="807" y="272"/>
                  </a:cubicBezTo>
                  <a:cubicBezTo>
                    <a:pt x="805" y="275"/>
                    <a:pt x="801" y="286"/>
                    <a:pt x="806" y="286"/>
                  </a:cubicBezTo>
                  <a:cubicBezTo>
                    <a:pt x="810" y="287"/>
                    <a:pt x="820" y="277"/>
                    <a:pt x="821" y="278"/>
                  </a:cubicBezTo>
                  <a:cubicBezTo>
                    <a:pt x="823" y="279"/>
                    <a:pt x="825" y="286"/>
                    <a:pt x="824" y="290"/>
                  </a:cubicBezTo>
                  <a:cubicBezTo>
                    <a:pt x="822" y="294"/>
                    <a:pt x="822" y="300"/>
                    <a:pt x="824" y="299"/>
                  </a:cubicBezTo>
                  <a:cubicBezTo>
                    <a:pt x="826" y="299"/>
                    <a:pt x="830" y="293"/>
                    <a:pt x="831" y="295"/>
                  </a:cubicBezTo>
                  <a:cubicBezTo>
                    <a:pt x="832" y="297"/>
                    <a:pt x="838" y="301"/>
                    <a:pt x="835" y="307"/>
                  </a:cubicBezTo>
                  <a:cubicBezTo>
                    <a:pt x="832" y="314"/>
                    <a:pt x="827" y="316"/>
                    <a:pt x="834" y="321"/>
                  </a:cubicBezTo>
                  <a:cubicBezTo>
                    <a:pt x="840" y="325"/>
                    <a:pt x="842" y="321"/>
                    <a:pt x="846" y="318"/>
                  </a:cubicBezTo>
                  <a:cubicBezTo>
                    <a:pt x="851" y="315"/>
                    <a:pt x="854" y="302"/>
                    <a:pt x="852" y="297"/>
                  </a:cubicBezTo>
                  <a:cubicBezTo>
                    <a:pt x="849" y="293"/>
                    <a:pt x="843" y="285"/>
                    <a:pt x="843" y="282"/>
                  </a:cubicBezTo>
                  <a:cubicBezTo>
                    <a:pt x="843" y="279"/>
                    <a:pt x="853" y="279"/>
                    <a:pt x="853" y="274"/>
                  </a:cubicBezTo>
                  <a:cubicBezTo>
                    <a:pt x="853" y="269"/>
                    <a:pt x="857" y="265"/>
                    <a:pt x="860" y="263"/>
                  </a:cubicBezTo>
                  <a:cubicBezTo>
                    <a:pt x="864" y="261"/>
                    <a:pt x="869" y="254"/>
                    <a:pt x="870" y="256"/>
                  </a:cubicBezTo>
                  <a:cubicBezTo>
                    <a:pt x="872" y="258"/>
                    <a:pt x="881" y="261"/>
                    <a:pt x="884" y="258"/>
                  </a:cubicBezTo>
                  <a:cubicBezTo>
                    <a:pt x="886" y="254"/>
                    <a:pt x="900" y="241"/>
                    <a:pt x="908" y="233"/>
                  </a:cubicBezTo>
                  <a:cubicBezTo>
                    <a:pt x="916" y="226"/>
                    <a:pt x="919" y="218"/>
                    <a:pt x="921" y="209"/>
                  </a:cubicBezTo>
                  <a:cubicBezTo>
                    <a:pt x="923" y="200"/>
                    <a:pt x="926" y="195"/>
                    <a:pt x="925" y="188"/>
                  </a:cubicBezTo>
                  <a:cubicBezTo>
                    <a:pt x="929" y="197"/>
                    <a:pt x="929" y="203"/>
                    <a:pt x="929" y="210"/>
                  </a:cubicBezTo>
                  <a:cubicBezTo>
                    <a:pt x="928" y="216"/>
                    <a:pt x="929" y="230"/>
                    <a:pt x="930" y="232"/>
                  </a:cubicBezTo>
                  <a:cubicBezTo>
                    <a:pt x="931" y="234"/>
                    <a:pt x="935" y="238"/>
                    <a:pt x="937" y="237"/>
                  </a:cubicBezTo>
                  <a:cubicBezTo>
                    <a:pt x="940" y="236"/>
                    <a:pt x="936" y="224"/>
                    <a:pt x="936" y="221"/>
                  </a:cubicBezTo>
                  <a:cubicBezTo>
                    <a:pt x="936" y="219"/>
                    <a:pt x="940" y="215"/>
                    <a:pt x="942" y="215"/>
                  </a:cubicBezTo>
                  <a:cubicBezTo>
                    <a:pt x="944" y="214"/>
                    <a:pt x="942" y="204"/>
                    <a:pt x="939" y="199"/>
                  </a:cubicBezTo>
                  <a:cubicBezTo>
                    <a:pt x="937" y="195"/>
                    <a:pt x="933" y="193"/>
                    <a:pt x="935" y="192"/>
                  </a:cubicBezTo>
                  <a:cubicBezTo>
                    <a:pt x="937" y="191"/>
                    <a:pt x="940" y="186"/>
                    <a:pt x="938" y="185"/>
                  </a:cubicBezTo>
                  <a:cubicBezTo>
                    <a:pt x="937" y="184"/>
                    <a:pt x="938" y="180"/>
                    <a:pt x="934" y="181"/>
                  </a:cubicBezTo>
                  <a:cubicBezTo>
                    <a:pt x="932" y="182"/>
                    <a:pt x="925" y="180"/>
                    <a:pt x="925" y="185"/>
                  </a:cubicBezTo>
                  <a:cubicBezTo>
                    <a:pt x="923" y="180"/>
                    <a:pt x="920" y="177"/>
                    <a:pt x="916" y="177"/>
                  </a:cubicBezTo>
                  <a:cubicBezTo>
                    <a:pt x="911" y="178"/>
                    <a:pt x="909" y="181"/>
                    <a:pt x="904" y="181"/>
                  </a:cubicBezTo>
                  <a:cubicBezTo>
                    <a:pt x="900" y="181"/>
                    <a:pt x="903" y="172"/>
                    <a:pt x="901" y="172"/>
                  </a:cubicBezTo>
                  <a:cubicBezTo>
                    <a:pt x="899" y="172"/>
                    <a:pt x="894" y="180"/>
                    <a:pt x="892" y="176"/>
                  </a:cubicBezTo>
                  <a:cubicBezTo>
                    <a:pt x="889" y="172"/>
                    <a:pt x="899" y="166"/>
                    <a:pt x="907" y="163"/>
                  </a:cubicBezTo>
                  <a:cubicBezTo>
                    <a:pt x="915" y="160"/>
                    <a:pt x="927" y="143"/>
                    <a:pt x="933" y="142"/>
                  </a:cubicBezTo>
                  <a:cubicBezTo>
                    <a:pt x="938" y="141"/>
                    <a:pt x="951" y="143"/>
                    <a:pt x="962" y="143"/>
                  </a:cubicBezTo>
                  <a:cubicBezTo>
                    <a:pt x="973" y="142"/>
                    <a:pt x="977" y="136"/>
                    <a:pt x="981" y="139"/>
                  </a:cubicBezTo>
                  <a:cubicBezTo>
                    <a:pt x="984" y="143"/>
                    <a:pt x="992" y="146"/>
                    <a:pt x="997" y="146"/>
                  </a:cubicBezTo>
                  <a:cubicBezTo>
                    <a:pt x="1001" y="145"/>
                    <a:pt x="999" y="146"/>
                    <a:pt x="1007" y="139"/>
                  </a:cubicBezTo>
                  <a:cubicBezTo>
                    <a:pt x="1014" y="133"/>
                    <a:pt x="1020" y="130"/>
                    <a:pt x="1024" y="125"/>
                  </a:cubicBezTo>
                  <a:cubicBezTo>
                    <a:pt x="1028" y="121"/>
                    <a:pt x="1037" y="117"/>
                    <a:pt x="1038" y="122"/>
                  </a:cubicBezTo>
                  <a:cubicBezTo>
                    <a:pt x="1039" y="127"/>
                    <a:pt x="1037" y="132"/>
                    <a:pt x="1041" y="132"/>
                  </a:cubicBezTo>
                  <a:cubicBezTo>
                    <a:pt x="1045" y="132"/>
                    <a:pt x="1051" y="127"/>
                    <a:pt x="1057" y="124"/>
                  </a:cubicBezTo>
                  <a:cubicBezTo>
                    <a:pt x="1062" y="122"/>
                    <a:pt x="1066" y="119"/>
                    <a:pt x="1066" y="119"/>
                  </a:cubicBezTo>
                  <a:cubicBezTo>
                    <a:pt x="1066" y="119"/>
                    <a:pt x="1045" y="136"/>
                    <a:pt x="1040" y="139"/>
                  </a:cubicBezTo>
                  <a:cubicBezTo>
                    <a:pt x="1034" y="143"/>
                    <a:pt x="1022" y="146"/>
                    <a:pt x="1017" y="153"/>
                  </a:cubicBezTo>
                  <a:cubicBezTo>
                    <a:pt x="1012" y="160"/>
                    <a:pt x="1009" y="163"/>
                    <a:pt x="1009" y="171"/>
                  </a:cubicBezTo>
                  <a:cubicBezTo>
                    <a:pt x="1010" y="179"/>
                    <a:pt x="1018" y="189"/>
                    <a:pt x="1014" y="196"/>
                  </a:cubicBezTo>
                  <a:cubicBezTo>
                    <a:pt x="1010" y="204"/>
                    <a:pt x="1009" y="214"/>
                    <a:pt x="1009" y="214"/>
                  </a:cubicBezTo>
                  <a:cubicBezTo>
                    <a:pt x="1009" y="214"/>
                    <a:pt x="1015" y="204"/>
                    <a:pt x="1024" y="197"/>
                  </a:cubicBezTo>
                  <a:cubicBezTo>
                    <a:pt x="1032" y="190"/>
                    <a:pt x="1037" y="181"/>
                    <a:pt x="1041" y="177"/>
                  </a:cubicBezTo>
                  <a:cubicBezTo>
                    <a:pt x="1044" y="174"/>
                    <a:pt x="1053" y="173"/>
                    <a:pt x="1053" y="169"/>
                  </a:cubicBezTo>
                  <a:cubicBezTo>
                    <a:pt x="1053" y="164"/>
                    <a:pt x="1056" y="159"/>
                    <a:pt x="1057" y="154"/>
                  </a:cubicBezTo>
                  <a:cubicBezTo>
                    <a:pt x="1059" y="149"/>
                    <a:pt x="1054" y="150"/>
                    <a:pt x="1057" y="144"/>
                  </a:cubicBezTo>
                  <a:cubicBezTo>
                    <a:pt x="1060" y="138"/>
                    <a:pt x="1060" y="133"/>
                    <a:pt x="1075" y="133"/>
                  </a:cubicBezTo>
                  <a:cubicBezTo>
                    <a:pt x="1091" y="133"/>
                    <a:pt x="1085" y="135"/>
                    <a:pt x="1098" y="134"/>
                  </a:cubicBezTo>
                  <a:cubicBezTo>
                    <a:pt x="1110" y="133"/>
                    <a:pt x="1115" y="126"/>
                    <a:pt x="1127" y="122"/>
                  </a:cubicBezTo>
                  <a:cubicBezTo>
                    <a:pt x="1139" y="119"/>
                    <a:pt x="1148" y="116"/>
                    <a:pt x="1152" y="118"/>
                  </a:cubicBezTo>
                  <a:cubicBezTo>
                    <a:pt x="1155" y="120"/>
                    <a:pt x="1161" y="119"/>
                    <a:pt x="1157" y="114"/>
                  </a:cubicBezTo>
                  <a:cubicBezTo>
                    <a:pt x="1154" y="110"/>
                    <a:pt x="1145" y="104"/>
                    <a:pt x="1150" y="103"/>
                  </a:cubicBezTo>
                  <a:close/>
                  <a:moveTo>
                    <a:pt x="252" y="127"/>
                  </a:moveTo>
                  <a:cubicBezTo>
                    <a:pt x="254" y="119"/>
                    <a:pt x="269" y="129"/>
                    <a:pt x="266" y="133"/>
                  </a:cubicBezTo>
                  <a:cubicBezTo>
                    <a:pt x="263" y="138"/>
                    <a:pt x="250" y="133"/>
                    <a:pt x="252" y="127"/>
                  </a:cubicBezTo>
                  <a:close/>
                  <a:moveTo>
                    <a:pt x="316" y="271"/>
                  </a:moveTo>
                  <a:cubicBezTo>
                    <a:pt x="312" y="272"/>
                    <a:pt x="300" y="273"/>
                    <a:pt x="295" y="272"/>
                  </a:cubicBezTo>
                  <a:cubicBezTo>
                    <a:pt x="290" y="272"/>
                    <a:pt x="285" y="266"/>
                    <a:pt x="278" y="265"/>
                  </a:cubicBezTo>
                  <a:cubicBezTo>
                    <a:pt x="271" y="264"/>
                    <a:pt x="263" y="265"/>
                    <a:pt x="260" y="269"/>
                  </a:cubicBezTo>
                  <a:cubicBezTo>
                    <a:pt x="258" y="273"/>
                    <a:pt x="248" y="271"/>
                    <a:pt x="244" y="271"/>
                  </a:cubicBezTo>
                  <a:cubicBezTo>
                    <a:pt x="240" y="271"/>
                    <a:pt x="235" y="277"/>
                    <a:pt x="234" y="275"/>
                  </a:cubicBezTo>
                  <a:cubicBezTo>
                    <a:pt x="234" y="275"/>
                    <a:pt x="237" y="264"/>
                    <a:pt x="234" y="263"/>
                  </a:cubicBezTo>
                  <a:cubicBezTo>
                    <a:pt x="231" y="261"/>
                    <a:pt x="235" y="254"/>
                    <a:pt x="238" y="252"/>
                  </a:cubicBezTo>
                  <a:cubicBezTo>
                    <a:pt x="241" y="249"/>
                    <a:pt x="245" y="243"/>
                    <a:pt x="248" y="237"/>
                  </a:cubicBezTo>
                  <a:cubicBezTo>
                    <a:pt x="251" y="231"/>
                    <a:pt x="255" y="230"/>
                    <a:pt x="258" y="231"/>
                  </a:cubicBezTo>
                  <a:cubicBezTo>
                    <a:pt x="260" y="232"/>
                    <a:pt x="266" y="243"/>
                    <a:pt x="268" y="246"/>
                  </a:cubicBezTo>
                  <a:cubicBezTo>
                    <a:pt x="269" y="250"/>
                    <a:pt x="274" y="245"/>
                    <a:pt x="276" y="244"/>
                  </a:cubicBezTo>
                  <a:cubicBezTo>
                    <a:pt x="278" y="243"/>
                    <a:pt x="282" y="239"/>
                    <a:pt x="282" y="236"/>
                  </a:cubicBezTo>
                  <a:cubicBezTo>
                    <a:pt x="283" y="233"/>
                    <a:pt x="287" y="231"/>
                    <a:pt x="292" y="231"/>
                  </a:cubicBezTo>
                  <a:cubicBezTo>
                    <a:pt x="298" y="231"/>
                    <a:pt x="293" y="236"/>
                    <a:pt x="289" y="237"/>
                  </a:cubicBezTo>
                  <a:cubicBezTo>
                    <a:pt x="286" y="238"/>
                    <a:pt x="288" y="241"/>
                    <a:pt x="294" y="243"/>
                  </a:cubicBezTo>
                  <a:cubicBezTo>
                    <a:pt x="300" y="246"/>
                    <a:pt x="306" y="252"/>
                    <a:pt x="313" y="257"/>
                  </a:cubicBezTo>
                  <a:cubicBezTo>
                    <a:pt x="319" y="261"/>
                    <a:pt x="320" y="269"/>
                    <a:pt x="316" y="271"/>
                  </a:cubicBezTo>
                  <a:close/>
                  <a:moveTo>
                    <a:pt x="397" y="241"/>
                  </a:moveTo>
                  <a:cubicBezTo>
                    <a:pt x="395" y="243"/>
                    <a:pt x="385" y="244"/>
                    <a:pt x="382" y="241"/>
                  </a:cubicBezTo>
                  <a:cubicBezTo>
                    <a:pt x="379" y="237"/>
                    <a:pt x="372" y="241"/>
                    <a:pt x="371" y="248"/>
                  </a:cubicBezTo>
                  <a:cubicBezTo>
                    <a:pt x="371" y="255"/>
                    <a:pt x="373" y="250"/>
                    <a:pt x="377" y="252"/>
                  </a:cubicBezTo>
                  <a:cubicBezTo>
                    <a:pt x="380" y="255"/>
                    <a:pt x="381" y="258"/>
                    <a:pt x="383" y="262"/>
                  </a:cubicBezTo>
                  <a:cubicBezTo>
                    <a:pt x="385" y="266"/>
                    <a:pt x="388" y="265"/>
                    <a:pt x="391" y="268"/>
                  </a:cubicBezTo>
                  <a:cubicBezTo>
                    <a:pt x="394" y="271"/>
                    <a:pt x="384" y="274"/>
                    <a:pt x="388" y="278"/>
                  </a:cubicBezTo>
                  <a:cubicBezTo>
                    <a:pt x="392" y="282"/>
                    <a:pt x="394" y="296"/>
                    <a:pt x="395" y="300"/>
                  </a:cubicBezTo>
                  <a:cubicBezTo>
                    <a:pt x="395" y="304"/>
                    <a:pt x="383" y="305"/>
                    <a:pt x="380" y="305"/>
                  </a:cubicBezTo>
                  <a:cubicBezTo>
                    <a:pt x="376" y="304"/>
                    <a:pt x="365" y="300"/>
                    <a:pt x="362" y="299"/>
                  </a:cubicBezTo>
                  <a:cubicBezTo>
                    <a:pt x="358" y="297"/>
                    <a:pt x="356" y="282"/>
                    <a:pt x="361" y="283"/>
                  </a:cubicBezTo>
                  <a:cubicBezTo>
                    <a:pt x="365" y="283"/>
                    <a:pt x="366" y="282"/>
                    <a:pt x="371" y="276"/>
                  </a:cubicBezTo>
                  <a:cubicBezTo>
                    <a:pt x="377" y="271"/>
                    <a:pt x="364" y="268"/>
                    <a:pt x="360" y="267"/>
                  </a:cubicBezTo>
                  <a:cubicBezTo>
                    <a:pt x="356" y="266"/>
                    <a:pt x="349" y="252"/>
                    <a:pt x="347" y="248"/>
                  </a:cubicBezTo>
                  <a:cubicBezTo>
                    <a:pt x="344" y="244"/>
                    <a:pt x="346" y="237"/>
                    <a:pt x="352" y="232"/>
                  </a:cubicBezTo>
                  <a:cubicBezTo>
                    <a:pt x="355" y="230"/>
                    <a:pt x="364" y="235"/>
                    <a:pt x="368" y="232"/>
                  </a:cubicBezTo>
                  <a:cubicBezTo>
                    <a:pt x="372" y="229"/>
                    <a:pt x="376" y="225"/>
                    <a:pt x="378" y="224"/>
                  </a:cubicBezTo>
                  <a:cubicBezTo>
                    <a:pt x="379" y="223"/>
                    <a:pt x="389" y="226"/>
                    <a:pt x="391" y="230"/>
                  </a:cubicBezTo>
                  <a:cubicBezTo>
                    <a:pt x="393" y="233"/>
                    <a:pt x="399" y="239"/>
                    <a:pt x="397" y="241"/>
                  </a:cubicBezTo>
                  <a:close/>
                  <a:moveTo>
                    <a:pt x="687" y="8"/>
                  </a:moveTo>
                  <a:cubicBezTo>
                    <a:pt x="689" y="4"/>
                    <a:pt x="685" y="3"/>
                    <a:pt x="687" y="8"/>
                  </a:cubicBezTo>
                  <a:close/>
                  <a:moveTo>
                    <a:pt x="379" y="53"/>
                  </a:moveTo>
                  <a:cubicBezTo>
                    <a:pt x="382" y="55"/>
                    <a:pt x="388" y="55"/>
                    <a:pt x="394" y="59"/>
                  </a:cubicBezTo>
                  <a:cubicBezTo>
                    <a:pt x="400" y="63"/>
                    <a:pt x="408" y="64"/>
                    <a:pt x="412" y="60"/>
                  </a:cubicBezTo>
                  <a:cubicBezTo>
                    <a:pt x="415" y="56"/>
                    <a:pt x="412" y="50"/>
                    <a:pt x="410" y="49"/>
                  </a:cubicBezTo>
                  <a:cubicBezTo>
                    <a:pt x="407" y="49"/>
                    <a:pt x="405" y="44"/>
                    <a:pt x="412" y="39"/>
                  </a:cubicBezTo>
                  <a:cubicBezTo>
                    <a:pt x="419" y="35"/>
                    <a:pt x="426" y="30"/>
                    <a:pt x="434" y="28"/>
                  </a:cubicBezTo>
                  <a:cubicBezTo>
                    <a:pt x="442" y="27"/>
                    <a:pt x="459" y="27"/>
                    <a:pt x="465" y="28"/>
                  </a:cubicBezTo>
                  <a:cubicBezTo>
                    <a:pt x="472" y="30"/>
                    <a:pt x="481" y="20"/>
                    <a:pt x="483" y="16"/>
                  </a:cubicBezTo>
                  <a:cubicBezTo>
                    <a:pt x="486" y="12"/>
                    <a:pt x="475" y="9"/>
                    <a:pt x="472" y="14"/>
                  </a:cubicBezTo>
                  <a:cubicBezTo>
                    <a:pt x="469" y="19"/>
                    <a:pt x="454" y="17"/>
                    <a:pt x="451" y="16"/>
                  </a:cubicBezTo>
                  <a:cubicBezTo>
                    <a:pt x="448" y="15"/>
                    <a:pt x="423" y="21"/>
                    <a:pt x="418" y="21"/>
                  </a:cubicBezTo>
                  <a:cubicBezTo>
                    <a:pt x="413" y="21"/>
                    <a:pt x="411" y="28"/>
                    <a:pt x="403" y="32"/>
                  </a:cubicBezTo>
                  <a:cubicBezTo>
                    <a:pt x="396" y="36"/>
                    <a:pt x="386" y="41"/>
                    <a:pt x="383" y="43"/>
                  </a:cubicBezTo>
                  <a:cubicBezTo>
                    <a:pt x="379" y="45"/>
                    <a:pt x="376" y="52"/>
                    <a:pt x="379" y="53"/>
                  </a:cubicBezTo>
                  <a:close/>
                  <a:moveTo>
                    <a:pt x="931" y="263"/>
                  </a:moveTo>
                  <a:cubicBezTo>
                    <a:pt x="938" y="263"/>
                    <a:pt x="945" y="260"/>
                    <a:pt x="945" y="260"/>
                  </a:cubicBezTo>
                  <a:cubicBezTo>
                    <a:pt x="945" y="260"/>
                    <a:pt x="955" y="261"/>
                    <a:pt x="954" y="255"/>
                  </a:cubicBezTo>
                  <a:cubicBezTo>
                    <a:pt x="952" y="249"/>
                    <a:pt x="941" y="248"/>
                    <a:pt x="939" y="249"/>
                  </a:cubicBezTo>
                  <a:cubicBezTo>
                    <a:pt x="937" y="249"/>
                    <a:pt x="933" y="242"/>
                    <a:pt x="929" y="243"/>
                  </a:cubicBezTo>
                  <a:cubicBezTo>
                    <a:pt x="925" y="244"/>
                    <a:pt x="924" y="251"/>
                    <a:pt x="924" y="252"/>
                  </a:cubicBezTo>
                  <a:cubicBezTo>
                    <a:pt x="924" y="254"/>
                    <a:pt x="909" y="258"/>
                    <a:pt x="914" y="263"/>
                  </a:cubicBezTo>
                  <a:cubicBezTo>
                    <a:pt x="919" y="268"/>
                    <a:pt x="923" y="264"/>
                    <a:pt x="931" y="263"/>
                  </a:cubicBezTo>
                  <a:close/>
                  <a:moveTo>
                    <a:pt x="867" y="332"/>
                  </a:moveTo>
                  <a:cubicBezTo>
                    <a:pt x="867" y="326"/>
                    <a:pt x="874" y="332"/>
                    <a:pt x="878" y="332"/>
                  </a:cubicBezTo>
                  <a:cubicBezTo>
                    <a:pt x="882" y="331"/>
                    <a:pt x="884" y="327"/>
                    <a:pt x="885" y="322"/>
                  </a:cubicBezTo>
                  <a:cubicBezTo>
                    <a:pt x="885" y="321"/>
                    <a:pt x="885" y="321"/>
                    <a:pt x="885" y="321"/>
                  </a:cubicBezTo>
                  <a:cubicBezTo>
                    <a:pt x="885" y="322"/>
                    <a:pt x="885" y="325"/>
                    <a:pt x="889" y="326"/>
                  </a:cubicBezTo>
                  <a:cubicBezTo>
                    <a:pt x="895" y="328"/>
                    <a:pt x="898" y="323"/>
                    <a:pt x="898" y="321"/>
                  </a:cubicBezTo>
                  <a:cubicBezTo>
                    <a:pt x="898" y="319"/>
                    <a:pt x="909" y="316"/>
                    <a:pt x="911" y="315"/>
                  </a:cubicBezTo>
                  <a:cubicBezTo>
                    <a:pt x="913" y="313"/>
                    <a:pt x="921" y="310"/>
                    <a:pt x="922" y="307"/>
                  </a:cubicBezTo>
                  <a:cubicBezTo>
                    <a:pt x="922" y="305"/>
                    <a:pt x="922" y="291"/>
                    <a:pt x="924" y="290"/>
                  </a:cubicBezTo>
                  <a:cubicBezTo>
                    <a:pt x="927" y="288"/>
                    <a:pt x="931" y="288"/>
                    <a:pt x="926" y="280"/>
                  </a:cubicBezTo>
                  <a:cubicBezTo>
                    <a:pt x="922" y="271"/>
                    <a:pt x="922" y="263"/>
                    <a:pt x="917" y="267"/>
                  </a:cubicBezTo>
                  <a:cubicBezTo>
                    <a:pt x="913" y="270"/>
                    <a:pt x="916" y="280"/>
                    <a:pt x="913" y="288"/>
                  </a:cubicBezTo>
                  <a:cubicBezTo>
                    <a:pt x="909" y="295"/>
                    <a:pt x="907" y="302"/>
                    <a:pt x="905" y="302"/>
                  </a:cubicBezTo>
                  <a:cubicBezTo>
                    <a:pt x="903" y="302"/>
                    <a:pt x="892" y="307"/>
                    <a:pt x="889" y="310"/>
                  </a:cubicBezTo>
                  <a:cubicBezTo>
                    <a:pt x="886" y="314"/>
                    <a:pt x="871" y="307"/>
                    <a:pt x="869" y="310"/>
                  </a:cubicBezTo>
                  <a:cubicBezTo>
                    <a:pt x="867" y="313"/>
                    <a:pt x="862" y="317"/>
                    <a:pt x="860" y="319"/>
                  </a:cubicBezTo>
                  <a:cubicBezTo>
                    <a:pt x="857" y="322"/>
                    <a:pt x="850" y="320"/>
                    <a:pt x="852" y="327"/>
                  </a:cubicBezTo>
                  <a:cubicBezTo>
                    <a:pt x="853" y="335"/>
                    <a:pt x="857" y="341"/>
                    <a:pt x="860" y="341"/>
                  </a:cubicBezTo>
                  <a:cubicBezTo>
                    <a:pt x="863" y="341"/>
                    <a:pt x="867" y="339"/>
                    <a:pt x="867" y="332"/>
                  </a:cubicBezTo>
                  <a:close/>
                  <a:moveTo>
                    <a:pt x="797" y="407"/>
                  </a:moveTo>
                  <a:cubicBezTo>
                    <a:pt x="804" y="407"/>
                    <a:pt x="810" y="386"/>
                    <a:pt x="804" y="387"/>
                  </a:cubicBezTo>
                  <a:cubicBezTo>
                    <a:pt x="796" y="389"/>
                    <a:pt x="791" y="408"/>
                    <a:pt x="797" y="407"/>
                  </a:cubicBezTo>
                  <a:close/>
                  <a:moveTo>
                    <a:pt x="711" y="589"/>
                  </a:moveTo>
                  <a:cubicBezTo>
                    <a:pt x="714" y="585"/>
                    <a:pt x="713" y="580"/>
                    <a:pt x="709" y="581"/>
                  </a:cubicBezTo>
                  <a:cubicBezTo>
                    <a:pt x="704" y="581"/>
                    <a:pt x="701" y="573"/>
                    <a:pt x="694" y="567"/>
                  </a:cubicBezTo>
                  <a:cubicBezTo>
                    <a:pt x="687" y="562"/>
                    <a:pt x="682" y="558"/>
                    <a:pt x="676" y="550"/>
                  </a:cubicBezTo>
                  <a:cubicBezTo>
                    <a:pt x="670" y="542"/>
                    <a:pt x="662" y="537"/>
                    <a:pt x="658" y="533"/>
                  </a:cubicBezTo>
                  <a:cubicBezTo>
                    <a:pt x="654" y="529"/>
                    <a:pt x="648" y="527"/>
                    <a:pt x="645" y="527"/>
                  </a:cubicBezTo>
                  <a:cubicBezTo>
                    <a:pt x="639" y="529"/>
                    <a:pt x="654" y="542"/>
                    <a:pt x="656" y="544"/>
                  </a:cubicBezTo>
                  <a:cubicBezTo>
                    <a:pt x="657" y="546"/>
                    <a:pt x="671" y="560"/>
                    <a:pt x="671" y="567"/>
                  </a:cubicBezTo>
                  <a:cubicBezTo>
                    <a:pt x="671" y="573"/>
                    <a:pt x="676" y="594"/>
                    <a:pt x="678" y="597"/>
                  </a:cubicBezTo>
                  <a:cubicBezTo>
                    <a:pt x="681" y="599"/>
                    <a:pt x="699" y="603"/>
                    <a:pt x="701" y="608"/>
                  </a:cubicBezTo>
                  <a:cubicBezTo>
                    <a:pt x="703" y="613"/>
                    <a:pt x="708" y="614"/>
                    <a:pt x="708" y="607"/>
                  </a:cubicBezTo>
                  <a:cubicBezTo>
                    <a:pt x="708" y="601"/>
                    <a:pt x="709" y="593"/>
                    <a:pt x="711" y="589"/>
                  </a:cubicBezTo>
                  <a:close/>
                  <a:moveTo>
                    <a:pt x="672" y="520"/>
                  </a:moveTo>
                  <a:cubicBezTo>
                    <a:pt x="674" y="531"/>
                    <a:pt x="680" y="542"/>
                    <a:pt x="682" y="546"/>
                  </a:cubicBezTo>
                  <a:cubicBezTo>
                    <a:pt x="684" y="551"/>
                    <a:pt x="693" y="557"/>
                    <a:pt x="696" y="560"/>
                  </a:cubicBezTo>
                  <a:cubicBezTo>
                    <a:pt x="699" y="563"/>
                    <a:pt x="703" y="559"/>
                    <a:pt x="701" y="555"/>
                  </a:cubicBezTo>
                  <a:cubicBezTo>
                    <a:pt x="699" y="551"/>
                    <a:pt x="695" y="546"/>
                    <a:pt x="695" y="542"/>
                  </a:cubicBezTo>
                  <a:cubicBezTo>
                    <a:pt x="694" y="537"/>
                    <a:pt x="692" y="531"/>
                    <a:pt x="687" y="523"/>
                  </a:cubicBezTo>
                  <a:cubicBezTo>
                    <a:pt x="683" y="516"/>
                    <a:pt x="680" y="514"/>
                    <a:pt x="677" y="509"/>
                  </a:cubicBezTo>
                  <a:cubicBezTo>
                    <a:pt x="674" y="504"/>
                    <a:pt x="665" y="495"/>
                    <a:pt x="665" y="495"/>
                  </a:cubicBezTo>
                  <a:cubicBezTo>
                    <a:pt x="661" y="496"/>
                    <a:pt x="661" y="505"/>
                    <a:pt x="663" y="508"/>
                  </a:cubicBezTo>
                  <a:cubicBezTo>
                    <a:pt x="665" y="511"/>
                    <a:pt x="669" y="509"/>
                    <a:pt x="672" y="520"/>
                  </a:cubicBezTo>
                  <a:close/>
                  <a:moveTo>
                    <a:pt x="754" y="619"/>
                  </a:moveTo>
                  <a:cubicBezTo>
                    <a:pt x="751" y="619"/>
                    <a:pt x="738" y="615"/>
                    <a:pt x="738" y="615"/>
                  </a:cubicBezTo>
                  <a:cubicBezTo>
                    <a:pt x="736" y="616"/>
                    <a:pt x="733" y="617"/>
                    <a:pt x="732" y="619"/>
                  </a:cubicBezTo>
                  <a:cubicBezTo>
                    <a:pt x="732" y="618"/>
                    <a:pt x="731" y="618"/>
                    <a:pt x="730" y="617"/>
                  </a:cubicBezTo>
                  <a:cubicBezTo>
                    <a:pt x="725" y="613"/>
                    <a:pt x="718" y="617"/>
                    <a:pt x="716" y="612"/>
                  </a:cubicBezTo>
                  <a:cubicBezTo>
                    <a:pt x="714" y="607"/>
                    <a:pt x="711" y="607"/>
                    <a:pt x="709" y="610"/>
                  </a:cubicBezTo>
                  <a:cubicBezTo>
                    <a:pt x="705" y="616"/>
                    <a:pt x="710" y="620"/>
                    <a:pt x="711" y="621"/>
                  </a:cubicBezTo>
                  <a:cubicBezTo>
                    <a:pt x="713" y="623"/>
                    <a:pt x="718" y="624"/>
                    <a:pt x="724" y="623"/>
                  </a:cubicBezTo>
                  <a:cubicBezTo>
                    <a:pt x="727" y="623"/>
                    <a:pt x="731" y="622"/>
                    <a:pt x="732" y="621"/>
                  </a:cubicBezTo>
                  <a:cubicBezTo>
                    <a:pt x="732" y="621"/>
                    <a:pt x="733" y="622"/>
                    <a:pt x="733" y="623"/>
                  </a:cubicBezTo>
                  <a:cubicBezTo>
                    <a:pt x="737" y="627"/>
                    <a:pt x="740" y="629"/>
                    <a:pt x="746" y="628"/>
                  </a:cubicBezTo>
                  <a:cubicBezTo>
                    <a:pt x="752" y="628"/>
                    <a:pt x="762" y="632"/>
                    <a:pt x="762" y="628"/>
                  </a:cubicBezTo>
                  <a:cubicBezTo>
                    <a:pt x="763" y="624"/>
                    <a:pt x="757" y="619"/>
                    <a:pt x="754" y="619"/>
                  </a:cubicBezTo>
                  <a:close/>
                  <a:moveTo>
                    <a:pt x="789" y="635"/>
                  </a:moveTo>
                  <a:cubicBezTo>
                    <a:pt x="788" y="641"/>
                    <a:pt x="797" y="643"/>
                    <a:pt x="797" y="637"/>
                  </a:cubicBezTo>
                  <a:cubicBezTo>
                    <a:pt x="798" y="631"/>
                    <a:pt x="790" y="631"/>
                    <a:pt x="789" y="635"/>
                  </a:cubicBezTo>
                  <a:close/>
                  <a:moveTo>
                    <a:pt x="825" y="626"/>
                  </a:moveTo>
                  <a:cubicBezTo>
                    <a:pt x="822" y="631"/>
                    <a:pt x="816" y="635"/>
                    <a:pt x="816" y="640"/>
                  </a:cubicBezTo>
                  <a:cubicBezTo>
                    <a:pt x="817" y="646"/>
                    <a:pt x="828" y="636"/>
                    <a:pt x="828" y="636"/>
                  </a:cubicBezTo>
                  <a:cubicBezTo>
                    <a:pt x="828" y="636"/>
                    <a:pt x="836" y="635"/>
                    <a:pt x="836" y="631"/>
                  </a:cubicBezTo>
                  <a:cubicBezTo>
                    <a:pt x="836" y="626"/>
                    <a:pt x="828" y="621"/>
                    <a:pt x="825" y="626"/>
                  </a:cubicBezTo>
                  <a:close/>
                  <a:moveTo>
                    <a:pt x="807" y="581"/>
                  </a:moveTo>
                  <a:cubicBezTo>
                    <a:pt x="814" y="582"/>
                    <a:pt x="818" y="579"/>
                    <a:pt x="816" y="575"/>
                  </a:cubicBezTo>
                  <a:cubicBezTo>
                    <a:pt x="814" y="571"/>
                    <a:pt x="805" y="573"/>
                    <a:pt x="801" y="574"/>
                  </a:cubicBezTo>
                  <a:cubicBezTo>
                    <a:pt x="798" y="574"/>
                    <a:pt x="794" y="571"/>
                    <a:pt x="794" y="571"/>
                  </a:cubicBezTo>
                  <a:cubicBezTo>
                    <a:pt x="791" y="573"/>
                    <a:pt x="791" y="576"/>
                    <a:pt x="790" y="582"/>
                  </a:cubicBezTo>
                  <a:cubicBezTo>
                    <a:pt x="789" y="588"/>
                    <a:pt x="784" y="592"/>
                    <a:pt x="789" y="595"/>
                  </a:cubicBezTo>
                  <a:cubicBezTo>
                    <a:pt x="793" y="598"/>
                    <a:pt x="800" y="585"/>
                    <a:pt x="803" y="589"/>
                  </a:cubicBezTo>
                  <a:cubicBezTo>
                    <a:pt x="805" y="593"/>
                    <a:pt x="802" y="595"/>
                    <a:pt x="806" y="601"/>
                  </a:cubicBezTo>
                  <a:cubicBezTo>
                    <a:pt x="809" y="606"/>
                    <a:pt x="816" y="606"/>
                    <a:pt x="816" y="606"/>
                  </a:cubicBezTo>
                  <a:cubicBezTo>
                    <a:pt x="816" y="606"/>
                    <a:pt x="815" y="591"/>
                    <a:pt x="810" y="587"/>
                  </a:cubicBezTo>
                  <a:cubicBezTo>
                    <a:pt x="804" y="584"/>
                    <a:pt x="800" y="579"/>
                    <a:pt x="807" y="581"/>
                  </a:cubicBezTo>
                  <a:close/>
                  <a:moveTo>
                    <a:pt x="808" y="560"/>
                  </a:moveTo>
                  <a:cubicBezTo>
                    <a:pt x="806" y="561"/>
                    <a:pt x="797" y="559"/>
                    <a:pt x="797" y="559"/>
                  </a:cubicBezTo>
                  <a:cubicBezTo>
                    <a:pt x="793" y="563"/>
                    <a:pt x="796" y="568"/>
                    <a:pt x="801" y="567"/>
                  </a:cubicBezTo>
                  <a:cubicBezTo>
                    <a:pt x="807" y="567"/>
                    <a:pt x="819" y="565"/>
                    <a:pt x="822" y="565"/>
                  </a:cubicBezTo>
                  <a:cubicBezTo>
                    <a:pt x="824" y="565"/>
                    <a:pt x="828" y="557"/>
                    <a:pt x="826" y="557"/>
                  </a:cubicBezTo>
                  <a:cubicBezTo>
                    <a:pt x="824" y="557"/>
                    <a:pt x="809" y="560"/>
                    <a:pt x="808" y="560"/>
                  </a:cubicBezTo>
                  <a:close/>
                  <a:moveTo>
                    <a:pt x="850" y="551"/>
                  </a:moveTo>
                  <a:cubicBezTo>
                    <a:pt x="845" y="548"/>
                    <a:pt x="836" y="571"/>
                    <a:pt x="842" y="573"/>
                  </a:cubicBezTo>
                  <a:cubicBezTo>
                    <a:pt x="848" y="574"/>
                    <a:pt x="853" y="552"/>
                    <a:pt x="850" y="551"/>
                  </a:cubicBezTo>
                  <a:close/>
                  <a:moveTo>
                    <a:pt x="781" y="538"/>
                  </a:moveTo>
                  <a:cubicBezTo>
                    <a:pt x="784" y="534"/>
                    <a:pt x="789" y="533"/>
                    <a:pt x="789" y="530"/>
                  </a:cubicBezTo>
                  <a:cubicBezTo>
                    <a:pt x="789" y="527"/>
                    <a:pt x="780" y="538"/>
                    <a:pt x="779" y="518"/>
                  </a:cubicBezTo>
                  <a:cubicBezTo>
                    <a:pt x="779" y="514"/>
                    <a:pt x="771" y="520"/>
                    <a:pt x="770" y="524"/>
                  </a:cubicBezTo>
                  <a:cubicBezTo>
                    <a:pt x="769" y="528"/>
                    <a:pt x="776" y="532"/>
                    <a:pt x="766" y="532"/>
                  </a:cubicBezTo>
                  <a:cubicBezTo>
                    <a:pt x="756" y="532"/>
                    <a:pt x="756" y="541"/>
                    <a:pt x="753" y="543"/>
                  </a:cubicBezTo>
                  <a:cubicBezTo>
                    <a:pt x="751" y="545"/>
                    <a:pt x="749" y="545"/>
                    <a:pt x="745" y="546"/>
                  </a:cubicBezTo>
                  <a:cubicBezTo>
                    <a:pt x="741" y="548"/>
                    <a:pt x="740" y="552"/>
                    <a:pt x="739" y="556"/>
                  </a:cubicBezTo>
                  <a:cubicBezTo>
                    <a:pt x="738" y="559"/>
                    <a:pt x="731" y="550"/>
                    <a:pt x="729" y="552"/>
                  </a:cubicBezTo>
                  <a:cubicBezTo>
                    <a:pt x="727" y="555"/>
                    <a:pt x="728" y="567"/>
                    <a:pt x="732" y="576"/>
                  </a:cubicBezTo>
                  <a:cubicBezTo>
                    <a:pt x="735" y="586"/>
                    <a:pt x="745" y="592"/>
                    <a:pt x="747" y="592"/>
                  </a:cubicBezTo>
                  <a:cubicBezTo>
                    <a:pt x="750" y="592"/>
                    <a:pt x="755" y="592"/>
                    <a:pt x="759" y="593"/>
                  </a:cubicBezTo>
                  <a:cubicBezTo>
                    <a:pt x="762" y="595"/>
                    <a:pt x="774" y="596"/>
                    <a:pt x="774" y="590"/>
                  </a:cubicBezTo>
                  <a:cubicBezTo>
                    <a:pt x="773" y="585"/>
                    <a:pt x="772" y="576"/>
                    <a:pt x="777" y="571"/>
                  </a:cubicBezTo>
                  <a:cubicBezTo>
                    <a:pt x="782" y="565"/>
                    <a:pt x="788" y="562"/>
                    <a:pt x="785" y="554"/>
                  </a:cubicBezTo>
                  <a:cubicBezTo>
                    <a:pt x="782" y="546"/>
                    <a:pt x="777" y="542"/>
                    <a:pt x="781" y="538"/>
                  </a:cubicBezTo>
                  <a:close/>
                  <a:moveTo>
                    <a:pt x="792" y="457"/>
                  </a:moveTo>
                  <a:cubicBezTo>
                    <a:pt x="795" y="464"/>
                    <a:pt x="806" y="470"/>
                    <a:pt x="803" y="473"/>
                  </a:cubicBezTo>
                  <a:cubicBezTo>
                    <a:pt x="800" y="476"/>
                    <a:pt x="793" y="482"/>
                    <a:pt x="792" y="487"/>
                  </a:cubicBezTo>
                  <a:cubicBezTo>
                    <a:pt x="791" y="493"/>
                    <a:pt x="804" y="479"/>
                    <a:pt x="808" y="473"/>
                  </a:cubicBezTo>
                  <a:cubicBezTo>
                    <a:pt x="811" y="468"/>
                    <a:pt x="819" y="471"/>
                    <a:pt x="820" y="468"/>
                  </a:cubicBezTo>
                  <a:cubicBezTo>
                    <a:pt x="822" y="465"/>
                    <a:pt x="822" y="465"/>
                    <a:pt x="822" y="465"/>
                  </a:cubicBezTo>
                  <a:cubicBezTo>
                    <a:pt x="822" y="465"/>
                    <a:pt x="816" y="463"/>
                    <a:pt x="811" y="462"/>
                  </a:cubicBezTo>
                  <a:cubicBezTo>
                    <a:pt x="807" y="460"/>
                    <a:pt x="801" y="466"/>
                    <a:pt x="804" y="457"/>
                  </a:cubicBezTo>
                  <a:cubicBezTo>
                    <a:pt x="806" y="447"/>
                    <a:pt x="814" y="449"/>
                    <a:pt x="812" y="441"/>
                  </a:cubicBezTo>
                  <a:cubicBezTo>
                    <a:pt x="811" y="434"/>
                    <a:pt x="806" y="432"/>
                    <a:pt x="804" y="432"/>
                  </a:cubicBezTo>
                  <a:cubicBezTo>
                    <a:pt x="800" y="432"/>
                    <a:pt x="805" y="439"/>
                    <a:pt x="799" y="443"/>
                  </a:cubicBezTo>
                  <a:cubicBezTo>
                    <a:pt x="794" y="448"/>
                    <a:pt x="789" y="449"/>
                    <a:pt x="792" y="457"/>
                  </a:cubicBezTo>
                  <a:close/>
                  <a:moveTo>
                    <a:pt x="808" y="497"/>
                  </a:moveTo>
                  <a:cubicBezTo>
                    <a:pt x="814" y="497"/>
                    <a:pt x="824" y="499"/>
                    <a:pt x="822" y="496"/>
                  </a:cubicBezTo>
                  <a:cubicBezTo>
                    <a:pt x="820" y="493"/>
                    <a:pt x="814" y="483"/>
                    <a:pt x="809" y="485"/>
                  </a:cubicBezTo>
                  <a:cubicBezTo>
                    <a:pt x="807" y="486"/>
                    <a:pt x="803" y="497"/>
                    <a:pt x="808" y="497"/>
                  </a:cubicBezTo>
                  <a:close/>
                  <a:moveTo>
                    <a:pt x="826" y="476"/>
                  </a:moveTo>
                  <a:cubicBezTo>
                    <a:pt x="824" y="476"/>
                    <a:pt x="817" y="489"/>
                    <a:pt x="826" y="488"/>
                  </a:cubicBezTo>
                  <a:cubicBezTo>
                    <a:pt x="836" y="488"/>
                    <a:pt x="833" y="477"/>
                    <a:pt x="826" y="476"/>
                  </a:cubicBezTo>
                  <a:close/>
                  <a:moveTo>
                    <a:pt x="836" y="509"/>
                  </a:moveTo>
                  <a:cubicBezTo>
                    <a:pt x="834" y="505"/>
                    <a:pt x="827" y="499"/>
                    <a:pt x="827" y="499"/>
                  </a:cubicBezTo>
                  <a:cubicBezTo>
                    <a:pt x="820" y="510"/>
                    <a:pt x="821" y="507"/>
                    <a:pt x="815" y="505"/>
                  </a:cubicBezTo>
                  <a:cubicBezTo>
                    <a:pt x="810" y="502"/>
                    <a:pt x="802" y="510"/>
                    <a:pt x="804" y="513"/>
                  </a:cubicBezTo>
                  <a:cubicBezTo>
                    <a:pt x="805" y="517"/>
                    <a:pt x="816" y="513"/>
                    <a:pt x="819" y="518"/>
                  </a:cubicBezTo>
                  <a:cubicBezTo>
                    <a:pt x="822" y="524"/>
                    <a:pt x="822" y="524"/>
                    <a:pt x="827" y="523"/>
                  </a:cubicBezTo>
                  <a:cubicBezTo>
                    <a:pt x="832" y="522"/>
                    <a:pt x="837" y="513"/>
                    <a:pt x="836" y="509"/>
                  </a:cubicBezTo>
                  <a:close/>
                  <a:moveTo>
                    <a:pt x="970" y="628"/>
                  </a:moveTo>
                  <a:cubicBezTo>
                    <a:pt x="966" y="626"/>
                    <a:pt x="959" y="615"/>
                    <a:pt x="959" y="611"/>
                  </a:cubicBezTo>
                  <a:cubicBezTo>
                    <a:pt x="959" y="607"/>
                    <a:pt x="953" y="606"/>
                    <a:pt x="950" y="603"/>
                  </a:cubicBezTo>
                  <a:cubicBezTo>
                    <a:pt x="947" y="599"/>
                    <a:pt x="944" y="591"/>
                    <a:pt x="936" y="589"/>
                  </a:cubicBezTo>
                  <a:cubicBezTo>
                    <a:pt x="929" y="587"/>
                    <a:pt x="926" y="584"/>
                    <a:pt x="918" y="579"/>
                  </a:cubicBezTo>
                  <a:cubicBezTo>
                    <a:pt x="910" y="574"/>
                    <a:pt x="891" y="574"/>
                    <a:pt x="891" y="578"/>
                  </a:cubicBezTo>
                  <a:cubicBezTo>
                    <a:pt x="890" y="581"/>
                    <a:pt x="891" y="578"/>
                    <a:pt x="885" y="575"/>
                  </a:cubicBezTo>
                  <a:cubicBezTo>
                    <a:pt x="878" y="573"/>
                    <a:pt x="874" y="575"/>
                    <a:pt x="872" y="571"/>
                  </a:cubicBezTo>
                  <a:cubicBezTo>
                    <a:pt x="871" y="567"/>
                    <a:pt x="867" y="565"/>
                    <a:pt x="862" y="571"/>
                  </a:cubicBezTo>
                  <a:cubicBezTo>
                    <a:pt x="859" y="575"/>
                    <a:pt x="857" y="576"/>
                    <a:pt x="866" y="578"/>
                  </a:cubicBezTo>
                  <a:cubicBezTo>
                    <a:pt x="874" y="579"/>
                    <a:pt x="877" y="579"/>
                    <a:pt x="873" y="584"/>
                  </a:cubicBezTo>
                  <a:cubicBezTo>
                    <a:pt x="870" y="589"/>
                    <a:pt x="867" y="595"/>
                    <a:pt x="870" y="596"/>
                  </a:cubicBezTo>
                  <a:cubicBezTo>
                    <a:pt x="873" y="596"/>
                    <a:pt x="883" y="593"/>
                    <a:pt x="884" y="596"/>
                  </a:cubicBezTo>
                  <a:cubicBezTo>
                    <a:pt x="885" y="598"/>
                    <a:pt x="882" y="599"/>
                    <a:pt x="892" y="601"/>
                  </a:cubicBezTo>
                  <a:cubicBezTo>
                    <a:pt x="902" y="603"/>
                    <a:pt x="904" y="607"/>
                    <a:pt x="906" y="609"/>
                  </a:cubicBezTo>
                  <a:cubicBezTo>
                    <a:pt x="908" y="612"/>
                    <a:pt x="915" y="620"/>
                    <a:pt x="910" y="620"/>
                  </a:cubicBezTo>
                  <a:cubicBezTo>
                    <a:pt x="906" y="620"/>
                    <a:pt x="902" y="626"/>
                    <a:pt x="905" y="626"/>
                  </a:cubicBezTo>
                  <a:cubicBezTo>
                    <a:pt x="908" y="627"/>
                    <a:pt x="917" y="624"/>
                    <a:pt x="918" y="626"/>
                  </a:cubicBezTo>
                  <a:cubicBezTo>
                    <a:pt x="918" y="628"/>
                    <a:pt x="923" y="640"/>
                    <a:pt x="929" y="639"/>
                  </a:cubicBezTo>
                  <a:cubicBezTo>
                    <a:pt x="934" y="639"/>
                    <a:pt x="937" y="628"/>
                    <a:pt x="939" y="624"/>
                  </a:cubicBezTo>
                  <a:cubicBezTo>
                    <a:pt x="942" y="621"/>
                    <a:pt x="952" y="620"/>
                    <a:pt x="953" y="625"/>
                  </a:cubicBezTo>
                  <a:cubicBezTo>
                    <a:pt x="954" y="631"/>
                    <a:pt x="957" y="636"/>
                    <a:pt x="964" y="640"/>
                  </a:cubicBezTo>
                  <a:cubicBezTo>
                    <a:pt x="970" y="643"/>
                    <a:pt x="977" y="647"/>
                    <a:pt x="978" y="644"/>
                  </a:cubicBezTo>
                  <a:cubicBezTo>
                    <a:pt x="978" y="641"/>
                    <a:pt x="974" y="629"/>
                    <a:pt x="970" y="6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</p:grpSp>
      <p:sp>
        <p:nvSpPr>
          <p:cNvPr id="31" name="Oval 5">
            <a:extLst>
              <a:ext uri="{FF2B5EF4-FFF2-40B4-BE49-F238E27FC236}">
                <a16:creationId xmlns:a16="http://schemas.microsoft.com/office/drawing/2014/main" id="{0D1FC4A6-780E-472B-BF4C-942ECF756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09" y="995361"/>
            <a:ext cx="1138824" cy="114512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 dirty="0"/>
          </a:p>
        </p:txBody>
      </p:sp>
      <p:sp>
        <p:nvSpPr>
          <p:cNvPr id="34" name="Oval 7">
            <a:extLst>
              <a:ext uri="{FF2B5EF4-FFF2-40B4-BE49-F238E27FC236}">
                <a16:creationId xmlns:a16="http://schemas.microsoft.com/office/drawing/2014/main" id="{E671958B-346F-4B23-8FD9-A5D51DA91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220" y="1872701"/>
            <a:ext cx="1203676" cy="11956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/>
          </a:p>
        </p:txBody>
      </p:sp>
      <p:sp>
        <p:nvSpPr>
          <p:cNvPr id="35" name="Oval 8">
            <a:extLst>
              <a:ext uri="{FF2B5EF4-FFF2-40B4-BE49-F238E27FC236}">
                <a16:creationId xmlns:a16="http://schemas.microsoft.com/office/drawing/2014/main" id="{DCA247CA-7D37-42FD-9D58-4FC8515D6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574" y="1128591"/>
            <a:ext cx="865175" cy="86791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DA465D5D-8808-4BBF-8BC7-89AE4A06961F}"/>
              </a:ext>
            </a:extLst>
          </p:cNvPr>
          <p:cNvSpPr>
            <a:spLocks/>
          </p:cNvSpPr>
          <p:nvPr/>
        </p:nvSpPr>
        <p:spPr bwMode="auto">
          <a:xfrm>
            <a:off x="-2381" y="2603840"/>
            <a:ext cx="8318797" cy="2915899"/>
          </a:xfrm>
          <a:custGeom>
            <a:avLst/>
            <a:gdLst>
              <a:gd name="T0" fmla="*/ 3121 w 3162"/>
              <a:gd name="T1" fmla="*/ 686 h 1541"/>
              <a:gd name="T2" fmla="*/ 0 w 3162"/>
              <a:gd name="T3" fmla="*/ 853 h 1541"/>
              <a:gd name="T4" fmla="*/ 0 w 3162"/>
              <a:gd name="T5" fmla="*/ 1068 h 1541"/>
              <a:gd name="T6" fmla="*/ 3116 w 3162"/>
              <a:gd name="T7" fmla="*/ 727 h 1541"/>
              <a:gd name="T8" fmla="*/ 3121 w 3162"/>
              <a:gd name="T9" fmla="*/ 686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2" h="1541">
                <a:moveTo>
                  <a:pt x="3121" y="686"/>
                </a:moveTo>
                <a:cubicBezTo>
                  <a:pt x="1899" y="0"/>
                  <a:pt x="636" y="1459"/>
                  <a:pt x="0" y="853"/>
                </a:cubicBezTo>
                <a:cubicBezTo>
                  <a:pt x="0" y="1068"/>
                  <a:pt x="0" y="1068"/>
                  <a:pt x="0" y="1068"/>
                </a:cubicBezTo>
                <a:cubicBezTo>
                  <a:pt x="828" y="1541"/>
                  <a:pt x="1854" y="51"/>
                  <a:pt x="3116" y="727"/>
                </a:cubicBezTo>
                <a:cubicBezTo>
                  <a:pt x="3141" y="747"/>
                  <a:pt x="3162" y="709"/>
                  <a:pt x="3121" y="6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/>
          </a:p>
        </p:txBody>
      </p:sp>
      <p:sp>
        <p:nvSpPr>
          <p:cNvPr id="37" name="Oval 8">
            <a:extLst>
              <a:ext uri="{FF2B5EF4-FFF2-40B4-BE49-F238E27FC236}">
                <a16:creationId xmlns:a16="http://schemas.microsoft.com/office/drawing/2014/main" id="{CE801A39-5F79-40D3-B942-34127C64A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079" y="3714900"/>
            <a:ext cx="684497" cy="6852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/>
          </a:p>
        </p:txBody>
      </p:sp>
      <p:sp>
        <p:nvSpPr>
          <p:cNvPr id="38" name="Oval 8">
            <a:extLst>
              <a:ext uri="{FF2B5EF4-FFF2-40B4-BE49-F238E27FC236}">
                <a16:creationId xmlns:a16="http://schemas.microsoft.com/office/drawing/2014/main" id="{5594EC7F-94CF-48BD-BD52-CBFEA638A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0268" y="3784170"/>
            <a:ext cx="546116" cy="54674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575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3AA206-8AF7-4275-916A-E99358E6CD99}"/>
              </a:ext>
            </a:extLst>
          </p:cNvPr>
          <p:cNvGrpSpPr/>
          <p:nvPr/>
        </p:nvGrpSpPr>
        <p:grpSpPr>
          <a:xfrm>
            <a:off x="7883829" y="2102883"/>
            <a:ext cx="865175" cy="782694"/>
            <a:chOff x="5176838" y="2566988"/>
            <a:chExt cx="950913" cy="890587"/>
          </a:xfrm>
        </p:grpSpPr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14060BA9-B80C-4F69-9877-F1F7397B3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076" y="2603500"/>
              <a:ext cx="320675" cy="427038"/>
            </a:xfrm>
            <a:custGeom>
              <a:avLst/>
              <a:gdLst>
                <a:gd name="T0" fmla="*/ 19 w 62"/>
                <a:gd name="T1" fmla="*/ 21 h 83"/>
                <a:gd name="T2" fmla="*/ 21 w 62"/>
                <a:gd name="T3" fmla="*/ 24 h 83"/>
                <a:gd name="T4" fmla="*/ 15 w 62"/>
                <a:gd name="T5" fmla="*/ 28 h 83"/>
                <a:gd name="T6" fmla="*/ 12 w 62"/>
                <a:gd name="T7" fmla="*/ 20 h 83"/>
                <a:gd name="T8" fmla="*/ 41 w 62"/>
                <a:gd name="T9" fmla="*/ 4 h 83"/>
                <a:gd name="T10" fmla="*/ 42 w 62"/>
                <a:gd name="T11" fmla="*/ 47 h 83"/>
                <a:gd name="T12" fmla="*/ 11 w 62"/>
                <a:gd name="T13" fmla="*/ 67 h 83"/>
                <a:gd name="T14" fmla="*/ 21 w 62"/>
                <a:gd name="T15" fmla="*/ 65 h 83"/>
                <a:gd name="T16" fmla="*/ 20 w 62"/>
                <a:gd name="T17" fmla="*/ 65 h 83"/>
                <a:gd name="T18" fmla="*/ 27 w 62"/>
                <a:gd name="T19" fmla="*/ 62 h 83"/>
                <a:gd name="T20" fmla="*/ 26 w 62"/>
                <a:gd name="T21" fmla="*/ 68 h 83"/>
                <a:gd name="T22" fmla="*/ 4 w 62"/>
                <a:gd name="T23" fmla="*/ 64 h 83"/>
                <a:gd name="T24" fmla="*/ 48 w 62"/>
                <a:gd name="T25" fmla="*/ 24 h 83"/>
                <a:gd name="T26" fmla="*/ 19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19" y="21"/>
                  </a:moveTo>
                  <a:cubicBezTo>
                    <a:pt x="23" y="22"/>
                    <a:pt x="23" y="22"/>
                    <a:pt x="21" y="24"/>
                  </a:cubicBezTo>
                  <a:cubicBezTo>
                    <a:pt x="18" y="26"/>
                    <a:pt x="17" y="28"/>
                    <a:pt x="15" y="28"/>
                  </a:cubicBezTo>
                  <a:cubicBezTo>
                    <a:pt x="14" y="28"/>
                    <a:pt x="12" y="20"/>
                    <a:pt x="12" y="20"/>
                  </a:cubicBezTo>
                  <a:cubicBezTo>
                    <a:pt x="12" y="20"/>
                    <a:pt x="15" y="0"/>
                    <a:pt x="41" y="4"/>
                  </a:cubicBezTo>
                  <a:cubicBezTo>
                    <a:pt x="62" y="8"/>
                    <a:pt x="62" y="36"/>
                    <a:pt x="42" y="47"/>
                  </a:cubicBezTo>
                  <a:cubicBezTo>
                    <a:pt x="22" y="59"/>
                    <a:pt x="9" y="59"/>
                    <a:pt x="11" y="67"/>
                  </a:cubicBezTo>
                  <a:cubicBezTo>
                    <a:pt x="14" y="75"/>
                    <a:pt x="21" y="68"/>
                    <a:pt x="21" y="65"/>
                  </a:cubicBezTo>
                  <a:cubicBezTo>
                    <a:pt x="20" y="65"/>
                    <a:pt x="21" y="66"/>
                    <a:pt x="20" y="65"/>
                  </a:cubicBezTo>
                  <a:cubicBezTo>
                    <a:pt x="19" y="63"/>
                    <a:pt x="25" y="60"/>
                    <a:pt x="27" y="62"/>
                  </a:cubicBezTo>
                  <a:cubicBezTo>
                    <a:pt x="29" y="65"/>
                    <a:pt x="29" y="69"/>
                    <a:pt x="26" y="68"/>
                  </a:cubicBezTo>
                  <a:cubicBezTo>
                    <a:pt x="24" y="77"/>
                    <a:pt x="7" y="83"/>
                    <a:pt x="4" y="64"/>
                  </a:cubicBezTo>
                  <a:cubicBezTo>
                    <a:pt x="0" y="48"/>
                    <a:pt x="42" y="52"/>
                    <a:pt x="48" y="24"/>
                  </a:cubicBezTo>
                  <a:cubicBezTo>
                    <a:pt x="50" y="6"/>
                    <a:pt x="24" y="6"/>
                    <a:pt x="19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23262C47-1868-4958-AB37-33CCECC36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603500"/>
              <a:ext cx="320675" cy="427038"/>
            </a:xfrm>
            <a:custGeom>
              <a:avLst/>
              <a:gdLst>
                <a:gd name="T0" fmla="*/ 43 w 62"/>
                <a:gd name="T1" fmla="*/ 21 h 83"/>
                <a:gd name="T2" fmla="*/ 42 w 62"/>
                <a:gd name="T3" fmla="*/ 24 h 83"/>
                <a:gd name="T4" fmla="*/ 47 w 62"/>
                <a:gd name="T5" fmla="*/ 28 h 83"/>
                <a:gd name="T6" fmla="*/ 50 w 62"/>
                <a:gd name="T7" fmla="*/ 20 h 83"/>
                <a:gd name="T8" fmla="*/ 21 w 62"/>
                <a:gd name="T9" fmla="*/ 4 h 83"/>
                <a:gd name="T10" fmla="*/ 20 w 62"/>
                <a:gd name="T11" fmla="*/ 47 h 83"/>
                <a:gd name="T12" fmla="*/ 51 w 62"/>
                <a:gd name="T13" fmla="*/ 67 h 83"/>
                <a:gd name="T14" fmla="*/ 41 w 62"/>
                <a:gd name="T15" fmla="*/ 65 h 83"/>
                <a:gd name="T16" fmla="*/ 42 w 62"/>
                <a:gd name="T17" fmla="*/ 65 h 83"/>
                <a:gd name="T18" fmla="*/ 35 w 62"/>
                <a:gd name="T19" fmla="*/ 62 h 83"/>
                <a:gd name="T20" fmla="*/ 36 w 62"/>
                <a:gd name="T21" fmla="*/ 68 h 83"/>
                <a:gd name="T22" fmla="*/ 58 w 62"/>
                <a:gd name="T23" fmla="*/ 64 h 83"/>
                <a:gd name="T24" fmla="*/ 14 w 62"/>
                <a:gd name="T25" fmla="*/ 24 h 83"/>
                <a:gd name="T26" fmla="*/ 43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43" y="21"/>
                  </a:moveTo>
                  <a:cubicBezTo>
                    <a:pt x="39" y="22"/>
                    <a:pt x="39" y="22"/>
                    <a:pt x="42" y="24"/>
                  </a:cubicBezTo>
                  <a:cubicBezTo>
                    <a:pt x="44" y="26"/>
                    <a:pt x="45" y="28"/>
                    <a:pt x="47" y="28"/>
                  </a:cubicBezTo>
                  <a:cubicBezTo>
                    <a:pt x="48" y="28"/>
                    <a:pt x="50" y="20"/>
                    <a:pt x="50" y="20"/>
                  </a:cubicBezTo>
                  <a:cubicBezTo>
                    <a:pt x="50" y="20"/>
                    <a:pt x="47" y="0"/>
                    <a:pt x="21" y="4"/>
                  </a:cubicBezTo>
                  <a:cubicBezTo>
                    <a:pt x="0" y="8"/>
                    <a:pt x="1" y="36"/>
                    <a:pt x="20" y="47"/>
                  </a:cubicBezTo>
                  <a:cubicBezTo>
                    <a:pt x="40" y="59"/>
                    <a:pt x="53" y="59"/>
                    <a:pt x="51" y="67"/>
                  </a:cubicBezTo>
                  <a:cubicBezTo>
                    <a:pt x="48" y="75"/>
                    <a:pt x="42" y="68"/>
                    <a:pt x="41" y="65"/>
                  </a:cubicBezTo>
                  <a:cubicBezTo>
                    <a:pt x="42" y="65"/>
                    <a:pt x="42" y="66"/>
                    <a:pt x="42" y="65"/>
                  </a:cubicBezTo>
                  <a:cubicBezTo>
                    <a:pt x="43" y="63"/>
                    <a:pt x="37" y="60"/>
                    <a:pt x="35" y="62"/>
                  </a:cubicBezTo>
                  <a:cubicBezTo>
                    <a:pt x="33" y="65"/>
                    <a:pt x="33" y="69"/>
                    <a:pt x="36" y="68"/>
                  </a:cubicBezTo>
                  <a:cubicBezTo>
                    <a:pt x="38" y="77"/>
                    <a:pt x="55" y="83"/>
                    <a:pt x="58" y="64"/>
                  </a:cubicBezTo>
                  <a:cubicBezTo>
                    <a:pt x="62" y="48"/>
                    <a:pt x="20" y="52"/>
                    <a:pt x="14" y="24"/>
                  </a:cubicBezTo>
                  <a:cubicBezTo>
                    <a:pt x="12" y="6"/>
                    <a:pt x="38" y="6"/>
                    <a:pt x="43" y="2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1EF0E724-0672-4FF4-A4FA-FC30BC46D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263" y="3051175"/>
              <a:ext cx="241300" cy="246063"/>
            </a:xfrm>
            <a:custGeom>
              <a:avLst/>
              <a:gdLst>
                <a:gd name="T0" fmla="*/ 34 w 47"/>
                <a:gd name="T1" fmla="*/ 5 h 48"/>
                <a:gd name="T2" fmla="*/ 34 w 47"/>
                <a:gd name="T3" fmla="*/ 21 h 48"/>
                <a:gd name="T4" fmla="*/ 47 w 47"/>
                <a:gd name="T5" fmla="*/ 48 h 48"/>
                <a:gd name="T6" fmla="*/ 0 w 47"/>
                <a:gd name="T7" fmla="*/ 48 h 48"/>
                <a:gd name="T8" fmla="*/ 13 w 47"/>
                <a:gd name="T9" fmla="*/ 25 h 48"/>
                <a:gd name="T10" fmla="*/ 13 w 47"/>
                <a:gd name="T11" fmla="*/ 0 h 48"/>
                <a:gd name="T12" fmla="*/ 34 w 47"/>
                <a:gd name="T13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8">
                  <a:moveTo>
                    <a:pt x="34" y="5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34"/>
                    <a:pt x="41" y="46"/>
                    <a:pt x="4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1" y="42"/>
                    <a:pt x="13" y="32"/>
                    <a:pt x="13" y="25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4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455A4554-FA6F-4A02-81BE-166CA0735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1" y="2566988"/>
              <a:ext cx="479425" cy="539750"/>
            </a:xfrm>
            <a:custGeom>
              <a:avLst/>
              <a:gdLst>
                <a:gd name="T0" fmla="*/ 10 w 93"/>
                <a:gd name="T1" fmla="*/ 0 h 105"/>
                <a:gd name="T2" fmla="*/ 1 w 93"/>
                <a:gd name="T3" fmla="*/ 17 h 105"/>
                <a:gd name="T4" fmla="*/ 45 w 93"/>
                <a:gd name="T5" fmla="*/ 105 h 105"/>
                <a:gd name="T6" fmla="*/ 48 w 93"/>
                <a:gd name="T7" fmla="*/ 105 h 105"/>
                <a:gd name="T8" fmla="*/ 92 w 93"/>
                <a:gd name="T9" fmla="*/ 17 h 105"/>
                <a:gd name="T10" fmla="*/ 83 w 93"/>
                <a:gd name="T11" fmla="*/ 0 h 105"/>
                <a:gd name="T12" fmla="*/ 10 w 9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5">
                  <a:moveTo>
                    <a:pt x="10" y="0"/>
                  </a:moveTo>
                  <a:cubicBezTo>
                    <a:pt x="0" y="0"/>
                    <a:pt x="1" y="5"/>
                    <a:pt x="1" y="17"/>
                  </a:cubicBezTo>
                  <a:cubicBezTo>
                    <a:pt x="1" y="48"/>
                    <a:pt x="17" y="105"/>
                    <a:pt x="45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76" y="105"/>
                    <a:pt x="92" y="48"/>
                    <a:pt x="92" y="17"/>
                  </a:cubicBezTo>
                  <a:cubicBezTo>
                    <a:pt x="92" y="5"/>
                    <a:pt x="93" y="0"/>
                    <a:pt x="8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C41148F6-D656-4BD4-8A22-1E43A1833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238" y="3349625"/>
              <a:ext cx="377825" cy="50800"/>
            </a:xfrm>
            <a:custGeom>
              <a:avLst/>
              <a:gdLst>
                <a:gd name="T0" fmla="*/ 73 w 73"/>
                <a:gd name="T1" fmla="*/ 5 h 10"/>
                <a:gd name="T2" fmla="*/ 68 w 73"/>
                <a:gd name="T3" fmla="*/ 10 h 10"/>
                <a:gd name="T4" fmla="*/ 5 w 73"/>
                <a:gd name="T5" fmla="*/ 10 h 10"/>
                <a:gd name="T6" fmla="*/ 0 w 73"/>
                <a:gd name="T7" fmla="*/ 5 h 10"/>
                <a:gd name="T8" fmla="*/ 0 w 73"/>
                <a:gd name="T9" fmla="*/ 5 h 10"/>
                <a:gd name="T10" fmla="*/ 5 w 73"/>
                <a:gd name="T11" fmla="*/ 0 h 10"/>
                <a:gd name="T12" fmla="*/ 68 w 73"/>
                <a:gd name="T13" fmla="*/ 0 h 10"/>
                <a:gd name="T14" fmla="*/ 73 w 7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0">
                  <a:moveTo>
                    <a:pt x="73" y="5"/>
                  </a:moveTo>
                  <a:cubicBezTo>
                    <a:pt x="73" y="8"/>
                    <a:pt x="71" y="10"/>
                    <a:pt x="6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3F4D12E5-CAE4-42BA-8812-7B9B72F0D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3400425"/>
              <a:ext cx="393700" cy="57150"/>
            </a:xfrm>
            <a:custGeom>
              <a:avLst/>
              <a:gdLst>
                <a:gd name="T0" fmla="*/ 0 w 76"/>
                <a:gd name="T1" fmla="*/ 6 h 11"/>
                <a:gd name="T2" fmla="*/ 6 w 76"/>
                <a:gd name="T3" fmla="*/ 0 h 11"/>
                <a:gd name="T4" fmla="*/ 71 w 76"/>
                <a:gd name="T5" fmla="*/ 0 h 11"/>
                <a:gd name="T6" fmla="*/ 76 w 76"/>
                <a:gd name="T7" fmla="*/ 6 h 11"/>
                <a:gd name="T8" fmla="*/ 76 w 76"/>
                <a:gd name="T9" fmla="*/ 6 h 11"/>
                <a:gd name="T10" fmla="*/ 71 w 76"/>
                <a:gd name="T11" fmla="*/ 11 h 11"/>
                <a:gd name="T12" fmla="*/ 6 w 76"/>
                <a:gd name="T13" fmla="*/ 11 h 11"/>
                <a:gd name="T14" fmla="*/ 0 w 76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11">
                  <a:moveTo>
                    <a:pt x="0" y="6"/>
                  </a:moveTo>
                  <a:cubicBezTo>
                    <a:pt x="0" y="3"/>
                    <a:pt x="3" y="0"/>
                    <a:pt x="6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8"/>
                    <a:pt x="74" y="11"/>
                    <a:pt x="71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F8794A1E-CC05-42F1-AB23-499AD9E0C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351" y="3297238"/>
              <a:ext cx="350838" cy="52388"/>
            </a:xfrm>
            <a:custGeom>
              <a:avLst/>
              <a:gdLst>
                <a:gd name="T0" fmla="*/ 68 w 68"/>
                <a:gd name="T1" fmla="*/ 5 h 10"/>
                <a:gd name="T2" fmla="*/ 63 w 68"/>
                <a:gd name="T3" fmla="*/ 0 h 10"/>
                <a:gd name="T4" fmla="*/ 5 w 68"/>
                <a:gd name="T5" fmla="*/ 0 h 10"/>
                <a:gd name="T6" fmla="*/ 0 w 68"/>
                <a:gd name="T7" fmla="*/ 5 h 10"/>
                <a:gd name="T8" fmla="*/ 0 w 68"/>
                <a:gd name="T9" fmla="*/ 5 h 10"/>
                <a:gd name="T10" fmla="*/ 5 w 68"/>
                <a:gd name="T11" fmla="*/ 10 h 10"/>
                <a:gd name="T12" fmla="*/ 63 w 68"/>
                <a:gd name="T13" fmla="*/ 10 h 10"/>
                <a:gd name="T14" fmla="*/ 68 w 68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0">
                  <a:moveTo>
                    <a:pt x="68" y="5"/>
                  </a:moveTo>
                  <a:cubicBezTo>
                    <a:pt x="68" y="2"/>
                    <a:pt x="66" y="0"/>
                    <a:pt x="6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6" y="10"/>
                    <a:pt x="68" y="8"/>
                    <a:pt x="68" y="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8" name="Freeform 25">
              <a:extLst>
                <a:ext uri="{FF2B5EF4-FFF2-40B4-BE49-F238E27FC236}">
                  <a16:creationId xmlns:a16="http://schemas.microsoft.com/office/drawing/2014/main" id="{7993BD5E-601C-45D1-9159-8C7297C94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738" y="2566988"/>
              <a:ext cx="242888" cy="539750"/>
            </a:xfrm>
            <a:custGeom>
              <a:avLst/>
              <a:gdLst>
                <a:gd name="T0" fmla="*/ 37 w 47"/>
                <a:gd name="T1" fmla="*/ 0 h 105"/>
                <a:gd name="T2" fmla="*/ 0 w 47"/>
                <a:gd name="T3" fmla="*/ 0 h 105"/>
                <a:gd name="T4" fmla="*/ 0 w 47"/>
                <a:gd name="T5" fmla="*/ 105 h 105"/>
                <a:gd name="T6" fmla="*/ 2 w 47"/>
                <a:gd name="T7" fmla="*/ 105 h 105"/>
                <a:gd name="T8" fmla="*/ 46 w 47"/>
                <a:gd name="T9" fmla="*/ 17 h 105"/>
                <a:gd name="T10" fmla="*/ 37 w 47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05">
                  <a:moveTo>
                    <a:pt x="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30" y="105"/>
                    <a:pt x="46" y="48"/>
                    <a:pt x="46" y="17"/>
                  </a:cubicBezTo>
                  <a:cubicBezTo>
                    <a:pt x="46" y="5"/>
                    <a:pt x="47" y="0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49" name="Freeform 26">
              <a:extLst>
                <a:ext uri="{FF2B5EF4-FFF2-40B4-BE49-F238E27FC236}">
                  <a16:creationId xmlns:a16="http://schemas.microsoft.com/office/drawing/2014/main" id="{ADC240D1-5A4A-4A2D-AD91-FD86189E2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4363" y="2665413"/>
              <a:ext cx="144463" cy="381000"/>
            </a:xfrm>
            <a:custGeom>
              <a:avLst/>
              <a:gdLst>
                <a:gd name="T0" fmla="*/ 22 w 28"/>
                <a:gd name="T1" fmla="*/ 0 h 74"/>
                <a:gd name="T2" fmla="*/ 0 w 28"/>
                <a:gd name="T3" fmla="*/ 74 h 74"/>
                <a:gd name="T4" fmla="*/ 22 w 28"/>
                <a:gd name="T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4">
                  <a:moveTo>
                    <a:pt x="22" y="0"/>
                  </a:moveTo>
                  <a:cubicBezTo>
                    <a:pt x="22" y="30"/>
                    <a:pt x="11" y="69"/>
                    <a:pt x="0" y="74"/>
                  </a:cubicBezTo>
                  <a:cubicBezTo>
                    <a:pt x="14" y="72"/>
                    <a:pt x="28" y="32"/>
                    <a:pt x="2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5FEA653D-3270-43AC-9FDE-1607396DF377}"/>
              </a:ext>
            </a:extLst>
          </p:cNvPr>
          <p:cNvSpPr/>
          <p:nvPr/>
        </p:nvSpPr>
        <p:spPr>
          <a:xfrm>
            <a:off x="7517062" y="4051497"/>
            <a:ext cx="1747688" cy="697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en-US" sz="2625" dirty="0">
                <a:solidFill>
                  <a:schemeClr val="bg1"/>
                </a:solidFill>
                <a:latin typeface="Montserrat" panose="00000500000000000000" pitchFamily="50" charset="0"/>
              </a:rPr>
              <a:t>Great</a:t>
            </a:r>
          </a:p>
          <a:p>
            <a:pPr>
              <a:lnSpc>
                <a:spcPts val="2250"/>
              </a:lnSpc>
            </a:pPr>
            <a:r>
              <a:rPr lang="en-US" sz="2625" dirty="0">
                <a:solidFill>
                  <a:schemeClr val="bg1"/>
                </a:solidFill>
                <a:latin typeface="Montserrat" panose="00000500000000000000" pitchFamily="50" charset="0"/>
              </a:rPr>
              <a:t>Success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37D5DD4-093D-47E8-B9C5-F7985A895BB9}"/>
              </a:ext>
            </a:extLst>
          </p:cNvPr>
          <p:cNvSpPr txBox="1"/>
          <p:nvPr/>
        </p:nvSpPr>
        <p:spPr>
          <a:xfrm>
            <a:off x="3714704" y="4163701"/>
            <a:ext cx="1058952" cy="31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00" i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Living waters had text Creepiest to</a:t>
            </a:r>
          </a:p>
        </p:txBody>
      </p:sp>
      <p:grpSp>
        <p:nvGrpSpPr>
          <p:cNvPr id="60" name="Group 36">
            <a:extLst>
              <a:ext uri="{FF2B5EF4-FFF2-40B4-BE49-F238E27FC236}">
                <a16:creationId xmlns:a16="http://schemas.microsoft.com/office/drawing/2014/main" id="{0B4359A7-540F-684B-A607-51F6C8A5B5E0}"/>
              </a:ext>
            </a:extLst>
          </p:cNvPr>
          <p:cNvGrpSpPr/>
          <p:nvPr/>
        </p:nvGrpSpPr>
        <p:grpSpPr>
          <a:xfrm>
            <a:off x="296063" y="1142254"/>
            <a:ext cx="752823" cy="811394"/>
            <a:chOff x="3125788" y="463550"/>
            <a:chExt cx="5970588" cy="5930900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888A56ED-C6BC-4249-AA60-28FED7BDC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1" y="3148013"/>
              <a:ext cx="1930400" cy="1930400"/>
            </a:xfrm>
            <a:custGeom>
              <a:avLst/>
              <a:gdLst>
                <a:gd name="T0" fmla="*/ 204 w 638"/>
                <a:gd name="T1" fmla="*/ 181 h 639"/>
                <a:gd name="T2" fmla="*/ 205 w 638"/>
                <a:gd name="T3" fmla="*/ 180 h 639"/>
                <a:gd name="T4" fmla="*/ 371 w 638"/>
                <a:gd name="T5" fmla="*/ 14 h 639"/>
                <a:gd name="T6" fmla="*/ 117 w 638"/>
                <a:gd name="T7" fmla="*/ 97 h 639"/>
                <a:gd name="T8" fmla="*/ 117 w 638"/>
                <a:gd name="T9" fmla="*/ 522 h 639"/>
                <a:gd name="T10" fmla="*/ 542 w 638"/>
                <a:gd name="T11" fmla="*/ 522 h 639"/>
                <a:gd name="T12" fmla="*/ 625 w 638"/>
                <a:gd name="T13" fmla="*/ 268 h 639"/>
                <a:gd name="T14" fmla="*/ 457 w 638"/>
                <a:gd name="T15" fmla="*/ 437 h 639"/>
                <a:gd name="T16" fmla="*/ 437 w 638"/>
                <a:gd name="T17" fmla="*/ 450 h 639"/>
                <a:gd name="T18" fmla="*/ 202 w 638"/>
                <a:gd name="T19" fmla="*/ 437 h 639"/>
                <a:gd name="T20" fmla="*/ 202 w 638"/>
                <a:gd name="T21" fmla="*/ 437 h 639"/>
                <a:gd name="T22" fmla="*/ 202 w 638"/>
                <a:gd name="T23" fmla="*/ 182 h 639"/>
                <a:gd name="T24" fmla="*/ 204 w 638"/>
                <a:gd name="T25" fmla="*/ 18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8" h="639">
                  <a:moveTo>
                    <a:pt x="204" y="181"/>
                  </a:moveTo>
                  <a:cubicBezTo>
                    <a:pt x="204" y="181"/>
                    <a:pt x="204" y="180"/>
                    <a:pt x="205" y="180"/>
                  </a:cubicBezTo>
                  <a:cubicBezTo>
                    <a:pt x="371" y="14"/>
                    <a:pt x="371" y="14"/>
                    <a:pt x="371" y="14"/>
                  </a:cubicBezTo>
                  <a:cubicBezTo>
                    <a:pt x="269" y="0"/>
                    <a:pt x="180" y="34"/>
                    <a:pt x="117" y="97"/>
                  </a:cubicBezTo>
                  <a:cubicBezTo>
                    <a:pt x="0" y="214"/>
                    <a:pt x="0" y="405"/>
                    <a:pt x="117" y="522"/>
                  </a:cubicBezTo>
                  <a:cubicBezTo>
                    <a:pt x="234" y="639"/>
                    <a:pt x="425" y="639"/>
                    <a:pt x="542" y="522"/>
                  </a:cubicBezTo>
                  <a:cubicBezTo>
                    <a:pt x="611" y="453"/>
                    <a:pt x="638" y="358"/>
                    <a:pt x="625" y="268"/>
                  </a:cubicBezTo>
                  <a:cubicBezTo>
                    <a:pt x="457" y="437"/>
                    <a:pt x="457" y="437"/>
                    <a:pt x="457" y="437"/>
                  </a:cubicBezTo>
                  <a:cubicBezTo>
                    <a:pt x="451" y="443"/>
                    <a:pt x="444" y="447"/>
                    <a:pt x="437" y="450"/>
                  </a:cubicBezTo>
                  <a:cubicBezTo>
                    <a:pt x="354" y="513"/>
                    <a:pt x="260" y="495"/>
                    <a:pt x="202" y="437"/>
                  </a:cubicBezTo>
                  <a:cubicBezTo>
                    <a:pt x="202" y="437"/>
                    <a:pt x="202" y="437"/>
                    <a:pt x="202" y="437"/>
                  </a:cubicBezTo>
                  <a:cubicBezTo>
                    <a:pt x="132" y="367"/>
                    <a:pt x="132" y="252"/>
                    <a:pt x="202" y="182"/>
                  </a:cubicBezTo>
                  <a:cubicBezTo>
                    <a:pt x="203" y="182"/>
                    <a:pt x="203" y="182"/>
                    <a:pt x="204" y="181"/>
                  </a:cubicBezTo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37A4AFC9-217C-DD49-9108-731DB285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2297113"/>
              <a:ext cx="3549650" cy="3575050"/>
            </a:xfrm>
            <a:custGeom>
              <a:avLst/>
              <a:gdLst>
                <a:gd name="T0" fmla="*/ 824 w 1173"/>
                <a:gd name="T1" fmla="*/ 106 h 1184"/>
                <a:gd name="T2" fmla="*/ 211 w 1173"/>
                <a:gd name="T3" fmla="*/ 210 h 1184"/>
                <a:gd name="T4" fmla="*/ 211 w 1173"/>
                <a:gd name="T5" fmla="*/ 973 h 1184"/>
                <a:gd name="T6" fmla="*/ 974 w 1173"/>
                <a:gd name="T7" fmla="*/ 973 h 1184"/>
                <a:gd name="T8" fmla="*/ 1078 w 1173"/>
                <a:gd name="T9" fmla="*/ 361 h 1184"/>
                <a:gd name="T10" fmla="*/ 987 w 1173"/>
                <a:gd name="T11" fmla="*/ 452 h 1184"/>
                <a:gd name="T12" fmla="*/ 889 w 1173"/>
                <a:gd name="T13" fmla="*/ 889 h 1184"/>
                <a:gd name="T14" fmla="*/ 295 w 1173"/>
                <a:gd name="T15" fmla="*/ 889 h 1184"/>
                <a:gd name="T16" fmla="*/ 295 w 1173"/>
                <a:gd name="T17" fmla="*/ 295 h 1184"/>
                <a:gd name="T18" fmla="*/ 732 w 1173"/>
                <a:gd name="T19" fmla="*/ 197 h 1184"/>
                <a:gd name="T20" fmla="*/ 824 w 1173"/>
                <a:gd name="T21" fmla="*/ 106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3" h="1184">
                  <a:moveTo>
                    <a:pt x="824" y="106"/>
                  </a:moveTo>
                  <a:cubicBezTo>
                    <a:pt x="601" y="0"/>
                    <a:pt x="363" y="58"/>
                    <a:pt x="211" y="210"/>
                  </a:cubicBezTo>
                  <a:cubicBezTo>
                    <a:pt x="0" y="420"/>
                    <a:pt x="0" y="763"/>
                    <a:pt x="211" y="973"/>
                  </a:cubicBezTo>
                  <a:cubicBezTo>
                    <a:pt x="421" y="1184"/>
                    <a:pt x="764" y="1184"/>
                    <a:pt x="974" y="973"/>
                  </a:cubicBezTo>
                  <a:cubicBezTo>
                    <a:pt x="1140" y="808"/>
                    <a:pt x="1173" y="561"/>
                    <a:pt x="1078" y="361"/>
                  </a:cubicBezTo>
                  <a:cubicBezTo>
                    <a:pt x="987" y="452"/>
                    <a:pt x="987" y="452"/>
                    <a:pt x="987" y="452"/>
                  </a:cubicBezTo>
                  <a:cubicBezTo>
                    <a:pt x="1039" y="600"/>
                    <a:pt x="1007" y="771"/>
                    <a:pt x="889" y="889"/>
                  </a:cubicBezTo>
                  <a:cubicBezTo>
                    <a:pt x="726" y="1052"/>
                    <a:pt x="459" y="1052"/>
                    <a:pt x="295" y="889"/>
                  </a:cubicBezTo>
                  <a:cubicBezTo>
                    <a:pt x="132" y="725"/>
                    <a:pt x="132" y="458"/>
                    <a:pt x="295" y="295"/>
                  </a:cubicBezTo>
                  <a:cubicBezTo>
                    <a:pt x="413" y="177"/>
                    <a:pt x="585" y="145"/>
                    <a:pt x="732" y="197"/>
                  </a:cubicBezTo>
                  <a:lnTo>
                    <a:pt x="824" y="106"/>
                  </a:ln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43D8FD0F-57D9-FF45-B906-C20D64631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1771650"/>
              <a:ext cx="4632325" cy="4622800"/>
            </a:xfrm>
            <a:custGeom>
              <a:avLst/>
              <a:gdLst>
                <a:gd name="T0" fmla="*/ 1417 w 1531"/>
                <a:gd name="T1" fmla="*/ 369 h 1531"/>
                <a:gd name="T2" fmla="*/ 1340 w 1531"/>
                <a:gd name="T3" fmla="*/ 446 h 1531"/>
                <a:gd name="T4" fmla="*/ 1232 w 1531"/>
                <a:gd name="T5" fmla="*/ 1232 h 1531"/>
                <a:gd name="T6" fmla="*/ 299 w 1531"/>
                <a:gd name="T7" fmla="*/ 1232 h 1531"/>
                <a:gd name="T8" fmla="*/ 299 w 1531"/>
                <a:gd name="T9" fmla="*/ 299 h 1531"/>
                <a:gd name="T10" fmla="*/ 1085 w 1531"/>
                <a:gd name="T11" fmla="*/ 192 h 1531"/>
                <a:gd name="T12" fmla="*/ 1162 w 1531"/>
                <a:gd name="T13" fmla="*/ 115 h 1531"/>
                <a:gd name="T14" fmla="*/ 974 w 1531"/>
                <a:gd name="T15" fmla="*/ 33 h 1531"/>
                <a:gd name="T16" fmla="*/ 974 w 1531"/>
                <a:gd name="T17" fmla="*/ 29 h 1531"/>
                <a:gd name="T18" fmla="*/ 765 w 1531"/>
                <a:gd name="T19" fmla="*/ 0 h 1531"/>
                <a:gd name="T20" fmla="*/ 557 w 1531"/>
                <a:gd name="T21" fmla="*/ 29 h 1531"/>
                <a:gd name="T22" fmla="*/ 557 w 1531"/>
                <a:gd name="T23" fmla="*/ 33 h 1531"/>
                <a:gd name="T24" fmla="*/ 0 w 1531"/>
                <a:gd name="T25" fmla="*/ 766 h 1531"/>
                <a:gd name="T26" fmla="*/ 199 w 1531"/>
                <a:gd name="T27" fmla="*/ 1280 h 1531"/>
                <a:gd name="T28" fmla="*/ 765 w 1531"/>
                <a:gd name="T29" fmla="*/ 1531 h 1531"/>
                <a:gd name="T30" fmla="*/ 1498 w 1531"/>
                <a:gd name="T31" fmla="*/ 974 h 1531"/>
                <a:gd name="T32" fmla="*/ 1502 w 1531"/>
                <a:gd name="T33" fmla="*/ 974 h 1531"/>
                <a:gd name="T34" fmla="*/ 1531 w 1531"/>
                <a:gd name="T35" fmla="*/ 766 h 1531"/>
                <a:gd name="T36" fmla="*/ 1502 w 1531"/>
                <a:gd name="T37" fmla="*/ 557 h 1531"/>
                <a:gd name="T38" fmla="*/ 1498 w 1531"/>
                <a:gd name="T39" fmla="*/ 557 h 1531"/>
                <a:gd name="T40" fmla="*/ 1417 w 1531"/>
                <a:gd name="T41" fmla="*/ 369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1" h="1531">
                  <a:moveTo>
                    <a:pt x="1417" y="369"/>
                  </a:moveTo>
                  <a:cubicBezTo>
                    <a:pt x="1340" y="446"/>
                    <a:pt x="1340" y="446"/>
                    <a:pt x="1340" y="446"/>
                  </a:cubicBezTo>
                  <a:cubicBezTo>
                    <a:pt x="1479" y="697"/>
                    <a:pt x="1445" y="1019"/>
                    <a:pt x="1232" y="1232"/>
                  </a:cubicBezTo>
                  <a:cubicBezTo>
                    <a:pt x="975" y="1490"/>
                    <a:pt x="556" y="1490"/>
                    <a:pt x="299" y="1232"/>
                  </a:cubicBezTo>
                  <a:cubicBezTo>
                    <a:pt x="41" y="975"/>
                    <a:pt x="41" y="556"/>
                    <a:pt x="299" y="299"/>
                  </a:cubicBezTo>
                  <a:cubicBezTo>
                    <a:pt x="512" y="86"/>
                    <a:pt x="834" y="52"/>
                    <a:pt x="1085" y="192"/>
                  </a:cubicBezTo>
                  <a:cubicBezTo>
                    <a:pt x="1162" y="115"/>
                    <a:pt x="1162" y="115"/>
                    <a:pt x="1162" y="115"/>
                  </a:cubicBezTo>
                  <a:cubicBezTo>
                    <a:pt x="1104" y="79"/>
                    <a:pt x="1041" y="52"/>
                    <a:pt x="974" y="33"/>
                  </a:cubicBezTo>
                  <a:cubicBezTo>
                    <a:pt x="974" y="29"/>
                    <a:pt x="974" y="29"/>
                    <a:pt x="974" y="29"/>
                  </a:cubicBezTo>
                  <a:cubicBezTo>
                    <a:pt x="908" y="10"/>
                    <a:pt x="838" y="0"/>
                    <a:pt x="765" y="0"/>
                  </a:cubicBezTo>
                  <a:cubicBezTo>
                    <a:pt x="693" y="0"/>
                    <a:pt x="623" y="10"/>
                    <a:pt x="557" y="29"/>
                  </a:cubicBezTo>
                  <a:cubicBezTo>
                    <a:pt x="557" y="33"/>
                    <a:pt x="557" y="33"/>
                    <a:pt x="557" y="33"/>
                  </a:cubicBezTo>
                  <a:cubicBezTo>
                    <a:pt x="237" y="124"/>
                    <a:pt x="0" y="416"/>
                    <a:pt x="0" y="766"/>
                  </a:cubicBezTo>
                  <a:cubicBezTo>
                    <a:pt x="0" y="964"/>
                    <a:pt x="75" y="1144"/>
                    <a:pt x="199" y="1280"/>
                  </a:cubicBezTo>
                  <a:cubicBezTo>
                    <a:pt x="339" y="1434"/>
                    <a:pt x="541" y="1531"/>
                    <a:pt x="765" y="1531"/>
                  </a:cubicBezTo>
                  <a:cubicBezTo>
                    <a:pt x="1115" y="1531"/>
                    <a:pt x="1407" y="1295"/>
                    <a:pt x="1498" y="974"/>
                  </a:cubicBezTo>
                  <a:cubicBezTo>
                    <a:pt x="1502" y="974"/>
                    <a:pt x="1502" y="974"/>
                    <a:pt x="1502" y="974"/>
                  </a:cubicBezTo>
                  <a:cubicBezTo>
                    <a:pt x="1521" y="908"/>
                    <a:pt x="1531" y="838"/>
                    <a:pt x="1531" y="766"/>
                  </a:cubicBezTo>
                  <a:cubicBezTo>
                    <a:pt x="1531" y="693"/>
                    <a:pt x="1521" y="623"/>
                    <a:pt x="1502" y="557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79" y="490"/>
                    <a:pt x="1452" y="427"/>
                    <a:pt x="1417" y="369"/>
                  </a:cubicBez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  <a:effectLst>
              <a:outerShdw blurRad="368300" sx="104000" sy="104000" algn="ctr" rotWithShape="0">
                <a:prstClr val="black">
                  <a:alpha val="14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080116B0-24A4-BC49-88C7-89C3EF2C22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463550"/>
              <a:ext cx="3892550" cy="3856038"/>
            </a:xfrm>
            <a:custGeom>
              <a:avLst/>
              <a:gdLst>
                <a:gd name="T0" fmla="*/ 1268 w 1286"/>
                <a:gd name="T1" fmla="*/ 237 h 1277"/>
                <a:gd name="T2" fmla="*/ 1167 w 1286"/>
                <a:gd name="T3" fmla="*/ 168 h 1277"/>
                <a:gd name="T4" fmla="*/ 1105 w 1286"/>
                <a:gd name="T5" fmla="*/ 168 h 1277"/>
                <a:gd name="T6" fmla="*/ 1105 w 1286"/>
                <a:gd name="T7" fmla="*/ 110 h 1277"/>
                <a:gd name="T8" fmla="*/ 996 w 1286"/>
                <a:gd name="T9" fmla="*/ 0 h 1277"/>
                <a:gd name="T10" fmla="*/ 919 w 1286"/>
                <a:gd name="T11" fmla="*/ 32 h 1277"/>
                <a:gd name="T12" fmla="*/ 665 w 1286"/>
                <a:gd name="T13" fmla="*/ 287 h 1277"/>
                <a:gd name="T14" fmla="*/ 633 w 1286"/>
                <a:gd name="T15" fmla="*/ 365 h 1277"/>
                <a:gd name="T16" fmla="*/ 648 w 1286"/>
                <a:gd name="T17" fmla="*/ 545 h 1277"/>
                <a:gd name="T18" fmla="*/ 644 w 1286"/>
                <a:gd name="T19" fmla="*/ 548 h 1277"/>
                <a:gd name="T20" fmla="*/ 24 w 1286"/>
                <a:gd name="T21" fmla="*/ 1169 h 1277"/>
                <a:gd name="T22" fmla="*/ 24 w 1286"/>
                <a:gd name="T23" fmla="*/ 1253 h 1277"/>
                <a:gd name="T24" fmla="*/ 109 w 1286"/>
                <a:gd name="T25" fmla="*/ 1253 h 1277"/>
                <a:gd name="T26" fmla="*/ 732 w 1286"/>
                <a:gd name="T27" fmla="*/ 629 h 1277"/>
                <a:gd name="T28" fmla="*/ 912 w 1286"/>
                <a:gd name="T29" fmla="*/ 644 h 1277"/>
                <a:gd name="T30" fmla="*/ 990 w 1286"/>
                <a:gd name="T31" fmla="*/ 612 h 1277"/>
                <a:gd name="T32" fmla="*/ 1245 w 1286"/>
                <a:gd name="T33" fmla="*/ 358 h 1277"/>
                <a:gd name="T34" fmla="*/ 1268 w 1286"/>
                <a:gd name="T35" fmla="*/ 237 h 1277"/>
                <a:gd name="T36" fmla="*/ 1174 w 1286"/>
                <a:gd name="T37" fmla="*/ 287 h 1277"/>
                <a:gd name="T38" fmla="*/ 919 w 1286"/>
                <a:gd name="T39" fmla="*/ 542 h 1277"/>
                <a:gd name="T40" fmla="*/ 912 w 1286"/>
                <a:gd name="T41" fmla="*/ 544 h 1277"/>
                <a:gd name="T42" fmla="*/ 788 w 1286"/>
                <a:gd name="T43" fmla="*/ 544 h 1277"/>
                <a:gd name="T44" fmla="*/ 733 w 1286"/>
                <a:gd name="T45" fmla="*/ 489 h 1277"/>
                <a:gd name="T46" fmla="*/ 733 w 1286"/>
                <a:gd name="T47" fmla="*/ 365 h 1277"/>
                <a:gd name="T48" fmla="*/ 735 w 1286"/>
                <a:gd name="T49" fmla="*/ 358 h 1277"/>
                <a:gd name="T50" fmla="*/ 990 w 1286"/>
                <a:gd name="T51" fmla="*/ 103 h 1277"/>
                <a:gd name="T52" fmla="*/ 996 w 1286"/>
                <a:gd name="T53" fmla="*/ 100 h 1277"/>
                <a:gd name="T54" fmla="*/ 1005 w 1286"/>
                <a:gd name="T55" fmla="*/ 110 h 1277"/>
                <a:gd name="T56" fmla="*/ 1005 w 1286"/>
                <a:gd name="T57" fmla="*/ 268 h 1277"/>
                <a:gd name="T58" fmla="*/ 1167 w 1286"/>
                <a:gd name="T59" fmla="*/ 268 h 1277"/>
                <a:gd name="T60" fmla="*/ 1176 w 1286"/>
                <a:gd name="T61" fmla="*/ 275 h 1277"/>
                <a:gd name="T62" fmla="*/ 1174 w 1286"/>
                <a:gd name="T63" fmla="*/ 28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6" h="1277">
                  <a:moveTo>
                    <a:pt x="1268" y="237"/>
                  </a:moveTo>
                  <a:cubicBezTo>
                    <a:pt x="1251" y="195"/>
                    <a:pt x="1211" y="168"/>
                    <a:pt x="1167" y="168"/>
                  </a:cubicBezTo>
                  <a:cubicBezTo>
                    <a:pt x="1105" y="168"/>
                    <a:pt x="1105" y="168"/>
                    <a:pt x="1105" y="168"/>
                  </a:cubicBezTo>
                  <a:cubicBezTo>
                    <a:pt x="1105" y="110"/>
                    <a:pt x="1105" y="110"/>
                    <a:pt x="1105" y="110"/>
                  </a:cubicBezTo>
                  <a:cubicBezTo>
                    <a:pt x="1105" y="50"/>
                    <a:pt x="1056" y="0"/>
                    <a:pt x="996" y="0"/>
                  </a:cubicBezTo>
                  <a:cubicBezTo>
                    <a:pt x="967" y="0"/>
                    <a:pt x="940" y="12"/>
                    <a:pt x="919" y="32"/>
                  </a:cubicBezTo>
                  <a:cubicBezTo>
                    <a:pt x="665" y="287"/>
                    <a:pt x="665" y="287"/>
                    <a:pt x="665" y="287"/>
                  </a:cubicBezTo>
                  <a:cubicBezTo>
                    <a:pt x="644" y="307"/>
                    <a:pt x="633" y="335"/>
                    <a:pt x="633" y="365"/>
                  </a:cubicBezTo>
                  <a:cubicBezTo>
                    <a:pt x="648" y="545"/>
                    <a:pt x="648" y="545"/>
                    <a:pt x="648" y="545"/>
                  </a:cubicBezTo>
                  <a:cubicBezTo>
                    <a:pt x="644" y="548"/>
                    <a:pt x="644" y="548"/>
                    <a:pt x="644" y="548"/>
                  </a:cubicBezTo>
                  <a:cubicBezTo>
                    <a:pt x="407" y="785"/>
                    <a:pt x="246" y="947"/>
                    <a:pt x="24" y="1169"/>
                  </a:cubicBezTo>
                  <a:cubicBezTo>
                    <a:pt x="0" y="1192"/>
                    <a:pt x="0" y="1230"/>
                    <a:pt x="24" y="1253"/>
                  </a:cubicBezTo>
                  <a:cubicBezTo>
                    <a:pt x="47" y="1277"/>
                    <a:pt x="85" y="1277"/>
                    <a:pt x="109" y="1253"/>
                  </a:cubicBezTo>
                  <a:cubicBezTo>
                    <a:pt x="175" y="1186"/>
                    <a:pt x="666" y="696"/>
                    <a:pt x="732" y="629"/>
                  </a:cubicBezTo>
                  <a:cubicBezTo>
                    <a:pt x="912" y="644"/>
                    <a:pt x="912" y="644"/>
                    <a:pt x="912" y="644"/>
                  </a:cubicBezTo>
                  <a:cubicBezTo>
                    <a:pt x="942" y="644"/>
                    <a:pt x="970" y="633"/>
                    <a:pt x="990" y="612"/>
                  </a:cubicBezTo>
                  <a:cubicBezTo>
                    <a:pt x="1245" y="358"/>
                    <a:pt x="1245" y="358"/>
                    <a:pt x="1245" y="358"/>
                  </a:cubicBezTo>
                  <a:cubicBezTo>
                    <a:pt x="1276" y="326"/>
                    <a:pt x="1286" y="278"/>
                    <a:pt x="1268" y="237"/>
                  </a:cubicBezTo>
                  <a:close/>
                  <a:moveTo>
                    <a:pt x="1174" y="287"/>
                  </a:moveTo>
                  <a:cubicBezTo>
                    <a:pt x="919" y="542"/>
                    <a:pt x="919" y="542"/>
                    <a:pt x="919" y="542"/>
                  </a:cubicBezTo>
                  <a:cubicBezTo>
                    <a:pt x="917" y="544"/>
                    <a:pt x="914" y="544"/>
                    <a:pt x="912" y="544"/>
                  </a:cubicBezTo>
                  <a:cubicBezTo>
                    <a:pt x="788" y="544"/>
                    <a:pt x="788" y="544"/>
                    <a:pt x="788" y="544"/>
                  </a:cubicBezTo>
                  <a:cubicBezTo>
                    <a:pt x="733" y="489"/>
                    <a:pt x="733" y="489"/>
                    <a:pt x="733" y="489"/>
                  </a:cubicBezTo>
                  <a:cubicBezTo>
                    <a:pt x="733" y="365"/>
                    <a:pt x="733" y="365"/>
                    <a:pt x="733" y="365"/>
                  </a:cubicBezTo>
                  <a:cubicBezTo>
                    <a:pt x="733" y="363"/>
                    <a:pt x="734" y="360"/>
                    <a:pt x="735" y="358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93" y="101"/>
                    <a:pt x="995" y="100"/>
                    <a:pt x="996" y="100"/>
                  </a:cubicBezTo>
                  <a:cubicBezTo>
                    <a:pt x="996" y="100"/>
                    <a:pt x="1005" y="100"/>
                    <a:pt x="1005" y="110"/>
                  </a:cubicBezTo>
                  <a:cubicBezTo>
                    <a:pt x="1005" y="268"/>
                    <a:pt x="1005" y="268"/>
                    <a:pt x="1005" y="268"/>
                  </a:cubicBezTo>
                  <a:cubicBezTo>
                    <a:pt x="1167" y="268"/>
                    <a:pt x="1167" y="268"/>
                    <a:pt x="1167" y="268"/>
                  </a:cubicBezTo>
                  <a:cubicBezTo>
                    <a:pt x="1168" y="268"/>
                    <a:pt x="1173" y="268"/>
                    <a:pt x="1176" y="275"/>
                  </a:cubicBezTo>
                  <a:cubicBezTo>
                    <a:pt x="1177" y="278"/>
                    <a:pt x="1178" y="283"/>
                    <a:pt x="1174" y="287"/>
                  </a:cubicBez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" name="圖形 6" descr="健美運動員 以實心填滿">
            <a:extLst>
              <a:ext uri="{FF2B5EF4-FFF2-40B4-BE49-F238E27FC236}">
                <a16:creationId xmlns:a16="http://schemas.microsoft.com/office/drawing/2014/main" id="{ED178E1A-8C3E-48F1-9243-F9D5A13FD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1589" y="1259131"/>
            <a:ext cx="600876" cy="650373"/>
          </a:xfrm>
          <a:prstGeom prst="rect">
            <a:avLst/>
          </a:prstGeom>
        </p:spPr>
      </p:pic>
      <p:pic>
        <p:nvPicPr>
          <p:cNvPr id="9" name="圖形 8" descr="拳擊手套 以實心填滿">
            <a:extLst>
              <a:ext uri="{FF2B5EF4-FFF2-40B4-BE49-F238E27FC236}">
                <a16:creationId xmlns:a16="http://schemas.microsoft.com/office/drawing/2014/main" id="{33148931-3DE6-4B18-90C7-77A8A0782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6379" y="3865216"/>
            <a:ext cx="397961" cy="397961"/>
          </a:xfrm>
          <a:prstGeom prst="rect">
            <a:avLst/>
          </a:prstGeom>
        </p:spPr>
      </p:pic>
      <p:sp>
        <p:nvSpPr>
          <p:cNvPr id="77" name="矩形 76">
            <a:extLst>
              <a:ext uri="{FF2B5EF4-FFF2-40B4-BE49-F238E27FC236}">
                <a16:creationId xmlns:a16="http://schemas.microsoft.com/office/drawing/2014/main" id="{E819F71B-8298-4715-9D2E-0670FF77F08E}"/>
              </a:ext>
            </a:extLst>
          </p:cNvPr>
          <p:cNvSpPr/>
          <p:nvPr/>
        </p:nvSpPr>
        <p:spPr bwMode="auto">
          <a:xfrm>
            <a:off x="3775443" y="5226555"/>
            <a:ext cx="5125258" cy="574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>
                <a:solidFill>
                  <a:srgbClr val="C9517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締造歷屆最佳成績！！</a:t>
            </a:r>
            <a:r>
              <a:rPr lang="zh-TW" altLang="en-US" sz="2400" b="1" dirty="0">
                <a:solidFill>
                  <a:srgbClr val="C9517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Gill Sans" charset="0"/>
              </a:rPr>
              <a:t>！</a:t>
            </a:r>
          </a:p>
        </p:txBody>
      </p: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70D24CA6-3F51-E846-B244-C49467272446}"/>
              </a:ext>
            </a:extLst>
          </p:cNvPr>
          <p:cNvGrpSpPr/>
          <p:nvPr/>
        </p:nvGrpSpPr>
        <p:grpSpPr>
          <a:xfrm>
            <a:off x="329507" y="5220110"/>
            <a:ext cx="3784141" cy="580844"/>
            <a:chOff x="1385772" y="4469609"/>
            <a:chExt cx="2466148" cy="483519"/>
          </a:xfrm>
        </p:grpSpPr>
        <p:sp>
          <p:nvSpPr>
            <p:cNvPr id="58" name="五邊形 57">
              <a:extLst>
                <a:ext uri="{FF2B5EF4-FFF2-40B4-BE49-F238E27FC236}">
                  <a16:creationId xmlns:a16="http://schemas.microsoft.com/office/drawing/2014/main" id="{219A8E5B-53A6-0C41-9B35-4CFD4ECB0562}"/>
                </a:ext>
              </a:extLst>
            </p:cNvPr>
            <p:cNvSpPr/>
            <p:nvPr/>
          </p:nvSpPr>
          <p:spPr bwMode="auto">
            <a:xfrm>
              <a:off x="2213357" y="4469609"/>
              <a:ext cx="1638563" cy="483518"/>
            </a:xfrm>
            <a:prstGeom prst="homePlate">
              <a:avLst/>
            </a:prstGeom>
            <a:solidFill>
              <a:srgbClr val="FF8B8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0DC0017-685D-2847-A11E-0B143A677E4C}"/>
                </a:ext>
              </a:extLst>
            </p:cNvPr>
            <p:cNvSpPr/>
            <p:nvPr/>
          </p:nvSpPr>
          <p:spPr bwMode="auto">
            <a:xfrm>
              <a:off x="1385772" y="4469610"/>
              <a:ext cx="2218967" cy="483518"/>
            </a:xfrm>
            <a:prstGeom prst="rect">
              <a:avLst/>
            </a:prstGeom>
            <a:solidFill>
              <a:srgbClr val="FFCAC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400" b="1" dirty="0">
                  <a:solidFill>
                    <a:srgbClr val="C9517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2020</a:t>
              </a:r>
              <a:r>
                <a:rPr lang="zh-TW" altLang="en-US" sz="2400" b="1" dirty="0">
                  <a:solidFill>
                    <a:srgbClr val="C9517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東京奧運</a:t>
              </a:r>
              <a:r>
                <a:rPr lang="zh-TW" altLang="en-US" sz="2400" b="1" dirty="0">
                  <a:solidFill>
                    <a:srgbClr val="C9517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sym typeface="Gill Sans" charset="0"/>
                </a:rPr>
                <a:t>參賽成果</a:t>
              </a:r>
            </a:p>
          </p:txBody>
        </p:sp>
      </p:grpSp>
      <p:pic>
        <p:nvPicPr>
          <p:cNvPr id="54" name="圖片 53">
            <a:extLst>
              <a:ext uri="{FF2B5EF4-FFF2-40B4-BE49-F238E27FC236}">
                <a16:creationId xmlns:a16="http://schemas.microsoft.com/office/drawing/2014/main" id="{94ABA0D4-5050-41ED-AA69-E635B09FB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2" y="1959794"/>
            <a:ext cx="1932025" cy="2944406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4BB56175-CBB2-4D1F-B911-ED040DAD0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51" y="1951022"/>
            <a:ext cx="1932025" cy="2944406"/>
          </a:xfrm>
          <a:prstGeom prst="rect">
            <a:avLst/>
          </a:prstGeom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B1DBE807-0CF3-45CE-83E2-1D78FBD73D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001" y="1959261"/>
            <a:ext cx="1932025" cy="294440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320B3BB-76CB-4337-B584-D4A2402883C2}"/>
              </a:ext>
            </a:extLst>
          </p:cNvPr>
          <p:cNvSpPr/>
          <p:nvPr/>
        </p:nvSpPr>
        <p:spPr>
          <a:xfrm>
            <a:off x="1187624" y="2322624"/>
            <a:ext cx="1092950" cy="333981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575" dirty="0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010FC689-E91B-4BC4-A439-ED45CE8E0F85}"/>
              </a:ext>
            </a:extLst>
          </p:cNvPr>
          <p:cNvSpPr/>
          <p:nvPr/>
        </p:nvSpPr>
        <p:spPr>
          <a:xfrm>
            <a:off x="3605011" y="2303558"/>
            <a:ext cx="1092950" cy="333981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575" dirty="0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4DBB1F8A-4671-4F67-B17B-E9E79811B03F}"/>
              </a:ext>
            </a:extLst>
          </p:cNvPr>
          <p:cNvSpPr/>
          <p:nvPr/>
        </p:nvSpPr>
        <p:spPr>
          <a:xfrm>
            <a:off x="5995241" y="2291927"/>
            <a:ext cx="1092950" cy="333981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575" dirty="0"/>
          </a:p>
        </p:txBody>
      </p:sp>
      <p:sp>
        <p:nvSpPr>
          <p:cNvPr id="78" name="Rectangle 52">
            <a:extLst>
              <a:ext uri="{FF2B5EF4-FFF2-40B4-BE49-F238E27FC236}">
                <a16:creationId xmlns:a16="http://schemas.microsoft.com/office/drawing/2014/main" id="{E2E6E23C-A144-493F-A975-BF6F6FA0E158}"/>
              </a:ext>
            </a:extLst>
          </p:cNvPr>
          <p:cNvSpPr/>
          <p:nvPr/>
        </p:nvSpPr>
        <p:spPr>
          <a:xfrm>
            <a:off x="879562" y="2243653"/>
            <a:ext cx="1747688" cy="42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zh-TW" altLang="en-US" sz="3600" dirty="0">
                <a:latin typeface="華康中特圓體(P)" panose="020F0800000000000000" pitchFamily="34" charset="-120"/>
                <a:ea typeface="華康中特圓體(P)" panose="020F0800000000000000" pitchFamily="34" charset="-120"/>
              </a:rPr>
              <a:t>金</a:t>
            </a:r>
            <a:endParaRPr lang="en-US" sz="3600" dirty="0"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79" name="Rectangle 52">
            <a:extLst>
              <a:ext uri="{FF2B5EF4-FFF2-40B4-BE49-F238E27FC236}">
                <a16:creationId xmlns:a16="http://schemas.microsoft.com/office/drawing/2014/main" id="{2CEB6DBF-DB09-497D-A4EA-7501FEDD4DFF}"/>
              </a:ext>
            </a:extLst>
          </p:cNvPr>
          <p:cNvSpPr/>
          <p:nvPr/>
        </p:nvSpPr>
        <p:spPr>
          <a:xfrm>
            <a:off x="3269918" y="2224575"/>
            <a:ext cx="1747688" cy="42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zh-TW" altLang="en-US" sz="3600" dirty="0">
                <a:latin typeface="華康中特圓體(P)" panose="020F0800000000000000" pitchFamily="34" charset="-120"/>
                <a:ea typeface="華康中特圓體(P)" panose="020F0800000000000000" pitchFamily="34" charset="-120"/>
              </a:rPr>
              <a:t>銀</a:t>
            </a:r>
            <a:endParaRPr lang="en-US" sz="3600" dirty="0"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84" name="Rectangle 52">
            <a:extLst>
              <a:ext uri="{FF2B5EF4-FFF2-40B4-BE49-F238E27FC236}">
                <a16:creationId xmlns:a16="http://schemas.microsoft.com/office/drawing/2014/main" id="{426EC6A4-8F86-466A-B38C-19F0B4EC054D}"/>
              </a:ext>
            </a:extLst>
          </p:cNvPr>
          <p:cNvSpPr/>
          <p:nvPr/>
        </p:nvSpPr>
        <p:spPr>
          <a:xfrm>
            <a:off x="5645134" y="2211797"/>
            <a:ext cx="1747688" cy="42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zh-TW" altLang="en-US" sz="3600" dirty="0">
                <a:latin typeface="華康中特圓體(P)" panose="020F0800000000000000" pitchFamily="34" charset="-120"/>
                <a:ea typeface="華康中特圓體(P)" panose="020F0800000000000000" pitchFamily="34" charset="-120"/>
              </a:rPr>
              <a:t>銅</a:t>
            </a:r>
            <a:endParaRPr lang="en-US" altLang="zh-TW" sz="3600" dirty="0"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pic>
        <p:nvPicPr>
          <p:cNvPr id="50" name="內容版面配置區 3">
            <a:extLst>
              <a:ext uri="{FF2B5EF4-FFF2-40B4-BE49-F238E27FC236}">
                <a16:creationId xmlns:a16="http://schemas.microsoft.com/office/drawing/2014/main" id="{CC6BD461-C30E-4DB5-AE27-0BE9E4F7B2A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id="{03D72058-C045-4646-9018-962CD5C50350}"/>
              </a:ext>
            </a:extLst>
          </p:cNvPr>
          <p:cNvSpPr txBox="1"/>
          <p:nvPr/>
        </p:nvSpPr>
        <p:spPr>
          <a:xfrm>
            <a:off x="0" y="60941"/>
            <a:ext cx="5292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二、選手培訓成效與精進策略</a:t>
            </a:r>
            <a:r>
              <a:rPr lang="en-US" altLang="zh-TW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-</a:t>
            </a:r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黃金計畫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52AE81BC-ABAA-4E73-AA8E-5BB1CA8A90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638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內容版面配置區 3">
            <a:extLst>
              <a:ext uri="{FF2B5EF4-FFF2-40B4-BE49-F238E27FC236}">
                <a16:creationId xmlns:a16="http://schemas.microsoft.com/office/drawing/2014/main" id="{E0981033-9D1F-4295-896F-5B50456D2E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42" name="文字方塊 41">
            <a:extLst>
              <a:ext uri="{FF2B5EF4-FFF2-40B4-BE49-F238E27FC236}">
                <a16:creationId xmlns:a16="http://schemas.microsoft.com/office/drawing/2014/main" id="{148F127E-A82B-40A4-AD70-9841F6ABE0E8}"/>
              </a:ext>
            </a:extLst>
          </p:cNvPr>
          <p:cNvSpPr txBox="1"/>
          <p:nvPr/>
        </p:nvSpPr>
        <p:spPr>
          <a:xfrm>
            <a:off x="-1" y="60941"/>
            <a:ext cx="53580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二、選手培訓成效與精進策略</a:t>
            </a:r>
            <a:r>
              <a:rPr lang="en-US" altLang="zh-TW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-</a:t>
            </a:r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黃金計畫</a:t>
            </a:r>
            <a:r>
              <a:rPr lang="en-US" altLang="zh-TW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2.0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DA230655-090C-479A-812B-AE7D0763C6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CE1C5D04-C45A-41F8-B5AF-0198D23DBF49}"/>
              </a:ext>
            </a:extLst>
          </p:cNvPr>
          <p:cNvSpPr/>
          <p:nvPr/>
        </p:nvSpPr>
        <p:spPr>
          <a:xfrm>
            <a:off x="700118" y="4006856"/>
            <a:ext cx="3852337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多元管道推薦、寬選嚴訓</a:t>
            </a:r>
          </a:p>
        </p:txBody>
      </p:sp>
      <p:pic>
        <p:nvPicPr>
          <p:cNvPr id="46" name="Picture 2" descr="C:\Users\choyuting\Desktop\綻放區\IMG_6526.jpg">
            <a:extLst>
              <a:ext uri="{FF2B5EF4-FFF2-40B4-BE49-F238E27FC236}">
                <a16:creationId xmlns:a16="http://schemas.microsoft.com/office/drawing/2014/main" id="{FE46805B-D6FB-4E5C-A890-5C0F89360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371" y="717960"/>
            <a:ext cx="3900517" cy="292538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" name="Picture 3" descr="C:\Users\choyuting\Desktop\綻放區\IMG_6373.jpg">
            <a:extLst>
              <a:ext uri="{FF2B5EF4-FFF2-40B4-BE49-F238E27FC236}">
                <a16:creationId xmlns:a16="http://schemas.microsoft.com/office/drawing/2014/main" id="{48EAA373-BE2B-4061-9557-012D75452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623" y="717960"/>
            <a:ext cx="3900516" cy="292538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8" name="TextBox 10">
            <a:extLst>
              <a:ext uri="{FF2B5EF4-FFF2-40B4-BE49-F238E27FC236}">
                <a16:creationId xmlns:a16="http://schemas.microsoft.com/office/drawing/2014/main" id="{27CB348B-4973-42CB-BA94-C6F89A407072}"/>
              </a:ext>
            </a:extLst>
          </p:cNvPr>
          <p:cNvSpPr txBox="1"/>
          <p:nvPr/>
        </p:nvSpPr>
        <p:spPr>
          <a:xfrm>
            <a:off x="3548748" y="3274055"/>
            <a:ext cx="2174229" cy="369291"/>
          </a:xfrm>
          <a:prstGeom prst="rect">
            <a:avLst/>
          </a:prstGeom>
          <a:solidFill>
            <a:schemeClr val="bg1">
              <a:alpha val="7960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dk1"/>
                </a:solidFill>
                <a:latin typeface="+mj-ea"/>
                <a:ea typeface="+mj-ea"/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黃金計畫</a:t>
            </a:r>
            <a:r>
              <a:rPr lang="en-US" altLang="zh-TW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2.0</a:t>
            </a:r>
            <a:r>
              <a:rPr lang="zh-TW" altLang="en-US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說明會</a:t>
            </a:r>
            <a:endParaRPr lang="en-US" altLang="zh-TW" dirty="0"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</p:txBody>
      </p:sp>
      <p:grpSp>
        <p:nvGrpSpPr>
          <p:cNvPr id="49" name="Group 36">
            <a:extLst>
              <a:ext uri="{FF2B5EF4-FFF2-40B4-BE49-F238E27FC236}">
                <a16:creationId xmlns:a16="http://schemas.microsoft.com/office/drawing/2014/main" id="{0AEBEE7C-20A8-4246-8B93-E2AB677E5285}"/>
              </a:ext>
            </a:extLst>
          </p:cNvPr>
          <p:cNvGrpSpPr/>
          <p:nvPr/>
        </p:nvGrpSpPr>
        <p:grpSpPr>
          <a:xfrm>
            <a:off x="169267" y="3908137"/>
            <a:ext cx="594914" cy="560548"/>
            <a:chOff x="3125788" y="463550"/>
            <a:chExt cx="5970588" cy="5930900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25EE03FE-8F8E-48E1-BDC7-004D7369E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1" y="3148013"/>
              <a:ext cx="1930400" cy="1930400"/>
            </a:xfrm>
            <a:custGeom>
              <a:avLst/>
              <a:gdLst>
                <a:gd name="T0" fmla="*/ 204 w 638"/>
                <a:gd name="T1" fmla="*/ 181 h 639"/>
                <a:gd name="T2" fmla="*/ 205 w 638"/>
                <a:gd name="T3" fmla="*/ 180 h 639"/>
                <a:gd name="T4" fmla="*/ 371 w 638"/>
                <a:gd name="T5" fmla="*/ 14 h 639"/>
                <a:gd name="T6" fmla="*/ 117 w 638"/>
                <a:gd name="T7" fmla="*/ 97 h 639"/>
                <a:gd name="T8" fmla="*/ 117 w 638"/>
                <a:gd name="T9" fmla="*/ 522 h 639"/>
                <a:gd name="T10" fmla="*/ 542 w 638"/>
                <a:gd name="T11" fmla="*/ 522 h 639"/>
                <a:gd name="T12" fmla="*/ 625 w 638"/>
                <a:gd name="T13" fmla="*/ 268 h 639"/>
                <a:gd name="T14" fmla="*/ 457 w 638"/>
                <a:gd name="T15" fmla="*/ 437 h 639"/>
                <a:gd name="T16" fmla="*/ 437 w 638"/>
                <a:gd name="T17" fmla="*/ 450 h 639"/>
                <a:gd name="T18" fmla="*/ 202 w 638"/>
                <a:gd name="T19" fmla="*/ 437 h 639"/>
                <a:gd name="T20" fmla="*/ 202 w 638"/>
                <a:gd name="T21" fmla="*/ 437 h 639"/>
                <a:gd name="T22" fmla="*/ 202 w 638"/>
                <a:gd name="T23" fmla="*/ 182 h 639"/>
                <a:gd name="T24" fmla="*/ 204 w 638"/>
                <a:gd name="T25" fmla="*/ 18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8" h="639">
                  <a:moveTo>
                    <a:pt x="204" y="181"/>
                  </a:moveTo>
                  <a:cubicBezTo>
                    <a:pt x="204" y="181"/>
                    <a:pt x="204" y="180"/>
                    <a:pt x="205" y="180"/>
                  </a:cubicBezTo>
                  <a:cubicBezTo>
                    <a:pt x="371" y="14"/>
                    <a:pt x="371" y="14"/>
                    <a:pt x="371" y="14"/>
                  </a:cubicBezTo>
                  <a:cubicBezTo>
                    <a:pt x="269" y="0"/>
                    <a:pt x="180" y="34"/>
                    <a:pt x="117" y="97"/>
                  </a:cubicBezTo>
                  <a:cubicBezTo>
                    <a:pt x="0" y="214"/>
                    <a:pt x="0" y="405"/>
                    <a:pt x="117" y="522"/>
                  </a:cubicBezTo>
                  <a:cubicBezTo>
                    <a:pt x="234" y="639"/>
                    <a:pt x="425" y="639"/>
                    <a:pt x="542" y="522"/>
                  </a:cubicBezTo>
                  <a:cubicBezTo>
                    <a:pt x="611" y="453"/>
                    <a:pt x="638" y="358"/>
                    <a:pt x="625" y="268"/>
                  </a:cubicBezTo>
                  <a:cubicBezTo>
                    <a:pt x="457" y="437"/>
                    <a:pt x="457" y="437"/>
                    <a:pt x="457" y="437"/>
                  </a:cubicBezTo>
                  <a:cubicBezTo>
                    <a:pt x="451" y="443"/>
                    <a:pt x="444" y="447"/>
                    <a:pt x="437" y="450"/>
                  </a:cubicBezTo>
                  <a:cubicBezTo>
                    <a:pt x="354" y="513"/>
                    <a:pt x="260" y="495"/>
                    <a:pt x="202" y="437"/>
                  </a:cubicBezTo>
                  <a:cubicBezTo>
                    <a:pt x="202" y="437"/>
                    <a:pt x="202" y="437"/>
                    <a:pt x="202" y="437"/>
                  </a:cubicBezTo>
                  <a:cubicBezTo>
                    <a:pt x="132" y="367"/>
                    <a:pt x="132" y="252"/>
                    <a:pt x="202" y="182"/>
                  </a:cubicBezTo>
                  <a:cubicBezTo>
                    <a:pt x="203" y="182"/>
                    <a:pt x="203" y="182"/>
                    <a:pt x="204" y="181"/>
                  </a:cubicBezTo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C4531A55-3FA6-4327-9CE8-C949D3D21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2297113"/>
              <a:ext cx="3549650" cy="3575050"/>
            </a:xfrm>
            <a:custGeom>
              <a:avLst/>
              <a:gdLst>
                <a:gd name="T0" fmla="*/ 824 w 1173"/>
                <a:gd name="T1" fmla="*/ 106 h 1184"/>
                <a:gd name="T2" fmla="*/ 211 w 1173"/>
                <a:gd name="T3" fmla="*/ 210 h 1184"/>
                <a:gd name="T4" fmla="*/ 211 w 1173"/>
                <a:gd name="T5" fmla="*/ 973 h 1184"/>
                <a:gd name="T6" fmla="*/ 974 w 1173"/>
                <a:gd name="T7" fmla="*/ 973 h 1184"/>
                <a:gd name="T8" fmla="*/ 1078 w 1173"/>
                <a:gd name="T9" fmla="*/ 361 h 1184"/>
                <a:gd name="T10" fmla="*/ 987 w 1173"/>
                <a:gd name="T11" fmla="*/ 452 h 1184"/>
                <a:gd name="T12" fmla="*/ 889 w 1173"/>
                <a:gd name="T13" fmla="*/ 889 h 1184"/>
                <a:gd name="T14" fmla="*/ 295 w 1173"/>
                <a:gd name="T15" fmla="*/ 889 h 1184"/>
                <a:gd name="T16" fmla="*/ 295 w 1173"/>
                <a:gd name="T17" fmla="*/ 295 h 1184"/>
                <a:gd name="T18" fmla="*/ 732 w 1173"/>
                <a:gd name="T19" fmla="*/ 197 h 1184"/>
                <a:gd name="T20" fmla="*/ 824 w 1173"/>
                <a:gd name="T21" fmla="*/ 106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3" h="1184">
                  <a:moveTo>
                    <a:pt x="824" y="106"/>
                  </a:moveTo>
                  <a:cubicBezTo>
                    <a:pt x="601" y="0"/>
                    <a:pt x="363" y="58"/>
                    <a:pt x="211" y="210"/>
                  </a:cubicBezTo>
                  <a:cubicBezTo>
                    <a:pt x="0" y="420"/>
                    <a:pt x="0" y="763"/>
                    <a:pt x="211" y="973"/>
                  </a:cubicBezTo>
                  <a:cubicBezTo>
                    <a:pt x="421" y="1184"/>
                    <a:pt x="764" y="1184"/>
                    <a:pt x="974" y="973"/>
                  </a:cubicBezTo>
                  <a:cubicBezTo>
                    <a:pt x="1140" y="808"/>
                    <a:pt x="1173" y="561"/>
                    <a:pt x="1078" y="361"/>
                  </a:cubicBezTo>
                  <a:cubicBezTo>
                    <a:pt x="987" y="452"/>
                    <a:pt x="987" y="452"/>
                    <a:pt x="987" y="452"/>
                  </a:cubicBezTo>
                  <a:cubicBezTo>
                    <a:pt x="1039" y="600"/>
                    <a:pt x="1007" y="771"/>
                    <a:pt x="889" y="889"/>
                  </a:cubicBezTo>
                  <a:cubicBezTo>
                    <a:pt x="726" y="1052"/>
                    <a:pt x="459" y="1052"/>
                    <a:pt x="295" y="889"/>
                  </a:cubicBezTo>
                  <a:cubicBezTo>
                    <a:pt x="132" y="725"/>
                    <a:pt x="132" y="458"/>
                    <a:pt x="295" y="295"/>
                  </a:cubicBezTo>
                  <a:cubicBezTo>
                    <a:pt x="413" y="177"/>
                    <a:pt x="585" y="145"/>
                    <a:pt x="732" y="197"/>
                  </a:cubicBezTo>
                  <a:lnTo>
                    <a:pt x="824" y="106"/>
                  </a:ln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00768193-A774-4BEB-B935-EA1A6D1FA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1771650"/>
              <a:ext cx="4632325" cy="4622800"/>
            </a:xfrm>
            <a:custGeom>
              <a:avLst/>
              <a:gdLst>
                <a:gd name="T0" fmla="*/ 1417 w 1531"/>
                <a:gd name="T1" fmla="*/ 369 h 1531"/>
                <a:gd name="T2" fmla="*/ 1340 w 1531"/>
                <a:gd name="T3" fmla="*/ 446 h 1531"/>
                <a:gd name="T4" fmla="*/ 1232 w 1531"/>
                <a:gd name="T5" fmla="*/ 1232 h 1531"/>
                <a:gd name="T6" fmla="*/ 299 w 1531"/>
                <a:gd name="T7" fmla="*/ 1232 h 1531"/>
                <a:gd name="T8" fmla="*/ 299 w 1531"/>
                <a:gd name="T9" fmla="*/ 299 h 1531"/>
                <a:gd name="T10" fmla="*/ 1085 w 1531"/>
                <a:gd name="T11" fmla="*/ 192 h 1531"/>
                <a:gd name="T12" fmla="*/ 1162 w 1531"/>
                <a:gd name="T13" fmla="*/ 115 h 1531"/>
                <a:gd name="T14" fmla="*/ 974 w 1531"/>
                <a:gd name="T15" fmla="*/ 33 h 1531"/>
                <a:gd name="T16" fmla="*/ 974 w 1531"/>
                <a:gd name="T17" fmla="*/ 29 h 1531"/>
                <a:gd name="T18" fmla="*/ 765 w 1531"/>
                <a:gd name="T19" fmla="*/ 0 h 1531"/>
                <a:gd name="T20" fmla="*/ 557 w 1531"/>
                <a:gd name="T21" fmla="*/ 29 h 1531"/>
                <a:gd name="T22" fmla="*/ 557 w 1531"/>
                <a:gd name="T23" fmla="*/ 33 h 1531"/>
                <a:gd name="T24" fmla="*/ 0 w 1531"/>
                <a:gd name="T25" fmla="*/ 766 h 1531"/>
                <a:gd name="T26" fmla="*/ 199 w 1531"/>
                <a:gd name="T27" fmla="*/ 1280 h 1531"/>
                <a:gd name="T28" fmla="*/ 765 w 1531"/>
                <a:gd name="T29" fmla="*/ 1531 h 1531"/>
                <a:gd name="T30" fmla="*/ 1498 w 1531"/>
                <a:gd name="T31" fmla="*/ 974 h 1531"/>
                <a:gd name="T32" fmla="*/ 1502 w 1531"/>
                <a:gd name="T33" fmla="*/ 974 h 1531"/>
                <a:gd name="T34" fmla="*/ 1531 w 1531"/>
                <a:gd name="T35" fmla="*/ 766 h 1531"/>
                <a:gd name="T36" fmla="*/ 1502 w 1531"/>
                <a:gd name="T37" fmla="*/ 557 h 1531"/>
                <a:gd name="T38" fmla="*/ 1498 w 1531"/>
                <a:gd name="T39" fmla="*/ 557 h 1531"/>
                <a:gd name="T40" fmla="*/ 1417 w 1531"/>
                <a:gd name="T41" fmla="*/ 369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1" h="1531">
                  <a:moveTo>
                    <a:pt x="1417" y="369"/>
                  </a:moveTo>
                  <a:cubicBezTo>
                    <a:pt x="1340" y="446"/>
                    <a:pt x="1340" y="446"/>
                    <a:pt x="1340" y="446"/>
                  </a:cubicBezTo>
                  <a:cubicBezTo>
                    <a:pt x="1479" y="697"/>
                    <a:pt x="1445" y="1019"/>
                    <a:pt x="1232" y="1232"/>
                  </a:cubicBezTo>
                  <a:cubicBezTo>
                    <a:pt x="975" y="1490"/>
                    <a:pt x="556" y="1490"/>
                    <a:pt x="299" y="1232"/>
                  </a:cubicBezTo>
                  <a:cubicBezTo>
                    <a:pt x="41" y="975"/>
                    <a:pt x="41" y="556"/>
                    <a:pt x="299" y="299"/>
                  </a:cubicBezTo>
                  <a:cubicBezTo>
                    <a:pt x="512" y="86"/>
                    <a:pt x="834" y="52"/>
                    <a:pt x="1085" y="192"/>
                  </a:cubicBezTo>
                  <a:cubicBezTo>
                    <a:pt x="1162" y="115"/>
                    <a:pt x="1162" y="115"/>
                    <a:pt x="1162" y="115"/>
                  </a:cubicBezTo>
                  <a:cubicBezTo>
                    <a:pt x="1104" y="79"/>
                    <a:pt x="1041" y="52"/>
                    <a:pt x="974" y="33"/>
                  </a:cubicBezTo>
                  <a:cubicBezTo>
                    <a:pt x="974" y="29"/>
                    <a:pt x="974" y="29"/>
                    <a:pt x="974" y="29"/>
                  </a:cubicBezTo>
                  <a:cubicBezTo>
                    <a:pt x="908" y="10"/>
                    <a:pt x="838" y="0"/>
                    <a:pt x="765" y="0"/>
                  </a:cubicBezTo>
                  <a:cubicBezTo>
                    <a:pt x="693" y="0"/>
                    <a:pt x="623" y="10"/>
                    <a:pt x="557" y="29"/>
                  </a:cubicBezTo>
                  <a:cubicBezTo>
                    <a:pt x="557" y="33"/>
                    <a:pt x="557" y="33"/>
                    <a:pt x="557" y="33"/>
                  </a:cubicBezTo>
                  <a:cubicBezTo>
                    <a:pt x="237" y="124"/>
                    <a:pt x="0" y="416"/>
                    <a:pt x="0" y="766"/>
                  </a:cubicBezTo>
                  <a:cubicBezTo>
                    <a:pt x="0" y="964"/>
                    <a:pt x="75" y="1144"/>
                    <a:pt x="199" y="1280"/>
                  </a:cubicBezTo>
                  <a:cubicBezTo>
                    <a:pt x="339" y="1434"/>
                    <a:pt x="541" y="1531"/>
                    <a:pt x="765" y="1531"/>
                  </a:cubicBezTo>
                  <a:cubicBezTo>
                    <a:pt x="1115" y="1531"/>
                    <a:pt x="1407" y="1295"/>
                    <a:pt x="1498" y="974"/>
                  </a:cubicBezTo>
                  <a:cubicBezTo>
                    <a:pt x="1502" y="974"/>
                    <a:pt x="1502" y="974"/>
                    <a:pt x="1502" y="974"/>
                  </a:cubicBezTo>
                  <a:cubicBezTo>
                    <a:pt x="1521" y="908"/>
                    <a:pt x="1531" y="838"/>
                    <a:pt x="1531" y="766"/>
                  </a:cubicBezTo>
                  <a:cubicBezTo>
                    <a:pt x="1531" y="693"/>
                    <a:pt x="1521" y="623"/>
                    <a:pt x="1502" y="557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79" y="490"/>
                    <a:pt x="1452" y="427"/>
                    <a:pt x="1417" y="369"/>
                  </a:cubicBez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  <a:effectLst>
              <a:outerShdw blurRad="368300" sx="104000" sy="104000" algn="ctr" rotWithShape="0">
                <a:prstClr val="black">
                  <a:alpha val="14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B94183ED-805B-4A70-A36C-A1FCB15EF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463550"/>
              <a:ext cx="3892550" cy="3856038"/>
            </a:xfrm>
            <a:custGeom>
              <a:avLst/>
              <a:gdLst>
                <a:gd name="T0" fmla="*/ 1268 w 1286"/>
                <a:gd name="T1" fmla="*/ 237 h 1277"/>
                <a:gd name="T2" fmla="*/ 1167 w 1286"/>
                <a:gd name="T3" fmla="*/ 168 h 1277"/>
                <a:gd name="T4" fmla="*/ 1105 w 1286"/>
                <a:gd name="T5" fmla="*/ 168 h 1277"/>
                <a:gd name="T6" fmla="*/ 1105 w 1286"/>
                <a:gd name="T7" fmla="*/ 110 h 1277"/>
                <a:gd name="T8" fmla="*/ 996 w 1286"/>
                <a:gd name="T9" fmla="*/ 0 h 1277"/>
                <a:gd name="T10" fmla="*/ 919 w 1286"/>
                <a:gd name="T11" fmla="*/ 32 h 1277"/>
                <a:gd name="T12" fmla="*/ 665 w 1286"/>
                <a:gd name="T13" fmla="*/ 287 h 1277"/>
                <a:gd name="T14" fmla="*/ 633 w 1286"/>
                <a:gd name="T15" fmla="*/ 365 h 1277"/>
                <a:gd name="T16" fmla="*/ 648 w 1286"/>
                <a:gd name="T17" fmla="*/ 545 h 1277"/>
                <a:gd name="T18" fmla="*/ 644 w 1286"/>
                <a:gd name="T19" fmla="*/ 548 h 1277"/>
                <a:gd name="T20" fmla="*/ 24 w 1286"/>
                <a:gd name="T21" fmla="*/ 1169 h 1277"/>
                <a:gd name="T22" fmla="*/ 24 w 1286"/>
                <a:gd name="T23" fmla="*/ 1253 h 1277"/>
                <a:gd name="T24" fmla="*/ 109 w 1286"/>
                <a:gd name="T25" fmla="*/ 1253 h 1277"/>
                <a:gd name="T26" fmla="*/ 732 w 1286"/>
                <a:gd name="T27" fmla="*/ 629 h 1277"/>
                <a:gd name="T28" fmla="*/ 912 w 1286"/>
                <a:gd name="T29" fmla="*/ 644 h 1277"/>
                <a:gd name="T30" fmla="*/ 990 w 1286"/>
                <a:gd name="T31" fmla="*/ 612 h 1277"/>
                <a:gd name="T32" fmla="*/ 1245 w 1286"/>
                <a:gd name="T33" fmla="*/ 358 h 1277"/>
                <a:gd name="T34" fmla="*/ 1268 w 1286"/>
                <a:gd name="T35" fmla="*/ 237 h 1277"/>
                <a:gd name="T36" fmla="*/ 1174 w 1286"/>
                <a:gd name="T37" fmla="*/ 287 h 1277"/>
                <a:gd name="T38" fmla="*/ 919 w 1286"/>
                <a:gd name="T39" fmla="*/ 542 h 1277"/>
                <a:gd name="T40" fmla="*/ 912 w 1286"/>
                <a:gd name="T41" fmla="*/ 544 h 1277"/>
                <a:gd name="T42" fmla="*/ 788 w 1286"/>
                <a:gd name="T43" fmla="*/ 544 h 1277"/>
                <a:gd name="T44" fmla="*/ 733 w 1286"/>
                <a:gd name="T45" fmla="*/ 489 h 1277"/>
                <a:gd name="T46" fmla="*/ 733 w 1286"/>
                <a:gd name="T47" fmla="*/ 365 h 1277"/>
                <a:gd name="T48" fmla="*/ 735 w 1286"/>
                <a:gd name="T49" fmla="*/ 358 h 1277"/>
                <a:gd name="T50" fmla="*/ 990 w 1286"/>
                <a:gd name="T51" fmla="*/ 103 h 1277"/>
                <a:gd name="T52" fmla="*/ 996 w 1286"/>
                <a:gd name="T53" fmla="*/ 100 h 1277"/>
                <a:gd name="T54" fmla="*/ 1005 w 1286"/>
                <a:gd name="T55" fmla="*/ 110 h 1277"/>
                <a:gd name="T56" fmla="*/ 1005 w 1286"/>
                <a:gd name="T57" fmla="*/ 268 h 1277"/>
                <a:gd name="T58" fmla="*/ 1167 w 1286"/>
                <a:gd name="T59" fmla="*/ 268 h 1277"/>
                <a:gd name="T60" fmla="*/ 1176 w 1286"/>
                <a:gd name="T61" fmla="*/ 275 h 1277"/>
                <a:gd name="T62" fmla="*/ 1174 w 1286"/>
                <a:gd name="T63" fmla="*/ 28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6" h="1277">
                  <a:moveTo>
                    <a:pt x="1268" y="237"/>
                  </a:moveTo>
                  <a:cubicBezTo>
                    <a:pt x="1251" y="195"/>
                    <a:pt x="1211" y="168"/>
                    <a:pt x="1167" y="168"/>
                  </a:cubicBezTo>
                  <a:cubicBezTo>
                    <a:pt x="1105" y="168"/>
                    <a:pt x="1105" y="168"/>
                    <a:pt x="1105" y="168"/>
                  </a:cubicBezTo>
                  <a:cubicBezTo>
                    <a:pt x="1105" y="110"/>
                    <a:pt x="1105" y="110"/>
                    <a:pt x="1105" y="110"/>
                  </a:cubicBezTo>
                  <a:cubicBezTo>
                    <a:pt x="1105" y="50"/>
                    <a:pt x="1056" y="0"/>
                    <a:pt x="996" y="0"/>
                  </a:cubicBezTo>
                  <a:cubicBezTo>
                    <a:pt x="967" y="0"/>
                    <a:pt x="940" y="12"/>
                    <a:pt x="919" y="32"/>
                  </a:cubicBezTo>
                  <a:cubicBezTo>
                    <a:pt x="665" y="287"/>
                    <a:pt x="665" y="287"/>
                    <a:pt x="665" y="287"/>
                  </a:cubicBezTo>
                  <a:cubicBezTo>
                    <a:pt x="644" y="307"/>
                    <a:pt x="633" y="335"/>
                    <a:pt x="633" y="365"/>
                  </a:cubicBezTo>
                  <a:cubicBezTo>
                    <a:pt x="648" y="545"/>
                    <a:pt x="648" y="545"/>
                    <a:pt x="648" y="545"/>
                  </a:cubicBezTo>
                  <a:cubicBezTo>
                    <a:pt x="644" y="548"/>
                    <a:pt x="644" y="548"/>
                    <a:pt x="644" y="548"/>
                  </a:cubicBezTo>
                  <a:cubicBezTo>
                    <a:pt x="407" y="785"/>
                    <a:pt x="246" y="947"/>
                    <a:pt x="24" y="1169"/>
                  </a:cubicBezTo>
                  <a:cubicBezTo>
                    <a:pt x="0" y="1192"/>
                    <a:pt x="0" y="1230"/>
                    <a:pt x="24" y="1253"/>
                  </a:cubicBezTo>
                  <a:cubicBezTo>
                    <a:pt x="47" y="1277"/>
                    <a:pt x="85" y="1277"/>
                    <a:pt x="109" y="1253"/>
                  </a:cubicBezTo>
                  <a:cubicBezTo>
                    <a:pt x="175" y="1186"/>
                    <a:pt x="666" y="696"/>
                    <a:pt x="732" y="629"/>
                  </a:cubicBezTo>
                  <a:cubicBezTo>
                    <a:pt x="912" y="644"/>
                    <a:pt x="912" y="644"/>
                    <a:pt x="912" y="644"/>
                  </a:cubicBezTo>
                  <a:cubicBezTo>
                    <a:pt x="942" y="644"/>
                    <a:pt x="970" y="633"/>
                    <a:pt x="990" y="612"/>
                  </a:cubicBezTo>
                  <a:cubicBezTo>
                    <a:pt x="1245" y="358"/>
                    <a:pt x="1245" y="358"/>
                    <a:pt x="1245" y="358"/>
                  </a:cubicBezTo>
                  <a:cubicBezTo>
                    <a:pt x="1276" y="326"/>
                    <a:pt x="1286" y="278"/>
                    <a:pt x="1268" y="237"/>
                  </a:cubicBezTo>
                  <a:close/>
                  <a:moveTo>
                    <a:pt x="1174" y="287"/>
                  </a:moveTo>
                  <a:cubicBezTo>
                    <a:pt x="919" y="542"/>
                    <a:pt x="919" y="542"/>
                    <a:pt x="919" y="542"/>
                  </a:cubicBezTo>
                  <a:cubicBezTo>
                    <a:pt x="917" y="544"/>
                    <a:pt x="914" y="544"/>
                    <a:pt x="912" y="544"/>
                  </a:cubicBezTo>
                  <a:cubicBezTo>
                    <a:pt x="788" y="544"/>
                    <a:pt x="788" y="544"/>
                    <a:pt x="788" y="544"/>
                  </a:cubicBezTo>
                  <a:cubicBezTo>
                    <a:pt x="733" y="489"/>
                    <a:pt x="733" y="489"/>
                    <a:pt x="733" y="489"/>
                  </a:cubicBezTo>
                  <a:cubicBezTo>
                    <a:pt x="733" y="365"/>
                    <a:pt x="733" y="365"/>
                    <a:pt x="733" y="365"/>
                  </a:cubicBezTo>
                  <a:cubicBezTo>
                    <a:pt x="733" y="363"/>
                    <a:pt x="734" y="360"/>
                    <a:pt x="735" y="358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93" y="101"/>
                    <a:pt x="995" y="100"/>
                    <a:pt x="996" y="100"/>
                  </a:cubicBezTo>
                  <a:cubicBezTo>
                    <a:pt x="996" y="100"/>
                    <a:pt x="1005" y="100"/>
                    <a:pt x="1005" y="110"/>
                  </a:cubicBezTo>
                  <a:cubicBezTo>
                    <a:pt x="1005" y="268"/>
                    <a:pt x="1005" y="268"/>
                    <a:pt x="1005" y="268"/>
                  </a:cubicBezTo>
                  <a:cubicBezTo>
                    <a:pt x="1167" y="268"/>
                    <a:pt x="1167" y="268"/>
                    <a:pt x="1167" y="268"/>
                  </a:cubicBezTo>
                  <a:cubicBezTo>
                    <a:pt x="1168" y="268"/>
                    <a:pt x="1173" y="268"/>
                    <a:pt x="1176" y="275"/>
                  </a:cubicBezTo>
                  <a:cubicBezTo>
                    <a:pt x="1177" y="278"/>
                    <a:pt x="1178" y="283"/>
                    <a:pt x="1174" y="287"/>
                  </a:cubicBez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36">
            <a:extLst>
              <a:ext uri="{FF2B5EF4-FFF2-40B4-BE49-F238E27FC236}">
                <a16:creationId xmlns:a16="http://schemas.microsoft.com/office/drawing/2014/main" id="{1D3254A1-F8E8-432C-8E68-2C501691D02F}"/>
              </a:ext>
            </a:extLst>
          </p:cNvPr>
          <p:cNvGrpSpPr/>
          <p:nvPr/>
        </p:nvGrpSpPr>
        <p:grpSpPr>
          <a:xfrm>
            <a:off x="165673" y="4608424"/>
            <a:ext cx="594914" cy="560548"/>
            <a:chOff x="3125788" y="463550"/>
            <a:chExt cx="5970588" cy="5930900"/>
          </a:xfrm>
        </p:grpSpPr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B8B250B8-EFAE-46C2-80D0-EEA6A93C9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1" y="3148013"/>
              <a:ext cx="1930400" cy="1930400"/>
            </a:xfrm>
            <a:custGeom>
              <a:avLst/>
              <a:gdLst>
                <a:gd name="T0" fmla="*/ 204 w 638"/>
                <a:gd name="T1" fmla="*/ 181 h 639"/>
                <a:gd name="T2" fmla="*/ 205 w 638"/>
                <a:gd name="T3" fmla="*/ 180 h 639"/>
                <a:gd name="T4" fmla="*/ 371 w 638"/>
                <a:gd name="T5" fmla="*/ 14 h 639"/>
                <a:gd name="T6" fmla="*/ 117 w 638"/>
                <a:gd name="T7" fmla="*/ 97 h 639"/>
                <a:gd name="T8" fmla="*/ 117 w 638"/>
                <a:gd name="T9" fmla="*/ 522 h 639"/>
                <a:gd name="T10" fmla="*/ 542 w 638"/>
                <a:gd name="T11" fmla="*/ 522 h 639"/>
                <a:gd name="T12" fmla="*/ 625 w 638"/>
                <a:gd name="T13" fmla="*/ 268 h 639"/>
                <a:gd name="T14" fmla="*/ 457 w 638"/>
                <a:gd name="T15" fmla="*/ 437 h 639"/>
                <a:gd name="T16" fmla="*/ 437 w 638"/>
                <a:gd name="T17" fmla="*/ 450 h 639"/>
                <a:gd name="T18" fmla="*/ 202 w 638"/>
                <a:gd name="T19" fmla="*/ 437 h 639"/>
                <a:gd name="T20" fmla="*/ 202 w 638"/>
                <a:gd name="T21" fmla="*/ 437 h 639"/>
                <a:gd name="T22" fmla="*/ 202 w 638"/>
                <a:gd name="T23" fmla="*/ 182 h 639"/>
                <a:gd name="T24" fmla="*/ 204 w 638"/>
                <a:gd name="T25" fmla="*/ 18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8" h="639">
                  <a:moveTo>
                    <a:pt x="204" y="181"/>
                  </a:moveTo>
                  <a:cubicBezTo>
                    <a:pt x="204" y="181"/>
                    <a:pt x="204" y="180"/>
                    <a:pt x="205" y="180"/>
                  </a:cubicBezTo>
                  <a:cubicBezTo>
                    <a:pt x="371" y="14"/>
                    <a:pt x="371" y="14"/>
                    <a:pt x="371" y="14"/>
                  </a:cubicBezTo>
                  <a:cubicBezTo>
                    <a:pt x="269" y="0"/>
                    <a:pt x="180" y="34"/>
                    <a:pt x="117" y="97"/>
                  </a:cubicBezTo>
                  <a:cubicBezTo>
                    <a:pt x="0" y="214"/>
                    <a:pt x="0" y="405"/>
                    <a:pt x="117" y="522"/>
                  </a:cubicBezTo>
                  <a:cubicBezTo>
                    <a:pt x="234" y="639"/>
                    <a:pt x="425" y="639"/>
                    <a:pt x="542" y="522"/>
                  </a:cubicBezTo>
                  <a:cubicBezTo>
                    <a:pt x="611" y="453"/>
                    <a:pt x="638" y="358"/>
                    <a:pt x="625" y="268"/>
                  </a:cubicBezTo>
                  <a:cubicBezTo>
                    <a:pt x="457" y="437"/>
                    <a:pt x="457" y="437"/>
                    <a:pt x="457" y="437"/>
                  </a:cubicBezTo>
                  <a:cubicBezTo>
                    <a:pt x="451" y="443"/>
                    <a:pt x="444" y="447"/>
                    <a:pt x="437" y="450"/>
                  </a:cubicBezTo>
                  <a:cubicBezTo>
                    <a:pt x="354" y="513"/>
                    <a:pt x="260" y="495"/>
                    <a:pt x="202" y="437"/>
                  </a:cubicBezTo>
                  <a:cubicBezTo>
                    <a:pt x="202" y="437"/>
                    <a:pt x="202" y="437"/>
                    <a:pt x="202" y="437"/>
                  </a:cubicBezTo>
                  <a:cubicBezTo>
                    <a:pt x="132" y="367"/>
                    <a:pt x="132" y="252"/>
                    <a:pt x="202" y="182"/>
                  </a:cubicBezTo>
                  <a:cubicBezTo>
                    <a:pt x="203" y="182"/>
                    <a:pt x="203" y="182"/>
                    <a:pt x="204" y="181"/>
                  </a:cubicBezTo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4769F28F-6AD2-48D5-A520-C900F25FA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2297113"/>
              <a:ext cx="3549650" cy="3575050"/>
            </a:xfrm>
            <a:custGeom>
              <a:avLst/>
              <a:gdLst>
                <a:gd name="T0" fmla="*/ 824 w 1173"/>
                <a:gd name="T1" fmla="*/ 106 h 1184"/>
                <a:gd name="T2" fmla="*/ 211 w 1173"/>
                <a:gd name="T3" fmla="*/ 210 h 1184"/>
                <a:gd name="T4" fmla="*/ 211 w 1173"/>
                <a:gd name="T5" fmla="*/ 973 h 1184"/>
                <a:gd name="T6" fmla="*/ 974 w 1173"/>
                <a:gd name="T7" fmla="*/ 973 h 1184"/>
                <a:gd name="T8" fmla="*/ 1078 w 1173"/>
                <a:gd name="T9" fmla="*/ 361 h 1184"/>
                <a:gd name="T10" fmla="*/ 987 w 1173"/>
                <a:gd name="T11" fmla="*/ 452 h 1184"/>
                <a:gd name="T12" fmla="*/ 889 w 1173"/>
                <a:gd name="T13" fmla="*/ 889 h 1184"/>
                <a:gd name="T14" fmla="*/ 295 w 1173"/>
                <a:gd name="T15" fmla="*/ 889 h 1184"/>
                <a:gd name="T16" fmla="*/ 295 w 1173"/>
                <a:gd name="T17" fmla="*/ 295 h 1184"/>
                <a:gd name="T18" fmla="*/ 732 w 1173"/>
                <a:gd name="T19" fmla="*/ 197 h 1184"/>
                <a:gd name="T20" fmla="*/ 824 w 1173"/>
                <a:gd name="T21" fmla="*/ 106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3" h="1184">
                  <a:moveTo>
                    <a:pt x="824" y="106"/>
                  </a:moveTo>
                  <a:cubicBezTo>
                    <a:pt x="601" y="0"/>
                    <a:pt x="363" y="58"/>
                    <a:pt x="211" y="210"/>
                  </a:cubicBezTo>
                  <a:cubicBezTo>
                    <a:pt x="0" y="420"/>
                    <a:pt x="0" y="763"/>
                    <a:pt x="211" y="973"/>
                  </a:cubicBezTo>
                  <a:cubicBezTo>
                    <a:pt x="421" y="1184"/>
                    <a:pt x="764" y="1184"/>
                    <a:pt x="974" y="973"/>
                  </a:cubicBezTo>
                  <a:cubicBezTo>
                    <a:pt x="1140" y="808"/>
                    <a:pt x="1173" y="561"/>
                    <a:pt x="1078" y="361"/>
                  </a:cubicBezTo>
                  <a:cubicBezTo>
                    <a:pt x="987" y="452"/>
                    <a:pt x="987" y="452"/>
                    <a:pt x="987" y="452"/>
                  </a:cubicBezTo>
                  <a:cubicBezTo>
                    <a:pt x="1039" y="600"/>
                    <a:pt x="1007" y="771"/>
                    <a:pt x="889" y="889"/>
                  </a:cubicBezTo>
                  <a:cubicBezTo>
                    <a:pt x="726" y="1052"/>
                    <a:pt x="459" y="1052"/>
                    <a:pt x="295" y="889"/>
                  </a:cubicBezTo>
                  <a:cubicBezTo>
                    <a:pt x="132" y="725"/>
                    <a:pt x="132" y="458"/>
                    <a:pt x="295" y="295"/>
                  </a:cubicBezTo>
                  <a:cubicBezTo>
                    <a:pt x="413" y="177"/>
                    <a:pt x="585" y="145"/>
                    <a:pt x="732" y="197"/>
                  </a:cubicBezTo>
                  <a:lnTo>
                    <a:pt x="824" y="106"/>
                  </a:ln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38303741-D41E-45BE-9D15-E749499A9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1771650"/>
              <a:ext cx="4632325" cy="4622800"/>
            </a:xfrm>
            <a:custGeom>
              <a:avLst/>
              <a:gdLst>
                <a:gd name="T0" fmla="*/ 1417 w 1531"/>
                <a:gd name="T1" fmla="*/ 369 h 1531"/>
                <a:gd name="T2" fmla="*/ 1340 w 1531"/>
                <a:gd name="T3" fmla="*/ 446 h 1531"/>
                <a:gd name="T4" fmla="*/ 1232 w 1531"/>
                <a:gd name="T5" fmla="*/ 1232 h 1531"/>
                <a:gd name="T6" fmla="*/ 299 w 1531"/>
                <a:gd name="T7" fmla="*/ 1232 h 1531"/>
                <a:gd name="T8" fmla="*/ 299 w 1531"/>
                <a:gd name="T9" fmla="*/ 299 h 1531"/>
                <a:gd name="T10" fmla="*/ 1085 w 1531"/>
                <a:gd name="T11" fmla="*/ 192 h 1531"/>
                <a:gd name="T12" fmla="*/ 1162 w 1531"/>
                <a:gd name="T13" fmla="*/ 115 h 1531"/>
                <a:gd name="T14" fmla="*/ 974 w 1531"/>
                <a:gd name="T15" fmla="*/ 33 h 1531"/>
                <a:gd name="T16" fmla="*/ 974 w 1531"/>
                <a:gd name="T17" fmla="*/ 29 h 1531"/>
                <a:gd name="T18" fmla="*/ 765 w 1531"/>
                <a:gd name="T19" fmla="*/ 0 h 1531"/>
                <a:gd name="T20" fmla="*/ 557 w 1531"/>
                <a:gd name="T21" fmla="*/ 29 h 1531"/>
                <a:gd name="T22" fmla="*/ 557 w 1531"/>
                <a:gd name="T23" fmla="*/ 33 h 1531"/>
                <a:gd name="T24" fmla="*/ 0 w 1531"/>
                <a:gd name="T25" fmla="*/ 766 h 1531"/>
                <a:gd name="T26" fmla="*/ 199 w 1531"/>
                <a:gd name="T27" fmla="*/ 1280 h 1531"/>
                <a:gd name="T28" fmla="*/ 765 w 1531"/>
                <a:gd name="T29" fmla="*/ 1531 h 1531"/>
                <a:gd name="T30" fmla="*/ 1498 w 1531"/>
                <a:gd name="T31" fmla="*/ 974 h 1531"/>
                <a:gd name="T32" fmla="*/ 1502 w 1531"/>
                <a:gd name="T33" fmla="*/ 974 h 1531"/>
                <a:gd name="T34" fmla="*/ 1531 w 1531"/>
                <a:gd name="T35" fmla="*/ 766 h 1531"/>
                <a:gd name="T36" fmla="*/ 1502 w 1531"/>
                <a:gd name="T37" fmla="*/ 557 h 1531"/>
                <a:gd name="T38" fmla="*/ 1498 w 1531"/>
                <a:gd name="T39" fmla="*/ 557 h 1531"/>
                <a:gd name="T40" fmla="*/ 1417 w 1531"/>
                <a:gd name="T41" fmla="*/ 369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1" h="1531">
                  <a:moveTo>
                    <a:pt x="1417" y="369"/>
                  </a:moveTo>
                  <a:cubicBezTo>
                    <a:pt x="1340" y="446"/>
                    <a:pt x="1340" y="446"/>
                    <a:pt x="1340" y="446"/>
                  </a:cubicBezTo>
                  <a:cubicBezTo>
                    <a:pt x="1479" y="697"/>
                    <a:pt x="1445" y="1019"/>
                    <a:pt x="1232" y="1232"/>
                  </a:cubicBezTo>
                  <a:cubicBezTo>
                    <a:pt x="975" y="1490"/>
                    <a:pt x="556" y="1490"/>
                    <a:pt x="299" y="1232"/>
                  </a:cubicBezTo>
                  <a:cubicBezTo>
                    <a:pt x="41" y="975"/>
                    <a:pt x="41" y="556"/>
                    <a:pt x="299" y="299"/>
                  </a:cubicBezTo>
                  <a:cubicBezTo>
                    <a:pt x="512" y="86"/>
                    <a:pt x="834" y="52"/>
                    <a:pt x="1085" y="192"/>
                  </a:cubicBezTo>
                  <a:cubicBezTo>
                    <a:pt x="1162" y="115"/>
                    <a:pt x="1162" y="115"/>
                    <a:pt x="1162" y="115"/>
                  </a:cubicBezTo>
                  <a:cubicBezTo>
                    <a:pt x="1104" y="79"/>
                    <a:pt x="1041" y="52"/>
                    <a:pt x="974" y="33"/>
                  </a:cubicBezTo>
                  <a:cubicBezTo>
                    <a:pt x="974" y="29"/>
                    <a:pt x="974" y="29"/>
                    <a:pt x="974" y="29"/>
                  </a:cubicBezTo>
                  <a:cubicBezTo>
                    <a:pt x="908" y="10"/>
                    <a:pt x="838" y="0"/>
                    <a:pt x="765" y="0"/>
                  </a:cubicBezTo>
                  <a:cubicBezTo>
                    <a:pt x="693" y="0"/>
                    <a:pt x="623" y="10"/>
                    <a:pt x="557" y="29"/>
                  </a:cubicBezTo>
                  <a:cubicBezTo>
                    <a:pt x="557" y="33"/>
                    <a:pt x="557" y="33"/>
                    <a:pt x="557" y="33"/>
                  </a:cubicBezTo>
                  <a:cubicBezTo>
                    <a:pt x="237" y="124"/>
                    <a:pt x="0" y="416"/>
                    <a:pt x="0" y="766"/>
                  </a:cubicBezTo>
                  <a:cubicBezTo>
                    <a:pt x="0" y="964"/>
                    <a:pt x="75" y="1144"/>
                    <a:pt x="199" y="1280"/>
                  </a:cubicBezTo>
                  <a:cubicBezTo>
                    <a:pt x="339" y="1434"/>
                    <a:pt x="541" y="1531"/>
                    <a:pt x="765" y="1531"/>
                  </a:cubicBezTo>
                  <a:cubicBezTo>
                    <a:pt x="1115" y="1531"/>
                    <a:pt x="1407" y="1295"/>
                    <a:pt x="1498" y="974"/>
                  </a:cubicBezTo>
                  <a:cubicBezTo>
                    <a:pt x="1502" y="974"/>
                    <a:pt x="1502" y="974"/>
                    <a:pt x="1502" y="974"/>
                  </a:cubicBezTo>
                  <a:cubicBezTo>
                    <a:pt x="1521" y="908"/>
                    <a:pt x="1531" y="838"/>
                    <a:pt x="1531" y="766"/>
                  </a:cubicBezTo>
                  <a:cubicBezTo>
                    <a:pt x="1531" y="693"/>
                    <a:pt x="1521" y="623"/>
                    <a:pt x="1502" y="557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79" y="490"/>
                    <a:pt x="1452" y="427"/>
                    <a:pt x="1417" y="369"/>
                  </a:cubicBez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  <a:effectLst>
              <a:outerShdw blurRad="368300" sx="104000" sy="104000" algn="ctr" rotWithShape="0">
                <a:prstClr val="black">
                  <a:alpha val="14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4F551FE7-8565-4789-81A6-6F958DA1A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463550"/>
              <a:ext cx="3892550" cy="3856038"/>
            </a:xfrm>
            <a:custGeom>
              <a:avLst/>
              <a:gdLst>
                <a:gd name="T0" fmla="*/ 1268 w 1286"/>
                <a:gd name="T1" fmla="*/ 237 h 1277"/>
                <a:gd name="T2" fmla="*/ 1167 w 1286"/>
                <a:gd name="T3" fmla="*/ 168 h 1277"/>
                <a:gd name="T4" fmla="*/ 1105 w 1286"/>
                <a:gd name="T5" fmla="*/ 168 h 1277"/>
                <a:gd name="T6" fmla="*/ 1105 w 1286"/>
                <a:gd name="T7" fmla="*/ 110 h 1277"/>
                <a:gd name="T8" fmla="*/ 996 w 1286"/>
                <a:gd name="T9" fmla="*/ 0 h 1277"/>
                <a:gd name="T10" fmla="*/ 919 w 1286"/>
                <a:gd name="T11" fmla="*/ 32 h 1277"/>
                <a:gd name="T12" fmla="*/ 665 w 1286"/>
                <a:gd name="T13" fmla="*/ 287 h 1277"/>
                <a:gd name="T14" fmla="*/ 633 w 1286"/>
                <a:gd name="T15" fmla="*/ 365 h 1277"/>
                <a:gd name="T16" fmla="*/ 648 w 1286"/>
                <a:gd name="T17" fmla="*/ 545 h 1277"/>
                <a:gd name="T18" fmla="*/ 644 w 1286"/>
                <a:gd name="T19" fmla="*/ 548 h 1277"/>
                <a:gd name="T20" fmla="*/ 24 w 1286"/>
                <a:gd name="T21" fmla="*/ 1169 h 1277"/>
                <a:gd name="T22" fmla="*/ 24 w 1286"/>
                <a:gd name="T23" fmla="*/ 1253 h 1277"/>
                <a:gd name="T24" fmla="*/ 109 w 1286"/>
                <a:gd name="T25" fmla="*/ 1253 h 1277"/>
                <a:gd name="T26" fmla="*/ 732 w 1286"/>
                <a:gd name="T27" fmla="*/ 629 h 1277"/>
                <a:gd name="T28" fmla="*/ 912 w 1286"/>
                <a:gd name="T29" fmla="*/ 644 h 1277"/>
                <a:gd name="T30" fmla="*/ 990 w 1286"/>
                <a:gd name="T31" fmla="*/ 612 h 1277"/>
                <a:gd name="T32" fmla="*/ 1245 w 1286"/>
                <a:gd name="T33" fmla="*/ 358 h 1277"/>
                <a:gd name="T34" fmla="*/ 1268 w 1286"/>
                <a:gd name="T35" fmla="*/ 237 h 1277"/>
                <a:gd name="T36" fmla="*/ 1174 w 1286"/>
                <a:gd name="T37" fmla="*/ 287 h 1277"/>
                <a:gd name="T38" fmla="*/ 919 w 1286"/>
                <a:gd name="T39" fmla="*/ 542 h 1277"/>
                <a:gd name="T40" fmla="*/ 912 w 1286"/>
                <a:gd name="T41" fmla="*/ 544 h 1277"/>
                <a:gd name="T42" fmla="*/ 788 w 1286"/>
                <a:gd name="T43" fmla="*/ 544 h 1277"/>
                <a:gd name="T44" fmla="*/ 733 w 1286"/>
                <a:gd name="T45" fmla="*/ 489 h 1277"/>
                <a:gd name="T46" fmla="*/ 733 w 1286"/>
                <a:gd name="T47" fmla="*/ 365 h 1277"/>
                <a:gd name="T48" fmla="*/ 735 w 1286"/>
                <a:gd name="T49" fmla="*/ 358 h 1277"/>
                <a:gd name="T50" fmla="*/ 990 w 1286"/>
                <a:gd name="T51" fmla="*/ 103 h 1277"/>
                <a:gd name="T52" fmla="*/ 996 w 1286"/>
                <a:gd name="T53" fmla="*/ 100 h 1277"/>
                <a:gd name="T54" fmla="*/ 1005 w 1286"/>
                <a:gd name="T55" fmla="*/ 110 h 1277"/>
                <a:gd name="T56" fmla="*/ 1005 w 1286"/>
                <a:gd name="T57" fmla="*/ 268 h 1277"/>
                <a:gd name="T58" fmla="*/ 1167 w 1286"/>
                <a:gd name="T59" fmla="*/ 268 h 1277"/>
                <a:gd name="T60" fmla="*/ 1176 w 1286"/>
                <a:gd name="T61" fmla="*/ 275 h 1277"/>
                <a:gd name="T62" fmla="*/ 1174 w 1286"/>
                <a:gd name="T63" fmla="*/ 28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6" h="1277">
                  <a:moveTo>
                    <a:pt x="1268" y="237"/>
                  </a:moveTo>
                  <a:cubicBezTo>
                    <a:pt x="1251" y="195"/>
                    <a:pt x="1211" y="168"/>
                    <a:pt x="1167" y="168"/>
                  </a:cubicBezTo>
                  <a:cubicBezTo>
                    <a:pt x="1105" y="168"/>
                    <a:pt x="1105" y="168"/>
                    <a:pt x="1105" y="168"/>
                  </a:cubicBezTo>
                  <a:cubicBezTo>
                    <a:pt x="1105" y="110"/>
                    <a:pt x="1105" y="110"/>
                    <a:pt x="1105" y="110"/>
                  </a:cubicBezTo>
                  <a:cubicBezTo>
                    <a:pt x="1105" y="50"/>
                    <a:pt x="1056" y="0"/>
                    <a:pt x="996" y="0"/>
                  </a:cubicBezTo>
                  <a:cubicBezTo>
                    <a:pt x="967" y="0"/>
                    <a:pt x="940" y="12"/>
                    <a:pt x="919" y="32"/>
                  </a:cubicBezTo>
                  <a:cubicBezTo>
                    <a:pt x="665" y="287"/>
                    <a:pt x="665" y="287"/>
                    <a:pt x="665" y="287"/>
                  </a:cubicBezTo>
                  <a:cubicBezTo>
                    <a:pt x="644" y="307"/>
                    <a:pt x="633" y="335"/>
                    <a:pt x="633" y="365"/>
                  </a:cubicBezTo>
                  <a:cubicBezTo>
                    <a:pt x="648" y="545"/>
                    <a:pt x="648" y="545"/>
                    <a:pt x="648" y="545"/>
                  </a:cubicBezTo>
                  <a:cubicBezTo>
                    <a:pt x="644" y="548"/>
                    <a:pt x="644" y="548"/>
                    <a:pt x="644" y="548"/>
                  </a:cubicBezTo>
                  <a:cubicBezTo>
                    <a:pt x="407" y="785"/>
                    <a:pt x="246" y="947"/>
                    <a:pt x="24" y="1169"/>
                  </a:cubicBezTo>
                  <a:cubicBezTo>
                    <a:pt x="0" y="1192"/>
                    <a:pt x="0" y="1230"/>
                    <a:pt x="24" y="1253"/>
                  </a:cubicBezTo>
                  <a:cubicBezTo>
                    <a:pt x="47" y="1277"/>
                    <a:pt x="85" y="1277"/>
                    <a:pt x="109" y="1253"/>
                  </a:cubicBezTo>
                  <a:cubicBezTo>
                    <a:pt x="175" y="1186"/>
                    <a:pt x="666" y="696"/>
                    <a:pt x="732" y="629"/>
                  </a:cubicBezTo>
                  <a:cubicBezTo>
                    <a:pt x="912" y="644"/>
                    <a:pt x="912" y="644"/>
                    <a:pt x="912" y="644"/>
                  </a:cubicBezTo>
                  <a:cubicBezTo>
                    <a:pt x="942" y="644"/>
                    <a:pt x="970" y="633"/>
                    <a:pt x="990" y="612"/>
                  </a:cubicBezTo>
                  <a:cubicBezTo>
                    <a:pt x="1245" y="358"/>
                    <a:pt x="1245" y="358"/>
                    <a:pt x="1245" y="358"/>
                  </a:cubicBezTo>
                  <a:cubicBezTo>
                    <a:pt x="1276" y="326"/>
                    <a:pt x="1286" y="278"/>
                    <a:pt x="1268" y="237"/>
                  </a:cubicBezTo>
                  <a:close/>
                  <a:moveTo>
                    <a:pt x="1174" y="287"/>
                  </a:moveTo>
                  <a:cubicBezTo>
                    <a:pt x="919" y="542"/>
                    <a:pt x="919" y="542"/>
                    <a:pt x="919" y="542"/>
                  </a:cubicBezTo>
                  <a:cubicBezTo>
                    <a:pt x="917" y="544"/>
                    <a:pt x="914" y="544"/>
                    <a:pt x="912" y="544"/>
                  </a:cubicBezTo>
                  <a:cubicBezTo>
                    <a:pt x="788" y="544"/>
                    <a:pt x="788" y="544"/>
                    <a:pt x="788" y="544"/>
                  </a:cubicBezTo>
                  <a:cubicBezTo>
                    <a:pt x="733" y="489"/>
                    <a:pt x="733" y="489"/>
                    <a:pt x="733" y="489"/>
                  </a:cubicBezTo>
                  <a:cubicBezTo>
                    <a:pt x="733" y="365"/>
                    <a:pt x="733" y="365"/>
                    <a:pt x="733" y="365"/>
                  </a:cubicBezTo>
                  <a:cubicBezTo>
                    <a:pt x="733" y="363"/>
                    <a:pt x="734" y="360"/>
                    <a:pt x="735" y="358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93" y="101"/>
                    <a:pt x="995" y="100"/>
                    <a:pt x="996" y="100"/>
                  </a:cubicBezTo>
                  <a:cubicBezTo>
                    <a:pt x="996" y="100"/>
                    <a:pt x="1005" y="100"/>
                    <a:pt x="1005" y="110"/>
                  </a:cubicBezTo>
                  <a:cubicBezTo>
                    <a:pt x="1005" y="268"/>
                    <a:pt x="1005" y="268"/>
                    <a:pt x="1005" y="268"/>
                  </a:cubicBezTo>
                  <a:cubicBezTo>
                    <a:pt x="1167" y="268"/>
                    <a:pt x="1167" y="268"/>
                    <a:pt x="1167" y="268"/>
                  </a:cubicBezTo>
                  <a:cubicBezTo>
                    <a:pt x="1168" y="268"/>
                    <a:pt x="1173" y="268"/>
                    <a:pt x="1176" y="275"/>
                  </a:cubicBezTo>
                  <a:cubicBezTo>
                    <a:pt x="1177" y="278"/>
                    <a:pt x="1178" y="283"/>
                    <a:pt x="1174" y="287"/>
                  </a:cubicBez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36">
            <a:extLst>
              <a:ext uri="{FF2B5EF4-FFF2-40B4-BE49-F238E27FC236}">
                <a16:creationId xmlns:a16="http://schemas.microsoft.com/office/drawing/2014/main" id="{8A53F65F-968B-433C-BDD0-63AB3CFEDEF0}"/>
              </a:ext>
            </a:extLst>
          </p:cNvPr>
          <p:cNvGrpSpPr/>
          <p:nvPr/>
        </p:nvGrpSpPr>
        <p:grpSpPr>
          <a:xfrm>
            <a:off x="165673" y="5308711"/>
            <a:ext cx="594914" cy="560548"/>
            <a:chOff x="3125788" y="463550"/>
            <a:chExt cx="5970588" cy="5930900"/>
          </a:xfrm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E0E4514A-2239-4FCF-A399-CEACE54F0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1" y="3148013"/>
              <a:ext cx="1930400" cy="1930400"/>
            </a:xfrm>
            <a:custGeom>
              <a:avLst/>
              <a:gdLst>
                <a:gd name="T0" fmla="*/ 204 w 638"/>
                <a:gd name="T1" fmla="*/ 181 h 639"/>
                <a:gd name="T2" fmla="*/ 205 w 638"/>
                <a:gd name="T3" fmla="*/ 180 h 639"/>
                <a:gd name="T4" fmla="*/ 371 w 638"/>
                <a:gd name="T5" fmla="*/ 14 h 639"/>
                <a:gd name="T6" fmla="*/ 117 w 638"/>
                <a:gd name="T7" fmla="*/ 97 h 639"/>
                <a:gd name="T8" fmla="*/ 117 w 638"/>
                <a:gd name="T9" fmla="*/ 522 h 639"/>
                <a:gd name="T10" fmla="*/ 542 w 638"/>
                <a:gd name="T11" fmla="*/ 522 h 639"/>
                <a:gd name="T12" fmla="*/ 625 w 638"/>
                <a:gd name="T13" fmla="*/ 268 h 639"/>
                <a:gd name="T14" fmla="*/ 457 w 638"/>
                <a:gd name="T15" fmla="*/ 437 h 639"/>
                <a:gd name="T16" fmla="*/ 437 w 638"/>
                <a:gd name="T17" fmla="*/ 450 h 639"/>
                <a:gd name="T18" fmla="*/ 202 w 638"/>
                <a:gd name="T19" fmla="*/ 437 h 639"/>
                <a:gd name="T20" fmla="*/ 202 w 638"/>
                <a:gd name="T21" fmla="*/ 437 h 639"/>
                <a:gd name="T22" fmla="*/ 202 w 638"/>
                <a:gd name="T23" fmla="*/ 182 h 639"/>
                <a:gd name="T24" fmla="*/ 204 w 638"/>
                <a:gd name="T25" fmla="*/ 18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8" h="639">
                  <a:moveTo>
                    <a:pt x="204" y="181"/>
                  </a:moveTo>
                  <a:cubicBezTo>
                    <a:pt x="204" y="181"/>
                    <a:pt x="204" y="180"/>
                    <a:pt x="205" y="180"/>
                  </a:cubicBezTo>
                  <a:cubicBezTo>
                    <a:pt x="371" y="14"/>
                    <a:pt x="371" y="14"/>
                    <a:pt x="371" y="14"/>
                  </a:cubicBezTo>
                  <a:cubicBezTo>
                    <a:pt x="269" y="0"/>
                    <a:pt x="180" y="34"/>
                    <a:pt x="117" y="97"/>
                  </a:cubicBezTo>
                  <a:cubicBezTo>
                    <a:pt x="0" y="214"/>
                    <a:pt x="0" y="405"/>
                    <a:pt x="117" y="522"/>
                  </a:cubicBezTo>
                  <a:cubicBezTo>
                    <a:pt x="234" y="639"/>
                    <a:pt x="425" y="639"/>
                    <a:pt x="542" y="522"/>
                  </a:cubicBezTo>
                  <a:cubicBezTo>
                    <a:pt x="611" y="453"/>
                    <a:pt x="638" y="358"/>
                    <a:pt x="625" y="268"/>
                  </a:cubicBezTo>
                  <a:cubicBezTo>
                    <a:pt x="457" y="437"/>
                    <a:pt x="457" y="437"/>
                    <a:pt x="457" y="437"/>
                  </a:cubicBezTo>
                  <a:cubicBezTo>
                    <a:pt x="451" y="443"/>
                    <a:pt x="444" y="447"/>
                    <a:pt x="437" y="450"/>
                  </a:cubicBezTo>
                  <a:cubicBezTo>
                    <a:pt x="354" y="513"/>
                    <a:pt x="260" y="495"/>
                    <a:pt x="202" y="437"/>
                  </a:cubicBezTo>
                  <a:cubicBezTo>
                    <a:pt x="202" y="437"/>
                    <a:pt x="202" y="437"/>
                    <a:pt x="202" y="437"/>
                  </a:cubicBezTo>
                  <a:cubicBezTo>
                    <a:pt x="132" y="367"/>
                    <a:pt x="132" y="252"/>
                    <a:pt x="202" y="182"/>
                  </a:cubicBezTo>
                  <a:cubicBezTo>
                    <a:pt x="203" y="182"/>
                    <a:pt x="203" y="182"/>
                    <a:pt x="204" y="181"/>
                  </a:cubicBezTo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22AA039B-EE33-4078-B154-7A073B34E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2297113"/>
              <a:ext cx="3549650" cy="3575050"/>
            </a:xfrm>
            <a:custGeom>
              <a:avLst/>
              <a:gdLst>
                <a:gd name="T0" fmla="*/ 824 w 1173"/>
                <a:gd name="T1" fmla="*/ 106 h 1184"/>
                <a:gd name="T2" fmla="*/ 211 w 1173"/>
                <a:gd name="T3" fmla="*/ 210 h 1184"/>
                <a:gd name="T4" fmla="*/ 211 w 1173"/>
                <a:gd name="T5" fmla="*/ 973 h 1184"/>
                <a:gd name="T6" fmla="*/ 974 w 1173"/>
                <a:gd name="T7" fmla="*/ 973 h 1184"/>
                <a:gd name="T8" fmla="*/ 1078 w 1173"/>
                <a:gd name="T9" fmla="*/ 361 h 1184"/>
                <a:gd name="T10" fmla="*/ 987 w 1173"/>
                <a:gd name="T11" fmla="*/ 452 h 1184"/>
                <a:gd name="T12" fmla="*/ 889 w 1173"/>
                <a:gd name="T13" fmla="*/ 889 h 1184"/>
                <a:gd name="T14" fmla="*/ 295 w 1173"/>
                <a:gd name="T15" fmla="*/ 889 h 1184"/>
                <a:gd name="T16" fmla="*/ 295 w 1173"/>
                <a:gd name="T17" fmla="*/ 295 h 1184"/>
                <a:gd name="T18" fmla="*/ 732 w 1173"/>
                <a:gd name="T19" fmla="*/ 197 h 1184"/>
                <a:gd name="T20" fmla="*/ 824 w 1173"/>
                <a:gd name="T21" fmla="*/ 106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3" h="1184">
                  <a:moveTo>
                    <a:pt x="824" y="106"/>
                  </a:moveTo>
                  <a:cubicBezTo>
                    <a:pt x="601" y="0"/>
                    <a:pt x="363" y="58"/>
                    <a:pt x="211" y="210"/>
                  </a:cubicBezTo>
                  <a:cubicBezTo>
                    <a:pt x="0" y="420"/>
                    <a:pt x="0" y="763"/>
                    <a:pt x="211" y="973"/>
                  </a:cubicBezTo>
                  <a:cubicBezTo>
                    <a:pt x="421" y="1184"/>
                    <a:pt x="764" y="1184"/>
                    <a:pt x="974" y="973"/>
                  </a:cubicBezTo>
                  <a:cubicBezTo>
                    <a:pt x="1140" y="808"/>
                    <a:pt x="1173" y="561"/>
                    <a:pt x="1078" y="361"/>
                  </a:cubicBezTo>
                  <a:cubicBezTo>
                    <a:pt x="987" y="452"/>
                    <a:pt x="987" y="452"/>
                    <a:pt x="987" y="452"/>
                  </a:cubicBezTo>
                  <a:cubicBezTo>
                    <a:pt x="1039" y="600"/>
                    <a:pt x="1007" y="771"/>
                    <a:pt x="889" y="889"/>
                  </a:cubicBezTo>
                  <a:cubicBezTo>
                    <a:pt x="726" y="1052"/>
                    <a:pt x="459" y="1052"/>
                    <a:pt x="295" y="889"/>
                  </a:cubicBezTo>
                  <a:cubicBezTo>
                    <a:pt x="132" y="725"/>
                    <a:pt x="132" y="458"/>
                    <a:pt x="295" y="295"/>
                  </a:cubicBezTo>
                  <a:cubicBezTo>
                    <a:pt x="413" y="177"/>
                    <a:pt x="585" y="145"/>
                    <a:pt x="732" y="197"/>
                  </a:cubicBezTo>
                  <a:lnTo>
                    <a:pt x="824" y="106"/>
                  </a:ln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">
              <a:extLst>
                <a:ext uri="{FF2B5EF4-FFF2-40B4-BE49-F238E27FC236}">
                  <a16:creationId xmlns:a16="http://schemas.microsoft.com/office/drawing/2014/main" id="{5D01664A-8E52-4AA8-AD3E-F3B129D61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1771650"/>
              <a:ext cx="4632325" cy="4622800"/>
            </a:xfrm>
            <a:custGeom>
              <a:avLst/>
              <a:gdLst>
                <a:gd name="T0" fmla="*/ 1417 w 1531"/>
                <a:gd name="T1" fmla="*/ 369 h 1531"/>
                <a:gd name="T2" fmla="*/ 1340 w 1531"/>
                <a:gd name="T3" fmla="*/ 446 h 1531"/>
                <a:gd name="T4" fmla="*/ 1232 w 1531"/>
                <a:gd name="T5" fmla="*/ 1232 h 1531"/>
                <a:gd name="T6" fmla="*/ 299 w 1531"/>
                <a:gd name="T7" fmla="*/ 1232 h 1531"/>
                <a:gd name="T8" fmla="*/ 299 w 1531"/>
                <a:gd name="T9" fmla="*/ 299 h 1531"/>
                <a:gd name="T10" fmla="*/ 1085 w 1531"/>
                <a:gd name="T11" fmla="*/ 192 h 1531"/>
                <a:gd name="T12" fmla="*/ 1162 w 1531"/>
                <a:gd name="T13" fmla="*/ 115 h 1531"/>
                <a:gd name="T14" fmla="*/ 974 w 1531"/>
                <a:gd name="T15" fmla="*/ 33 h 1531"/>
                <a:gd name="T16" fmla="*/ 974 w 1531"/>
                <a:gd name="T17" fmla="*/ 29 h 1531"/>
                <a:gd name="T18" fmla="*/ 765 w 1531"/>
                <a:gd name="T19" fmla="*/ 0 h 1531"/>
                <a:gd name="T20" fmla="*/ 557 w 1531"/>
                <a:gd name="T21" fmla="*/ 29 h 1531"/>
                <a:gd name="T22" fmla="*/ 557 w 1531"/>
                <a:gd name="T23" fmla="*/ 33 h 1531"/>
                <a:gd name="T24" fmla="*/ 0 w 1531"/>
                <a:gd name="T25" fmla="*/ 766 h 1531"/>
                <a:gd name="T26" fmla="*/ 199 w 1531"/>
                <a:gd name="T27" fmla="*/ 1280 h 1531"/>
                <a:gd name="T28" fmla="*/ 765 w 1531"/>
                <a:gd name="T29" fmla="*/ 1531 h 1531"/>
                <a:gd name="T30" fmla="*/ 1498 w 1531"/>
                <a:gd name="T31" fmla="*/ 974 h 1531"/>
                <a:gd name="T32" fmla="*/ 1502 w 1531"/>
                <a:gd name="T33" fmla="*/ 974 h 1531"/>
                <a:gd name="T34" fmla="*/ 1531 w 1531"/>
                <a:gd name="T35" fmla="*/ 766 h 1531"/>
                <a:gd name="T36" fmla="*/ 1502 w 1531"/>
                <a:gd name="T37" fmla="*/ 557 h 1531"/>
                <a:gd name="T38" fmla="*/ 1498 w 1531"/>
                <a:gd name="T39" fmla="*/ 557 h 1531"/>
                <a:gd name="T40" fmla="*/ 1417 w 1531"/>
                <a:gd name="T41" fmla="*/ 369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1" h="1531">
                  <a:moveTo>
                    <a:pt x="1417" y="369"/>
                  </a:moveTo>
                  <a:cubicBezTo>
                    <a:pt x="1340" y="446"/>
                    <a:pt x="1340" y="446"/>
                    <a:pt x="1340" y="446"/>
                  </a:cubicBezTo>
                  <a:cubicBezTo>
                    <a:pt x="1479" y="697"/>
                    <a:pt x="1445" y="1019"/>
                    <a:pt x="1232" y="1232"/>
                  </a:cubicBezTo>
                  <a:cubicBezTo>
                    <a:pt x="975" y="1490"/>
                    <a:pt x="556" y="1490"/>
                    <a:pt x="299" y="1232"/>
                  </a:cubicBezTo>
                  <a:cubicBezTo>
                    <a:pt x="41" y="975"/>
                    <a:pt x="41" y="556"/>
                    <a:pt x="299" y="299"/>
                  </a:cubicBezTo>
                  <a:cubicBezTo>
                    <a:pt x="512" y="86"/>
                    <a:pt x="834" y="52"/>
                    <a:pt x="1085" y="192"/>
                  </a:cubicBezTo>
                  <a:cubicBezTo>
                    <a:pt x="1162" y="115"/>
                    <a:pt x="1162" y="115"/>
                    <a:pt x="1162" y="115"/>
                  </a:cubicBezTo>
                  <a:cubicBezTo>
                    <a:pt x="1104" y="79"/>
                    <a:pt x="1041" y="52"/>
                    <a:pt x="974" y="33"/>
                  </a:cubicBezTo>
                  <a:cubicBezTo>
                    <a:pt x="974" y="29"/>
                    <a:pt x="974" y="29"/>
                    <a:pt x="974" y="29"/>
                  </a:cubicBezTo>
                  <a:cubicBezTo>
                    <a:pt x="908" y="10"/>
                    <a:pt x="838" y="0"/>
                    <a:pt x="765" y="0"/>
                  </a:cubicBezTo>
                  <a:cubicBezTo>
                    <a:pt x="693" y="0"/>
                    <a:pt x="623" y="10"/>
                    <a:pt x="557" y="29"/>
                  </a:cubicBezTo>
                  <a:cubicBezTo>
                    <a:pt x="557" y="33"/>
                    <a:pt x="557" y="33"/>
                    <a:pt x="557" y="33"/>
                  </a:cubicBezTo>
                  <a:cubicBezTo>
                    <a:pt x="237" y="124"/>
                    <a:pt x="0" y="416"/>
                    <a:pt x="0" y="766"/>
                  </a:cubicBezTo>
                  <a:cubicBezTo>
                    <a:pt x="0" y="964"/>
                    <a:pt x="75" y="1144"/>
                    <a:pt x="199" y="1280"/>
                  </a:cubicBezTo>
                  <a:cubicBezTo>
                    <a:pt x="339" y="1434"/>
                    <a:pt x="541" y="1531"/>
                    <a:pt x="765" y="1531"/>
                  </a:cubicBezTo>
                  <a:cubicBezTo>
                    <a:pt x="1115" y="1531"/>
                    <a:pt x="1407" y="1295"/>
                    <a:pt x="1498" y="974"/>
                  </a:cubicBezTo>
                  <a:cubicBezTo>
                    <a:pt x="1502" y="974"/>
                    <a:pt x="1502" y="974"/>
                    <a:pt x="1502" y="974"/>
                  </a:cubicBezTo>
                  <a:cubicBezTo>
                    <a:pt x="1521" y="908"/>
                    <a:pt x="1531" y="838"/>
                    <a:pt x="1531" y="766"/>
                  </a:cubicBezTo>
                  <a:cubicBezTo>
                    <a:pt x="1531" y="693"/>
                    <a:pt x="1521" y="623"/>
                    <a:pt x="1502" y="557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79" y="490"/>
                    <a:pt x="1452" y="427"/>
                    <a:pt x="1417" y="369"/>
                  </a:cubicBez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  <a:effectLst>
              <a:outerShdw blurRad="368300" sx="104000" sy="104000" algn="ctr" rotWithShape="0">
                <a:prstClr val="black">
                  <a:alpha val="14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4917EAF7-2104-4AF7-B949-45B15EC2FF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463550"/>
              <a:ext cx="3892550" cy="3856038"/>
            </a:xfrm>
            <a:custGeom>
              <a:avLst/>
              <a:gdLst>
                <a:gd name="T0" fmla="*/ 1268 w 1286"/>
                <a:gd name="T1" fmla="*/ 237 h 1277"/>
                <a:gd name="T2" fmla="*/ 1167 w 1286"/>
                <a:gd name="T3" fmla="*/ 168 h 1277"/>
                <a:gd name="T4" fmla="*/ 1105 w 1286"/>
                <a:gd name="T5" fmla="*/ 168 h 1277"/>
                <a:gd name="T6" fmla="*/ 1105 w 1286"/>
                <a:gd name="T7" fmla="*/ 110 h 1277"/>
                <a:gd name="T8" fmla="*/ 996 w 1286"/>
                <a:gd name="T9" fmla="*/ 0 h 1277"/>
                <a:gd name="T10" fmla="*/ 919 w 1286"/>
                <a:gd name="T11" fmla="*/ 32 h 1277"/>
                <a:gd name="T12" fmla="*/ 665 w 1286"/>
                <a:gd name="T13" fmla="*/ 287 h 1277"/>
                <a:gd name="T14" fmla="*/ 633 w 1286"/>
                <a:gd name="T15" fmla="*/ 365 h 1277"/>
                <a:gd name="T16" fmla="*/ 648 w 1286"/>
                <a:gd name="T17" fmla="*/ 545 h 1277"/>
                <a:gd name="T18" fmla="*/ 644 w 1286"/>
                <a:gd name="T19" fmla="*/ 548 h 1277"/>
                <a:gd name="T20" fmla="*/ 24 w 1286"/>
                <a:gd name="T21" fmla="*/ 1169 h 1277"/>
                <a:gd name="T22" fmla="*/ 24 w 1286"/>
                <a:gd name="T23" fmla="*/ 1253 h 1277"/>
                <a:gd name="T24" fmla="*/ 109 w 1286"/>
                <a:gd name="T25" fmla="*/ 1253 h 1277"/>
                <a:gd name="T26" fmla="*/ 732 w 1286"/>
                <a:gd name="T27" fmla="*/ 629 h 1277"/>
                <a:gd name="T28" fmla="*/ 912 w 1286"/>
                <a:gd name="T29" fmla="*/ 644 h 1277"/>
                <a:gd name="T30" fmla="*/ 990 w 1286"/>
                <a:gd name="T31" fmla="*/ 612 h 1277"/>
                <a:gd name="T32" fmla="*/ 1245 w 1286"/>
                <a:gd name="T33" fmla="*/ 358 h 1277"/>
                <a:gd name="T34" fmla="*/ 1268 w 1286"/>
                <a:gd name="T35" fmla="*/ 237 h 1277"/>
                <a:gd name="T36" fmla="*/ 1174 w 1286"/>
                <a:gd name="T37" fmla="*/ 287 h 1277"/>
                <a:gd name="T38" fmla="*/ 919 w 1286"/>
                <a:gd name="T39" fmla="*/ 542 h 1277"/>
                <a:gd name="T40" fmla="*/ 912 w 1286"/>
                <a:gd name="T41" fmla="*/ 544 h 1277"/>
                <a:gd name="T42" fmla="*/ 788 w 1286"/>
                <a:gd name="T43" fmla="*/ 544 h 1277"/>
                <a:gd name="T44" fmla="*/ 733 w 1286"/>
                <a:gd name="T45" fmla="*/ 489 h 1277"/>
                <a:gd name="T46" fmla="*/ 733 w 1286"/>
                <a:gd name="T47" fmla="*/ 365 h 1277"/>
                <a:gd name="T48" fmla="*/ 735 w 1286"/>
                <a:gd name="T49" fmla="*/ 358 h 1277"/>
                <a:gd name="T50" fmla="*/ 990 w 1286"/>
                <a:gd name="T51" fmla="*/ 103 h 1277"/>
                <a:gd name="T52" fmla="*/ 996 w 1286"/>
                <a:gd name="T53" fmla="*/ 100 h 1277"/>
                <a:gd name="T54" fmla="*/ 1005 w 1286"/>
                <a:gd name="T55" fmla="*/ 110 h 1277"/>
                <a:gd name="T56" fmla="*/ 1005 w 1286"/>
                <a:gd name="T57" fmla="*/ 268 h 1277"/>
                <a:gd name="T58" fmla="*/ 1167 w 1286"/>
                <a:gd name="T59" fmla="*/ 268 h 1277"/>
                <a:gd name="T60" fmla="*/ 1176 w 1286"/>
                <a:gd name="T61" fmla="*/ 275 h 1277"/>
                <a:gd name="T62" fmla="*/ 1174 w 1286"/>
                <a:gd name="T63" fmla="*/ 28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6" h="1277">
                  <a:moveTo>
                    <a:pt x="1268" y="237"/>
                  </a:moveTo>
                  <a:cubicBezTo>
                    <a:pt x="1251" y="195"/>
                    <a:pt x="1211" y="168"/>
                    <a:pt x="1167" y="168"/>
                  </a:cubicBezTo>
                  <a:cubicBezTo>
                    <a:pt x="1105" y="168"/>
                    <a:pt x="1105" y="168"/>
                    <a:pt x="1105" y="168"/>
                  </a:cubicBezTo>
                  <a:cubicBezTo>
                    <a:pt x="1105" y="110"/>
                    <a:pt x="1105" y="110"/>
                    <a:pt x="1105" y="110"/>
                  </a:cubicBezTo>
                  <a:cubicBezTo>
                    <a:pt x="1105" y="50"/>
                    <a:pt x="1056" y="0"/>
                    <a:pt x="996" y="0"/>
                  </a:cubicBezTo>
                  <a:cubicBezTo>
                    <a:pt x="967" y="0"/>
                    <a:pt x="940" y="12"/>
                    <a:pt x="919" y="32"/>
                  </a:cubicBezTo>
                  <a:cubicBezTo>
                    <a:pt x="665" y="287"/>
                    <a:pt x="665" y="287"/>
                    <a:pt x="665" y="287"/>
                  </a:cubicBezTo>
                  <a:cubicBezTo>
                    <a:pt x="644" y="307"/>
                    <a:pt x="633" y="335"/>
                    <a:pt x="633" y="365"/>
                  </a:cubicBezTo>
                  <a:cubicBezTo>
                    <a:pt x="648" y="545"/>
                    <a:pt x="648" y="545"/>
                    <a:pt x="648" y="545"/>
                  </a:cubicBezTo>
                  <a:cubicBezTo>
                    <a:pt x="644" y="548"/>
                    <a:pt x="644" y="548"/>
                    <a:pt x="644" y="548"/>
                  </a:cubicBezTo>
                  <a:cubicBezTo>
                    <a:pt x="407" y="785"/>
                    <a:pt x="246" y="947"/>
                    <a:pt x="24" y="1169"/>
                  </a:cubicBezTo>
                  <a:cubicBezTo>
                    <a:pt x="0" y="1192"/>
                    <a:pt x="0" y="1230"/>
                    <a:pt x="24" y="1253"/>
                  </a:cubicBezTo>
                  <a:cubicBezTo>
                    <a:pt x="47" y="1277"/>
                    <a:pt x="85" y="1277"/>
                    <a:pt x="109" y="1253"/>
                  </a:cubicBezTo>
                  <a:cubicBezTo>
                    <a:pt x="175" y="1186"/>
                    <a:pt x="666" y="696"/>
                    <a:pt x="732" y="629"/>
                  </a:cubicBezTo>
                  <a:cubicBezTo>
                    <a:pt x="912" y="644"/>
                    <a:pt x="912" y="644"/>
                    <a:pt x="912" y="644"/>
                  </a:cubicBezTo>
                  <a:cubicBezTo>
                    <a:pt x="942" y="644"/>
                    <a:pt x="970" y="633"/>
                    <a:pt x="990" y="612"/>
                  </a:cubicBezTo>
                  <a:cubicBezTo>
                    <a:pt x="1245" y="358"/>
                    <a:pt x="1245" y="358"/>
                    <a:pt x="1245" y="358"/>
                  </a:cubicBezTo>
                  <a:cubicBezTo>
                    <a:pt x="1276" y="326"/>
                    <a:pt x="1286" y="278"/>
                    <a:pt x="1268" y="237"/>
                  </a:cubicBezTo>
                  <a:close/>
                  <a:moveTo>
                    <a:pt x="1174" y="287"/>
                  </a:moveTo>
                  <a:cubicBezTo>
                    <a:pt x="919" y="542"/>
                    <a:pt x="919" y="542"/>
                    <a:pt x="919" y="542"/>
                  </a:cubicBezTo>
                  <a:cubicBezTo>
                    <a:pt x="917" y="544"/>
                    <a:pt x="914" y="544"/>
                    <a:pt x="912" y="544"/>
                  </a:cubicBezTo>
                  <a:cubicBezTo>
                    <a:pt x="788" y="544"/>
                    <a:pt x="788" y="544"/>
                    <a:pt x="788" y="544"/>
                  </a:cubicBezTo>
                  <a:cubicBezTo>
                    <a:pt x="733" y="489"/>
                    <a:pt x="733" y="489"/>
                    <a:pt x="733" y="489"/>
                  </a:cubicBezTo>
                  <a:cubicBezTo>
                    <a:pt x="733" y="365"/>
                    <a:pt x="733" y="365"/>
                    <a:pt x="733" y="365"/>
                  </a:cubicBezTo>
                  <a:cubicBezTo>
                    <a:pt x="733" y="363"/>
                    <a:pt x="734" y="360"/>
                    <a:pt x="735" y="358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93" y="101"/>
                    <a:pt x="995" y="100"/>
                    <a:pt x="996" y="100"/>
                  </a:cubicBezTo>
                  <a:cubicBezTo>
                    <a:pt x="996" y="100"/>
                    <a:pt x="1005" y="100"/>
                    <a:pt x="1005" y="110"/>
                  </a:cubicBezTo>
                  <a:cubicBezTo>
                    <a:pt x="1005" y="268"/>
                    <a:pt x="1005" y="268"/>
                    <a:pt x="1005" y="268"/>
                  </a:cubicBezTo>
                  <a:cubicBezTo>
                    <a:pt x="1167" y="268"/>
                    <a:pt x="1167" y="268"/>
                    <a:pt x="1167" y="268"/>
                  </a:cubicBezTo>
                  <a:cubicBezTo>
                    <a:pt x="1168" y="268"/>
                    <a:pt x="1173" y="268"/>
                    <a:pt x="1176" y="275"/>
                  </a:cubicBezTo>
                  <a:cubicBezTo>
                    <a:pt x="1177" y="278"/>
                    <a:pt x="1178" y="283"/>
                    <a:pt x="1174" y="287"/>
                  </a:cubicBez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oup 36">
            <a:extLst>
              <a:ext uri="{FF2B5EF4-FFF2-40B4-BE49-F238E27FC236}">
                <a16:creationId xmlns:a16="http://schemas.microsoft.com/office/drawing/2014/main" id="{81E3D569-3FD4-4156-97AB-2F23EF05E934}"/>
              </a:ext>
            </a:extLst>
          </p:cNvPr>
          <p:cNvGrpSpPr/>
          <p:nvPr/>
        </p:nvGrpSpPr>
        <p:grpSpPr>
          <a:xfrm>
            <a:off x="165673" y="6008998"/>
            <a:ext cx="594914" cy="560548"/>
            <a:chOff x="3125788" y="463550"/>
            <a:chExt cx="5970588" cy="5930900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73C5B663-2FB6-4752-A37C-343E623A3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1" y="3148013"/>
              <a:ext cx="1930400" cy="1930400"/>
            </a:xfrm>
            <a:custGeom>
              <a:avLst/>
              <a:gdLst>
                <a:gd name="T0" fmla="*/ 204 w 638"/>
                <a:gd name="T1" fmla="*/ 181 h 639"/>
                <a:gd name="T2" fmla="*/ 205 w 638"/>
                <a:gd name="T3" fmla="*/ 180 h 639"/>
                <a:gd name="T4" fmla="*/ 371 w 638"/>
                <a:gd name="T5" fmla="*/ 14 h 639"/>
                <a:gd name="T6" fmla="*/ 117 w 638"/>
                <a:gd name="T7" fmla="*/ 97 h 639"/>
                <a:gd name="T8" fmla="*/ 117 w 638"/>
                <a:gd name="T9" fmla="*/ 522 h 639"/>
                <a:gd name="T10" fmla="*/ 542 w 638"/>
                <a:gd name="T11" fmla="*/ 522 h 639"/>
                <a:gd name="T12" fmla="*/ 625 w 638"/>
                <a:gd name="T13" fmla="*/ 268 h 639"/>
                <a:gd name="T14" fmla="*/ 457 w 638"/>
                <a:gd name="T15" fmla="*/ 437 h 639"/>
                <a:gd name="T16" fmla="*/ 437 w 638"/>
                <a:gd name="T17" fmla="*/ 450 h 639"/>
                <a:gd name="T18" fmla="*/ 202 w 638"/>
                <a:gd name="T19" fmla="*/ 437 h 639"/>
                <a:gd name="T20" fmla="*/ 202 w 638"/>
                <a:gd name="T21" fmla="*/ 437 h 639"/>
                <a:gd name="T22" fmla="*/ 202 w 638"/>
                <a:gd name="T23" fmla="*/ 182 h 639"/>
                <a:gd name="T24" fmla="*/ 204 w 638"/>
                <a:gd name="T25" fmla="*/ 18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8" h="639">
                  <a:moveTo>
                    <a:pt x="204" y="181"/>
                  </a:moveTo>
                  <a:cubicBezTo>
                    <a:pt x="204" y="181"/>
                    <a:pt x="204" y="180"/>
                    <a:pt x="205" y="180"/>
                  </a:cubicBezTo>
                  <a:cubicBezTo>
                    <a:pt x="371" y="14"/>
                    <a:pt x="371" y="14"/>
                    <a:pt x="371" y="14"/>
                  </a:cubicBezTo>
                  <a:cubicBezTo>
                    <a:pt x="269" y="0"/>
                    <a:pt x="180" y="34"/>
                    <a:pt x="117" y="97"/>
                  </a:cubicBezTo>
                  <a:cubicBezTo>
                    <a:pt x="0" y="214"/>
                    <a:pt x="0" y="405"/>
                    <a:pt x="117" y="522"/>
                  </a:cubicBezTo>
                  <a:cubicBezTo>
                    <a:pt x="234" y="639"/>
                    <a:pt x="425" y="639"/>
                    <a:pt x="542" y="522"/>
                  </a:cubicBezTo>
                  <a:cubicBezTo>
                    <a:pt x="611" y="453"/>
                    <a:pt x="638" y="358"/>
                    <a:pt x="625" y="268"/>
                  </a:cubicBezTo>
                  <a:cubicBezTo>
                    <a:pt x="457" y="437"/>
                    <a:pt x="457" y="437"/>
                    <a:pt x="457" y="437"/>
                  </a:cubicBezTo>
                  <a:cubicBezTo>
                    <a:pt x="451" y="443"/>
                    <a:pt x="444" y="447"/>
                    <a:pt x="437" y="450"/>
                  </a:cubicBezTo>
                  <a:cubicBezTo>
                    <a:pt x="354" y="513"/>
                    <a:pt x="260" y="495"/>
                    <a:pt x="202" y="437"/>
                  </a:cubicBezTo>
                  <a:cubicBezTo>
                    <a:pt x="202" y="437"/>
                    <a:pt x="202" y="437"/>
                    <a:pt x="202" y="437"/>
                  </a:cubicBezTo>
                  <a:cubicBezTo>
                    <a:pt x="132" y="367"/>
                    <a:pt x="132" y="252"/>
                    <a:pt x="202" y="182"/>
                  </a:cubicBezTo>
                  <a:cubicBezTo>
                    <a:pt x="203" y="182"/>
                    <a:pt x="203" y="182"/>
                    <a:pt x="204" y="181"/>
                  </a:cubicBezTo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">
              <a:extLst>
                <a:ext uri="{FF2B5EF4-FFF2-40B4-BE49-F238E27FC236}">
                  <a16:creationId xmlns:a16="http://schemas.microsoft.com/office/drawing/2014/main" id="{75D025BE-48FE-4F6B-A0DE-2FBC06C33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2297113"/>
              <a:ext cx="3549650" cy="3575050"/>
            </a:xfrm>
            <a:custGeom>
              <a:avLst/>
              <a:gdLst>
                <a:gd name="T0" fmla="*/ 824 w 1173"/>
                <a:gd name="T1" fmla="*/ 106 h 1184"/>
                <a:gd name="T2" fmla="*/ 211 w 1173"/>
                <a:gd name="T3" fmla="*/ 210 h 1184"/>
                <a:gd name="T4" fmla="*/ 211 w 1173"/>
                <a:gd name="T5" fmla="*/ 973 h 1184"/>
                <a:gd name="T6" fmla="*/ 974 w 1173"/>
                <a:gd name="T7" fmla="*/ 973 h 1184"/>
                <a:gd name="T8" fmla="*/ 1078 w 1173"/>
                <a:gd name="T9" fmla="*/ 361 h 1184"/>
                <a:gd name="T10" fmla="*/ 987 w 1173"/>
                <a:gd name="T11" fmla="*/ 452 h 1184"/>
                <a:gd name="T12" fmla="*/ 889 w 1173"/>
                <a:gd name="T13" fmla="*/ 889 h 1184"/>
                <a:gd name="T14" fmla="*/ 295 w 1173"/>
                <a:gd name="T15" fmla="*/ 889 h 1184"/>
                <a:gd name="T16" fmla="*/ 295 w 1173"/>
                <a:gd name="T17" fmla="*/ 295 h 1184"/>
                <a:gd name="T18" fmla="*/ 732 w 1173"/>
                <a:gd name="T19" fmla="*/ 197 h 1184"/>
                <a:gd name="T20" fmla="*/ 824 w 1173"/>
                <a:gd name="T21" fmla="*/ 106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3" h="1184">
                  <a:moveTo>
                    <a:pt x="824" y="106"/>
                  </a:moveTo>
                  <a:cubicBezTo>
                    <a:pt x="601" y="0"/>
                    <a:pt x="363" y="58"/>
                    <a:pt x="211" y="210"/>
                  </a:cubicBezTo>
                  <a:cubicBezTo>
                    <a:pt x="0" y="420"/>
                    <a:pt x="0" y="763"/>
                    <a:pt x="211" y="973"/>
                  </a:cubicBezTo>
                  <a:cubicBezTo>
                    <a:pt x="421" y="1184"/>
                    <a:pt x="764" y="1184"/>
                    <a:pt x="974" y="973"/>
                  </a:cubicBezTo>
                  <a:cubicBezTo>
                    <a:pt x="1140" y="808"/>
                    <a:pt x="1173" y="561"/>
                    <a:pt x="1078" y="361"/>
                  </a:cubicBezTo>
                  <a:cubicBezTo>
                    <a:pt x="987" y="452"/>
                    <a:pt x="987" y="452"/>
                    <a:pt x="987" y="452"/>
                  </a:cubicBezTo>
                  <a:cubicBezTo>
                    <a:pt x="1039" y="600"/>
                    <a:pt x="1007" y="771"/>
                    <a:pt x="889" y="889"/>
                  </a:cubicBezTo>
                  <a:cubicBezTo>
                    <a:pt x="726" y="1052"/>
                    <a:pt x="459" y="1052"/>
                    <a:pt x="295" y="889"/>
                  </a:cubicBezTo>
                  <a:cubicBezTo>
                    <a:pt x="132" y="725"/>
                    <a:pt x="132" y="458"/>
                    <a:pt x="295" y="295"/>
                  </a:cubicBezTo>
                  <a:cubicBezTo>
                    <a:pt x="413" y="177"/>
                    <a:pt x="585" y="145"/>
                    <a:pt x="732" y="197"/>
                  </a:cubicBezTo>
                  <a:lnTo>
                    <a:pt x="824" y="106"/>
                  </a:ln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">
              <a:extLst>
                <a:ext uri="{FF2B5EF4-FFF2-40B4-BE49-F238E27FC236}">
                  <a16:creationId xmlns:a16="http://schemas.microsoft.com/office/drawing/2014/main" id="{DD7E0A22-563A-42D5-84FC-7348C780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1771650"/>
              <a:ext cx="4632325" cy="4622800"/>
            </a:xfrm>
            <a:custGeom>
              <a:avLst/>
              <a:gdLst>
                <a:gd name="T0" fmla="*/ 1417 w 1531"/>
                <a:gd name="T1" fmla="*/ 369 h 1531"/>
                <a:gd name="T2" fmla="*/ 1340 w 1531"/>
                <a:gd name="T3" fmla="*/ 446 h 1531"/>
                <a:gd name="T4" fmla="*/ 1232 w 1531"/>
                <a:gd name="T5" fmla="*/ 1232 h 1531"/>
                <a:gd name="T6" fmla="*/ 299 w 1531"/>
                <a:gd name="T7" fmla="*/ 1232 h 1531"/>
                <a:gd name="T8" fmla="*/ 299 w 1531"/>
                <a:gd name="T9" fmla="*/ 299 h 1531"/>
                <a:gd name="T10" fmla="*/ 1085 w 1531"/>
                <a:gd name="T11" fmla="*/ 192 h 1531"/>
                <a:gd name="T12" fmla="*/ 1162 w 1531"/>
                <a:gd name="T13" fmla="*/ 115 h 1531"/>
                <a:gd name="T14" fmla="*/ 974 w 1531"/>
                <a:gd name="T15" fmla="*/ 33 h 1531"/>
                <a:gd name="T16" fmla="*/ 974 w 1531"/>
                <a:gd name="T17" fmla="*/ 29 h 1531"/>
                <a:gd name="T18" fmla="*/ 765 w 1531"/>
                <a:gd name="T19" fmla="*/ 0 h 1531"/>
                <a:gd name="T20" fmla="*/ 557 w 1531"/>
                <a:gd name="T21" fmla="*/ 29 h 1531"/>
                <a:gd name="T22" fmla="*/ 557 w 1531"/>
                <a:gd name="T23" fmla="*/ 33 h 1531"/>
                <a:gd name="T24" fmla="*/ 0 w 1531"/>
                <a:gd name="T25" fmla="*/ 766 h 1531"/>
                <a:gd name="T26" fmla="*/ 199 w 1531"/>
                <a:gd name="T27" fmla="*/ 1280 h 1531"/>
                <a:gd name="T28" fmla="*/ 765 w 1531"/>
                <a:gd name="T29" fmla="*/ 1531 h 1531"/>
                <a:gd name="T30" fmla="*/ 1498 w 1531"/>
                <a:gd name="T31" fmla="*/ 974 h 1531"/>
                <a:gd name="T32" fmla="*/ 1502 w 1531"/>
                <a:gd name="T33" fmla="*/ 974 h 1531"/>
                <a:gd name="T34" fmla="*/ 1531 w 1531"/>
                <a:gd name="T35" fmla="*/ 766 h 1531"/>
                <a:gd name="T36" fmla="*/ 1502 w 1531"/>
                <a:gd name="T37" fmla="*/ 557 h 1531"/>
                <a:gd name="T38" fmla="*/ 1498 w 1531"/>
                <a:gd name="T39" fmla="*/ 557 h 1531"/>
                <a:gd name="T40" fmla="*/ 1417 w 1531"/>
                <a:gd name="T41" fmla="*/ 369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1" h="1531">
                  <a:moveTo>
                    <a:pt x="1417" y="369"/>
                  </a:moveTo>
                  <a:cubicBezTo>
                    <a:pt x="1340" y="446"/>
                    <a:pt x="1340" y="446"/>
                    <a:pt x="1340" y="446"/>
                  </a:cubicBezTo>
                  <a:cubicBezTo>
                    <a:pt x="1479" y="697"/>
                    <a:pt x="1445" y="1019"/>
                    <a:pt x="1232" y="1232"/>
                  </a:cubicBezTo>
                  <a:cubicBezTo>
                    <a:pt x="975" y="1490"/>
                    <a:pt x="556" y="1490"/>
                    <a:pt x="299" y="1232"/>
                  </a:cubicBezTo>
                  <a:cubicBezTo>
                    <a:pt x="41" y="975"/>
                    <a:pt x="41" y="556"/>
                    <a:pt x="299" y="299"/>
                  </a:cubicBezTo>
                  <a:cubicBezTo>
                    <a:pt x="512" y="86"/>
                    <a:pt x="834" y="52"/>
                    <a:pt x="1085" y="192"/>
                  </a:cubicBezTo>
                  <a:cubicBezTo>
                    <a:pt x="1162" y="115"/>
                    <a:pt x="1162" y="115"/>
                    <a:pt x="1162" y="115"/>
                  </a:cubicBezTo>
                  <a:cubicBezTo>
                    <a:pt x="1104" y="79"/>
                    <a:pt x="1041" y="52"/>
                    <a:pt x="974" y="33"/>
                  </a:cubicBezTo>
                  <a:cubicBezTo>
                    <a:pt x="974" y="29"/>
                    <a:pt x="974" y="29"/>
                    <a:pt x="974" y="29"/>
                  </a:cubicBezTo>
                  <a:cubicBezTo>
                    <a:pt x="908" y="10"/>
                    <a:pt x="838" y="0"/>
                    <a:pt x="765" y="0"/>
                  </a:cubicBezTo>
                  <a:cubicBezTo>
                    <a:pt x="693" y="0"/>
                    <a:pt x="623" y="10"/>
                    <a:pt x="557" y="29"/>
                  </a:cubicBezTo>
                  <a:cubicBezTo>
                    <a:pt x="557" y="33"/>
                    <a:pt x="557" y="33"/>
                    <a:pt x="557" y="33"/>
                  </a:cubicBezTo>
                  <a:cubicBezTo>
                    <a:pt x="237" y="124"/>
                    <a:pt x="0" y="416"/>
                    <a:pt x="0" y="766"/>
                  </a:cubicBezTo>
                  <a:cubicBezTo>
                    <a:pt x="0" y="964"/>
                    <a:pt x="75" y="1144"/>
                    <a:pt x="199" y="1280"/>
                  </a:cubicBezTo>
                  <a:cubicBezTo>
                    <a:pt x="339" y="1434"/>
                    <a:pt x="541" y="1531"/>
                    <a:pt x="765" y="1531"/>
                  </a:cubicBezTo>
                  <a:cubicBezTo>
                    <a:pt x="1115" y="1531"/>
                    <a:pt x="1407" y="1295"/>
                    <a:pt x="1498" y="974"/>
                  </a:cubicBezTo>
                  <a:cubicBezTo>
                    <a:pt x="1502" y="974"/>
                    <a:pt x="1502" y="974"/>
                    <a:pt x="1502" y="974"/>
                  </a:cubicBezTo>
                  <a:cubicBezTo>
                    <a:pt x="1521" y="908"/>
                    <a:pt x="1531" y="838"/>
                    <a:pt x="1531" y="766"/>
                  </a:cubicBezTo>
                  <a:cubicBezTo>
                    <a:pt x="1531" y="693"/>
                    <a:pt x="1521" y="623"/>
                    <a:pt x="1502" y="557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79" y="490"/>
                    <a:pt x="1452" y="427"/>
                    <a:pt x="1417" y="369"/>
                  </a:cubicBez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  <a:effectLst>
              <a:outerShdw blurRad="368300" sx="104000" sy="104000" algn="ctr" rotWithShape="0">
                <a:prstClr val="black">
                  <a:alpha val="14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">
              <a:extLst>
                <a:ext uri="{FF2B5EF4-FFF2-40B4-BE49-F238E27FC236}">
                  <a16:creationId xmlns:a16="http://schemas.microsoft.com/office/drawing/2014/main" id="{C5CE63FC-DD91-459A-87AF-5AF4A403B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463550"/>
              <a:ext cx="3892550" cy="3856038"/>
            </a:xfrm>
            <a:custGeom>
              <a:avLst/>
              <a:gdLst>
                <a:gd name="T0" fmla="*/ 1268 w 1286"/>
                <a:gd name="T1" fmla="*/ 237 h 1277"/>
                <a:gd name="T2" fmla="*/ 1167 w 1286"/>
                <a:gd name="T3" fmla="*/ 168 h 1277"/>
                <a:gd name="T4" fmla="*/ 1105 w 1286"/>
                <a:gd name="T5" fmla="*/ 168 h 1277"/>
                <a:gd name="T6" fmla="*/ 1105 w 1286"/>
                <a:gd name="T7" fmla="*/ 110 h 1277"/>
                <a:gd name="T8" fmla="*/ 996 w 1286"/>
                <a:gd name="T9" fmla="*/ 0 h 1277"/>
                <a:gd name="T10" fmla="*/ 919 w 1286"/>
                <a:gd name="T11" fmla="*/ 32 h 1277"/>
                <a:gd name="T12" fmla="*/ 665 w 1286"/>
                <a:gd name="T13" fmla="*/ 287 h 1277"/>
                <a:gd name="T14" fmla="*/ 633 w 1286"/>
                <a:gd name="T15" fmla="*/ 365 h 1277"/>
                <a:gd name="T16" fmla="*/ 648 w 1286"/>
                <a:gd name="T17" fmla="*/ 545 h 1277"/>
                <a:gd name="T18" fmla="*/ 644 w 1286"/>
                <a:gd name="T19" fmla="*/ 548 h 1277"/>
                <a:gd name="T20" fmla="*/ 24 w 1286"/>
                <a:gd name="T21" fmla="*/ 1169 h 1277"/>
                <a:gd name="T22" fmla="*/ 24 w 1286"/>
                <a:gd name="T23" fmla="*/ 1253 h 1277"/>
                <a:gd name="T24" fmla="*/ 109 w 1286"/>
                <a:gd name="T25" fmla="*/ 1253 h 1277"/>
                <a:gd name="T26" fmla="*/ 732 w 1286"/>
                <a:gd name="T27" fmla="*/ 629 h 1277"/>
                <a:gd name="T28" fmla="*/ 912 w 1286"/>
                <a:gd name="T29" fmla="*/ 644 h 1277"/>
                <a:gd name="T30" fmla="*/ 990 w 1286"/>
                <a:gd name="T31" fmla="*/ 612 h 1277"/>
                <a:gd name="T32" fmla="*/ 1245 w 1286"/>
                <a:gd name="T33" fmla="*/ 358 h 1277"/>
                <a:gd name="T34" fmla="*/ 1268 w 1286"/>
                <a:gd name="T35" fmla="*/ 237 h 1277"/>
                <a:gd name="T36" fmla="*/ 1174 w 1286"/>
                <a:gd name="T37" fmla="*/ 287 h 1277"/>
                <a:gd name="T38" fmla="*/ 919 w 1286"/>
                <a:gd name="T39" fmla="*/ 542 h 1277"/>
                <a:gd name="T40" fmla="*/ 912 w 1286"/>
                <a:gd name="T41" fmla="*/ 544 h 1277"/>
                <a:gd name="T42" fmla="*/ 788 w 1286"/>
                <a:gd name="T43" fmla="*/ 544 h 1277"/>
                <a:gd name="T44" fmla="*/ 733 w 1286"/>
                <a:gd name="T45" fmla="*/ 489 h 1277"/>
                <a:gd name="T46" fmla="*/ 733 w 1286"/>
                <a:gd name="T47" fmla="*/ 365 h 1277"/>
                <a:gd name="T48" fmla="*/ 735 w 1286"/>
                <a:gd name="T49" fmla="*/ 358 h 1277"/>
                <a:gd name="T50" fmla="*/ 990 w 1286"/>
                <a:gd name="T51" fmla="*/ 103 h 1277"/>
                <a:gd name="T52" fmla="*/ 996 w 1286"/>
                <a:gd name="T53" fmla="*/ 100 h 1277"/>
                <a:gd name="T54" fmla="*/ 1005 w 1286"/>
                <a:gd name="T55" fmla="*/ 110 h 1277"/>
                <a:gd name="T56" fmla="*/ 1005 w 1286"/>
                <a:gd name="T57" fmla="*/ 268 h 1277"/>
                <a:gd name="T58" fmla="*/ 1167 w 1286"/>
                <a:gd name="T59" fmla="*/ 268 h 1277"/>
                <a:gd name="T60" fmla="*/ 1176 w 1286"/>
                <a:gd name="T61" fmla="*/ 275 h 1277"/>
                <a:gd name="T62" fmla="*/ 1174 w 1286"/>
                <a:gd name="T63" fmla="*/ 287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6" h="1277">
                  <a:moveTo>
                    <a:pt x="1268" y="237"/>
                  </a:moveTo>
                  <a:cubicBezTo>
                    <a:pt x="1251" y="195"/>
                    <a:pt x="1211" y="168"/>
                    <a:pt x="1167" y="168"/>
                  </a:cubicBezTo>
                  <a:cubicBezTo>
                    <a:pt x="1105" y="168"/>
                    <a:pt x="1105" y="168"/>
                    <a:pt x="1105" y="168"/>
                  </a:cubicBezTo>
                  <a:cubicBezTo>
                    <a:pt x="1105" y="110"/>
                    <a:pt x="1105" y="110"/>
                    <a:pt x="1105" y="110"/>
                  </a:cubicBezTo>
                  <a:cubicBezTo>
                    <a:pt x="1105" y="50"/>
                    <a:pt x="1056" y="0"/>
                    <a:pt x="996" y="0"/>
                  </a:cubicBezTo>
                  <a:cubicBezTo>
                    <a:pt x="967" y="0"/>
                    <a:pt x="940" y="12"/>
                    <a:pt x="919" y="32"/>
                  </a:cubicBezTo>
                  <a:cubicBezTo>
                    <a:pt x="665" y="287"/>
                    <a:pt x="665" y="287"/>
                    <a:pt x="665" y="287"/>
                  </a:cubicBezTo>
                  <a:cubicBezTo>
                    <a:pt x="644" y="307"/>
                    <a:pt x="633" y="335"/>
                    <a:pt x="633" y="365"/>
                  </a:cubicBezTo>
                  <a:cubicBezTo>
                    <a:pt x="648" y="545"/>
                    <a:pt x="648" y="545"/>
                    <a:pt x="648" y="545"/>
                  </a:cubicBezTo>
                  <a:cubicBezTo>
                    <a:pt x="644" y="548"/>
                    <a:pt x="644" y="548"/>
                    <a:pt x="644" y="548"/>
                  </a:cubicBezTo>
                  <a:cubicBezTo>
                    <a:pt x="407" y="785"/>
                    <a:pt x="246" y="947"/>
                    <a:pt x="24" y="1169"/>
                  </a:cubicBezTo>
                  <a:cubicBezTo>
                    <a:pt x="0" y="1192"/>
                    <a:pt x="0" y="1230"/>
                    <a:pt x="24" y="1253"/>
                  </a:cubicBezTo>
                  <a:cubicBezTo>
                    <a:pt x="47" y="1277"/>
                    <a:pt x="85" y="1277"/>
                    <a:pt x="109" y="1253"/>
                  </a:cubicBezTo>
                  <a:cubicBezTo>
                    <a:pt x="175" y="1186"/>
                    <a:pt x="666" y="696"/>
                    <a:pt x="732" y="629"/>
                  </a:cubicBezTo>
                  <a:cubicBezTo>
                    <a:pt x="912" y="644"/>
                    <a:pt x="912" y="644"/>
                    <a:pt x="912" y="644"/>
                  </a:cubicBezTo>
                  <a:cubicBezTo>
                    <a:pt x="942" y="644"/>
                    <a:pt x="970" y="633"/>
                    <a:pt x="990" y="612"/>
                  </a:cubicBezTo>
                  <a:cubicBezTo>
                    <a:pt x="1245" y="358"/>
                    <a:pt x="1245" y="358"/>
                    <a:pt x="1245" y="358"/>
                  </a:cubicBezTo>
                  <a:cubicBezTo>
                    <a:pt x="1276" y="326"/>
                    <a:pt x="1286" y="278"/>
                    <a:pt x="1268" y="237"/>
                  </a:cubicBezTo>
                  <a:close/>
                  <a:moveTo>
                    <a:pt x="1174" y="287"/>
                  </a:moveTo>
                  <a:cubicBezTo>
                    <a:pt x="919" y="542"/>
                    <a:pt x="919" y="542"/>
                    <a:pt x="919" y="542"/>
                  </a:cubicBezTo>
                  <a:cubicBezTo>
                    <a:pt x="917" y="544"/>
                    <a:pt x="914" y="544"/>
                    <a:pt x="912" y="544"/>
                  </a:cubicBezTo>
                  <a:cubicBezTo>
                    <a:pt x="788" y="544"/>
                    <a:pt x="788" y="544"/>
                    <a:pt x="788" y="544"/>
                  </a:cubicBezTo>
                  <a:cubicBezTo>
                    <a:pt x="733" y="489"/>
                    <a:pt x="733" y="489"/>
                    <a:pt x="733" y="489"/>
                  </a:cubicBezTo>
                  <a:cubicBezTo>
                    <a:pt x="733" y="365"/>
                    <a:pt x="733" y="365"/>
                    <a:pt x="733" y="365"/>
                  </a:cubicBezTo>
                  <a:cubicBezTo>
                    <a:pt x="733" y="363"/>
                    <a:pt x="734" y="360"/>
                    <a:pt x="735" y="358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93" y="101"/>
                    <a:pt x="995" y="100"/>
                    <a:pt x="996" y="100"/>
                  </a:cubicBezTo>
                  <a:cubicBezTo>
                    <a:pt x="996" y="100"/>
                    <a:pt x="1005" y="100"/>
                    <a:pt x="1005" y="110"/>
                  </a:cubicBezTo>
                  <a:cubicBezTo>
                    <a:pt x="1005" y="268"/>
                    <a:pt x="1005" y="268"/>
                    <a:pt x="1005" y="268"/>
                  </a:cubicBezTo>
                  <a:cubicBezTo>
                    <a:pt x="1167" y="268"/>
                    <a:pt x="1167" y="268"/>
                    <a:pt x="1167" y="268"/>
                  </a:cubicBezTo>
                  <a:cubicBezTo>
                    <a:pt x="1168" y="268"/>
                    <a:pt x="1173" y="268"/>
                    <a:pt x="1176" y="275"/>
                  </a:cubicBezTo>
                  <a:cubicBezTo>
                    <a:pt x="1177" y="278"/>
                    <a:pt x="1178" y="283"/>
                    <a:pt x="1174" y="287"/>
                  </a:cubicBezTo>
                  <a:close/>
                </a:path>
              </a:pathLst>
            </a:custGeom>
            <a:solidFill>
              <a:srgbClr val="C95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6401B07-2C25-47BB-B03A-128416BBFB69}"/>
              </a:ext>
            </a:extLst>
          </p:cNvPr>
          <p:cNvSpPr/>
          <p:nvPr/>
        </p:nvSpPr>
        <p:spPr>
          <a:xfrm>
            <a:off x="718620" y="5360543"/>
            <a:ext cx="4185761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滾動級別調整與進退場制度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1C46973-28B2-44E8-90D3-4DEC4ED4EE9B}"/>
              </a:ext>
            </a:extLst>
          </p:cNvPr>
          <p:cNvSpPr/>
          <p:nvPr/>
        </p:nvSpPr>
        <p:spPr>
          <a:xfrm>
            <a:off x="718620" y="6027740"/>
            <a:ext cx="3518912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專案團隊，多方位支援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97DF190-05F3-4F05-80AA-EBFDEFBCB3F0}"/>
              </a:ext>
            </a:extLst>
          </p:cNvPr>
          <p:cNvSpPr/>
          <p:nvPr/>
        </p:nvSpPr>
        <p:spPr>
          <a:xfrm>
            <a:off x="726420" y="4660256"/>
            <a:ext cx="3185487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明確分級與補助機制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F63782-2826-446E-94CD-18D3DFF9F96D}"/>
              </a:ext>
            </a:extLst>
          </p:cNvPr>
          <p:cNvSpPr/>
          <p:nvPr/>
        </p:nvSpPr>
        <p:spPr>
          <a:xfrm>
            <a:off x="5048831" y="4750560"/>
            <a:ext cx="3895462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突破上屆奧運會參賽人數及摘金奪牌成績！</a:t>
            </a:r>
          </a:p>
        </p:txBody>
      </p:sp>
      <p:grpSp>
        <p:nvGrpSpPr>
          <p:cNvPr id="91" name="Group 39">
            <a:extLst>
              <a:ext uri="{FF2B5EF4-FFF2-40B4-BE49-F238E27FC236}">
                <a16:creationId xmlns:a16="http://schemas.microsoft.com/office/drawing/2014/main" id="{0674029C-D802-4688-8FD6-4C72AAA0B1AB}"/>
              </a:ext>
            </a:extLst>
          </p:cNvPr>
          <p:cNvGrpSpPr/>
          <p:nvPr/>
        </p:nvGrpSpPr>
        <p:grpSpPr>
          <a:xfrm>
            <a:off x="6489964" y="3784027"/>
            <a:ext cx="1035673" cy="884705"/>
            <a:chOff x="5176838" y="2566988"/>
            <a:chExt cx="950913" cy="890587"/>
          </a:xfrm>
        </p:grpSpPr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F525F9C2-B297-445A-864D-A953A23D2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076" y="2603500"/>
              <a:ext cx="320675" cy="427038"/>
            </a:xfrm>
            <a:custGeom>
              <a:avLst/>
              <a:gdLst>
                <a:gd name="T0" fmla="*/ 19 w 62"/>
                <a:gd name="T1" fmla="*/ 21 h 83"/>
                <a:gd name="T2" fmla="*/ 21 w 62"/>
                <a:gd name="T3" fmla="*/ 24 h 83"/>
                <a:gd name="T4" fmla="*/ 15 w 62"/>
                <a:gd name="T5" fmla="*/ 28 h 83"/>
                <a:gd name="T6" fmla="*/ 12 w 62"/>
                <a:gd name="T7" fmla="*/ 20 h 83"/>
                <a:gd name="T8" fmla="*/ 41 w 62"/>
                <a:gd name="T9" fmla="*/ 4 h 83"/>
                <a:gd name="T10" fmla="*/ 42 w 62"/>
                <a:gd name="T11" fmla="*/ 47 h 83"/>
                <a:gd name="T12" fmla="*/ 11 w 62"/>
                <a:gd name="T13" fmla="*/ 67 h 83"/>
                <a:gd name="T14" fmla="*/ 21 w 62"/>
                <a:gd name="T15" fmla="*/ 65 h 83"/>
                <a:gd name="T16" fmla="*/ 20 w 62"/>
                <a:gd name="T17" fmla="*/ 65 h 83"/>
                <a:gd name="T18" fmla="*/ 27 w 62"/>
                <a:gd name="T19" fmla="*/ 62 h 83"/>
                <a:gd name="T20" fmla="*/ 26 w 62"/>
                <a:gd name="T21" fmla="*/ 68 h 83"/>
                <a:gd name="T22" fmla="*/ 4 w 62"/>
                <a:gd name="T23" fmla="*/ 64 h 83"/>
                <a:gd name="T24" fmla="*/ 48 w 62"/>
                <a:gd name="T25" fmla="*/ 24 h 83"/>
                <a:gd name="T26" fmla="*/ 19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19" y="21"/>
                  </a:moveTo>
                  <a:cubicBezTo>
                    <a:pt x="23" y="22"/>
                    <a:pt x="23" y="22"/>
                    <a:pt x="21" y="24"/>
                  </a:cubicBezTo>
                  <a:cubicBezTo>
                    <a:pt x="18" y="26"/>
                    <a:pt x="17" y="28"/>
                    <a:pt x="15" y="28"/>
                  </a:cubicBezTo>
                  <a:cubicBezTo>
                    <a:pt x="14" y="28"/>
                    <a:pt x="12" y="20"/>
                    <a:pt x="12" y="20"/>
                  </a:cubicBezTo>
                  <a:cubicBezTo>
                    <a:pt x="12" y="20"/>
                    <a:pt x="15" y="0"/>
                    <a:pt x="41" y="4"/>
                  </a:cubicBezTo>
                  <a:cubicBezTo>
                    <a:pt x="62" y="8"/>
                    <a:pt x="62" y="36"/>
                    <a:pt x="42" y="47"/>
                  </a:cubicBezTo>
                  <a:cubicBezTo>
                    <a:pt x="22" y="59"/>
                    <a:pt x="9" y="59"/>
                    <a:pt x="11" y="67"/>
                  </a:cubicBezTo>
                  <a:cubicBezTo>
                    <a:pt x="14" y="75"/>
                    <a:pt x="21" y="68"/>
                    <a:pt x="21" y="65"/>
                  </a:cubicBezTo>
                  <a:cubicBezTo>
                    <a:pt x="20" y="65"/>
                    <a:pt x="21" y="66"/>
                    <a:pt x="20" y="65"/>
                  </a:cubicBezTo>
                  <a:cubicBezTo>
                    <a:pt x="19" y="63"/>
                    <a:pt x="25" y="60"/>
                    <a:pt x="27" y="62"/>
                  </a:cubicBezTo>
                  <a:cubicBezTo>
                    <a:pt x="29" y="65"/>
                    <a:pt x="29" y="69"/>
                    <a:pt x="26" y="68"/>
                  </a:cubicBezTo>
                  <a:cubicBezTo>
                    <a:pt x="24" y="77"/>
                    <a:pt x="7" y="83"/>
                    <a:pt x="4" y="64"/>
                  </a:cubicBezTo>
                  <a:cubicBezTo>
                    <a:pt x="0" y="48"/>
                    <a:pt x="42" y="52"/>
                    <a:pt x="48" y="24"/>
                  </a:cubicBezTo>
                  <a:cubicBezTo>
                    <a:pt x="50" y="6"/>
                    <a:pt x="24" y="6"/>
                    <a:pt x="19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4E77FBD3-448B-43AB-B891-037C524D2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2603500"/>
              <a:ext cx="320675" cy="427038"/>
            </a:xfrm>
            <a:custGeom>
              <a:avLst/>
              <a:gdLst>
                <a:gd name="T0" fmla="*/ 43 w 62"/>
                <a:gd name="T1" fmla="*/ 21 h 83"/>
                <a:gd name="T2" fmla="*/ 42 w 62"/>
                <a:gd name="T3" fmla="*/ 24 h 83"/>
                <a:gd name="T4" fmla="*/ 47 w 62"/>
                <a:gd name="T5" fmla="*/ 28 h 83"/>
                <a:gd name="T6" fmla="*/ 50 w 62"/>
                <a:gd name="T7" fmla="*/ 20 h 83"/>
                <a:gd name="T8" fmla="*/ 21 w 62"/>
                <a:gd name="T9" fmla="*/ 4 h 83"/>
                <a:gd name="T10" fmla="*/ 20 w 62"/>
                <a:gd name="T11" fmla="*/ 47 h 83"/>
                <a:gd name="T12" fmla="*/ 51 w 62"/>
                <a:gd name="T13" fmla="*/ 67 h 83"/>
                <a:gd name="T14" fmla="*/ 41 w 62"/>
                <a:gd name="T15" fmla="*/ 65 h 83"/>
                <a:gd name="T16" fmla="*/ 42 w 62"/>
                <a:gd name="T17" fmla="*/ 65 h 83"/>
                <a:gd name="T18" fmla="*/ 35 w 62"/>
                <a:gd name="T19" fmla="*/ 62 h 83"/>
                <a:gd name="T20" fmla="*/ 36 w 62"/>
                <a:gd name="T21" fmla="*/ 68 h 83"/>
                <a:gd name="T22" fmla="*/ 58 w 62"/>
                <a:gd name="T23" fmla="*/ 64 h 83"/>
                <a:gd name="T24" fmla="*/ 14 w 62"/>
                <a:gd name="T25" fmla="*/ 24 h 83"/>
                <a:gd name="T26" fmla="*/ 43 w 62"/>
                <a:gd name="T27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83">
                  <a:moveTo>
                    <a:pt x="43" y="21"/>
                  </a:moveTo>
                  <a:cubicBezTo>
                    <a:pt x="39" y="22"/>
                    <a:pt x="39" y="22"/>
                    <a:pt x="42" y="24"/>
                  </a:cubicBezTo>
                  <a:cubicBezTo>
                    <a:pt x="44" y="26"/>
                    <a:pt x="45" y="28"/>
                    <a:pt x="47" y="28"/>
                  </a:cubicBezTo>
                  <a:cubicBezTo>
                    <a:pt x="48" y="28"/>
                    <a:pt x="50" y="20"/>
                    <a:pt x="50" y="20"/>
                  </a:cubicBezTo>
                  <a:cubicBezTo>
                    <a:pt x="50" y="20"/>
                    <a:pt x="47" y="0"/>
                    <a:pt x="21" y="4"/>
                  </a:cubicBezTo>
                  <a:cubicBezTo>
                    <a:pt x="0" y="8"/>
                    <a:pt x="1" y="36"/>
                    <a:pt x="20" y="47"/>
                  </a:cubicBezTo>
                  <a:cubicBezTo>
                    <a:pt x="40" y="59"/>
                    <a:pt x="53" y="59"/>
                    <a:pt x="51" y="67"/>
                  </a:cubicBezTo>
                  <a:cubicBezTo>
                    <a:pt x="48" y="75"/>
                    <a:pt x="42" y="68"/>
                    <a:pt x="41" y="65"/>
                  </a:cubicBezTo>
                  <a:cubicBezTo>
                    <a:pt x="42" y="65"/>
                    <a:pt x="42" y="66"/>
                    <a:pt x="42" y="65"/>
                  </a:cubicBezTo>
                  <a:cubicBezTo>
                    <a:pt x="43" y="63"/>
                    <a:pt x="37" y="60"/>
                    <a:pt x="35" y="62"/>
                  </a:cubicBezTo>
                  <a:cubicBezTo>
                    <a:pt x="33" y="65"/>
                    <a:pt x="33" y="69"/>
                    <a:pt x="36" y="68"/>
                  </a:cubicBezTo>
                  <a:cubicBezTo>
                    <a:pt x="38" y="77"/>
                    <a:pt x="55" y="83"/>
                    <a:pt x="58" y="64"/>
                  </a:cubicBezTo>
                  <a:cubicBezTo>
                    <a:pt x="62" y="48"/>
                    <a:pt x="20" y="52"/>
                    <a:pt x="14" y="24"/>
                  </a:cubicBezTo>
                  <a:cubicBezTo>
                    <a:pt x="12" y="6"/>
                    <a:pt x="38" y="6"/>
                    <a:pt x="43" y="2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0B06ADEA-BDCE-4099-B39E-2F4389FEA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263" y="3051175"/>
              <a:ext cx="241300" cy="246063"/>
            </a:xfrm>
            <a:custGeom>
              <a:avLst/>
              <a:gdLst>
                <a:gd name="T0" fmla="*/ 34 w 47"/>
                <a:gd name="T1" fmla="*/ 5 h 48"/>
                <a:gd name="T2" fmla="*/ 34 w 47"/>
                <a:gd name="T3" fmla="*/ 21 h 48"/>
                <a:gd name="T4" fmla="*/ 47 w 47"/>
                <a:gd name="T5" fmla="*/ 48 h 48"/>
                <a:gd name="T6" fmla="*/ 0 w 47"/>
                <a:gd name="T7" fmla="*/ 48 h 48"/>
                <a:gd name="T8" fmla="*/ 13 w 47"/>
                <a:gd name="T9" fmla="*/ 25 h 48"/>
                <a:gd name="T10" fmla="*/ 13 w 47"/>
                <a:gd name="T11" fmla="*/ 0 h 48"/>
                <a:gd name="T12" fmla="*/ 34 w 47"/>
                <a:gd name="T13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8">
                  <a:moveTo>
                    <a:pt x="34" y="5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34"/>
                    <a:pt x="41" y="46"/>
                    <a:pt x="4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1" y="42"/>
                    <a:pt x="13" y="32"/>
                    <a:pt x="13" y="25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4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5" name="Freeform 21">
              <a:extLst>
                <a:ext uri="{FF2B5EF4-FFF2-40B4-BE49-F238E27FC236}">
                  <a16:creationId xmlns:a16="http://schemas.microsoft.com/office/drawing/2014/main" id="{26348D81-53D3-4705-8EBA-94A7493D3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1" y="2566988"/>
              <a:ext cx="479425" cy="539750"/>
            </a:xfrm>
            <a:custGeom>
              <a:avLst/>
              <a:gdLst>
                <a:gd name="T0" fmla="*/ 10 w 93"/>
                <a:gd name="T1" fmla="*/ 0 h 105"/>
                <a:gd name="T2" fmla="*/ 1 w 93"/>
                <a:gd name="T3" fmla="*/ 17 h 105"/>
                <a:gd name="T4" fmla="*/ 45 w 93"/>
                <a:gd name="T5" fmla="*/ 105 h 105"/>
                <a:gd name="T6" fmla="*/ 48 w 93"/>
                <a:gd name="T7" fmla="*/ 105 h 105"/>
                <a:gd name="T8" fmla="*/ 92 w 93"/>
                <a:gd name="T9" fmla="*/ 17 h 105"/>
                <a:gd name="T10" fmla="*/ 83 w 93"/>
                <a:gd name="T11" fmla="*/ 0 h 105"/>
                <a:gd name="T12" fmla="*/ 10 w 9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5">
                  <a:moveTo>
                    <a:pt x="10" y="0"/>
                  </a:moveTo>
                  <a:cubicBezTo>
                    <a:pt x="0" y="0"/>
                    <a:pt x="1" y="5"/>
                    <a:pt x="1" y="17"/>
                  </a:cubicBezTo>
                  <a:cubicBezTo>
                    <a:pt x="1" y="48"/>
                    <a:pt x="17" y="105"/>
                    <a:pt x="45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76" y="105"/>
                    <a:pt x="92" y="48"/>
                    <a:pt x="92" y="17"/>
                  </a:cubicBezTo>
                  <a:cubicBezTo>
                    <a:pt x="92" y="5"/>
                    <a:pt x="93" y="0"/>
                    <a:pt x="8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6" name="Freeform 22">
              <a:extLst>
                <a:ext uri="{FF2B5EF4-FFF2-40B4-BE49-F238E27FC236}">
                  <a16:creationId xmlns:a16="http://schemas.microsoft.com/office/drawing/2014/main" id="{22D2A433-05DE-4400-A871-3C89436C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238" y="3349625"/>
              <a:ext cx="377825" cy="50800"/>
            </a:xfrm>
            <a:custGeom>
              <a:avLst/>
              <a:gdLst>
                <a:gd name="T0" fmla="*/ 73 w 73"/>
                <a:gd name="T1" fmla="*/ 5 h 10"/>
                <a:gd name="T2" fmla="*/ 68 w 73"/>
                <a:gd name="T3" fmla="*/ 10 h 10"/>
                <a:gd name="T4" fmla="*/ 5 w 73"/>
                <a:gd name="T5" fmla="*/ 10 h 10"/>
                <a:gd name="T6" fmla="*/ 0 w 73"/>
                <a:gd name="T7" fmla="*/ 5 h 10"/>
                <a:gd name="T8" fmla="*/ 0 w 73"/>
                <a:gd name="T9" fmla="*/ 5 h 10"/>
                <a:gd name="T10" fmla="*/ 5 w 73"/>
                <a:gd name="T11" fmla="*/ 0 h 10"/>
                <a:gd name="T12" fmla="*/ 68 w 73"/>
                <a:gd name="T13" fmla="*/ 0 h 10"/>
                <a:gd name="T14" fmla="*/ 73 w 7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0">
                  <a:moveTo>
                    <a:pt x="73" y="5"/>
                  </a:moveTo>
                  <a:cubicBezTo>
                    <a:pt x="73" y="8"/>
                    <a:pt x="71" y="10"/>
                    <a:pt x="6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7" name="Freeform 23">
              <a:extLst>
                <a:ext uri="{FF2B5EF4-FFF2-40B4-BE49-F238E27FC236}">
                  <a16:creationId xmlns:a16="http://schemas.microsoft.com/office/drawing/2014/main" id="{CF2D8D68-B251-482B-BF41-FD808774A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3400425"/>
              <a:ext cx="393700" cy="57150"/>
            </a:xfrm>
            <a:custGeom>
              <a:avLst/>
              <a:gdLst>
                <a:gd name="T0" fmla="*/ 0 w 76"/>
                <a:gd name="T1" fmla="*/ 6 h 11"/>
                <a:gd name="T2" fmla="*/ 6 w 76"/>
                <a:gd name="T3" fmla="*/ 0 h 11"/>
                <a:gd name="T4" fmla="*/ 71 w 76"/>
                <a:gd name="T5" fmla="*/ 0 h 11"/>
                <a:gd name="T6" fmla="*/ 76 w 76"/>
                <a:gd name="T7" fmla="*/ 6 h 11"/>
                <a:gd name="T8" fmla="*/ 76 w 76"/>
                <a:gd name="T9" fmla="*/ 6 h 11"/>
                <a:gd name="T10" fmla="*/ 71 w 76"/>
                <a:gd name="T11" fmla="*/ 11 h 11"/>
                <a:gd name="T12" fmla="*/ 6 w 76"/>
                <a:gd name="T13" fmla="*/ 11 h 11"/>
                <a:gd name="T14" fmla="*/ 0 w 76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11">
                  <a:moveTo>
                    <a:pt x="0" y="6"/>
                  </a:moveTo>
                  <a:cubicBezTo>
                    <a:pt x="0" y="3"/>
                    <a:pt x="3" y="0"/>
                    <a:pt x="6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8"/>
                    <a:pt x="74" y="11"/>
                    <a:pt x="71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8" name="Freeform 24">
              <a:extLst>
                <a:ext uri="{FF2B5EF4-FFF2-40B4-BE49-F238E27FC236}">
                  <a16:creationId xmlns:a16="http://schemas.microsoft.com/office/drawing/2014/main" id="{D0E838E0-C159-4154-BC84-AC022A09B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351" y="3297238"/>
              <a:ext cx="350838" cy="52388"/>
            </a:xfrm>
            <a:custGeom>
              <a:avLst/>
              <a:gdLst>
                <a:gd name="T0" fmla="*/ 68 w 68"/>
                <a:gd name="T1" fmla="*/ 5 h 10"/>
                <a:gd name="T2" fmla="*/ 63 w 68"/>
                <a:gd name="T3" fmla="*/ 0 h 10"/>
                <a:gd name="T4" fmla="*/ 5 w 68"/>
                <a:gd name="T5" fmla="*/ 0 h 10"/>
                <a:gd name="T6" fmla="*/ 0 w 68"/>
                <a:gd name="T7" fmla="*/ 5 h 10"/>
                <a:gd name="T8" fmla="*/ 0 w 68"/>
                <a:gd name="T9" fmla="*/ 5 h 10"/>
                <a:gd name="T10" fmla="*/ 5 w 68"/>
                <a:gd name="T11" fmla="*/ 10 h 10"/>
                <a:gd name="T12" fmla="*/ 63 w 68"/>
                <a:gd name="T13" fmla="*/ 10 h 10"/>
                <a:gd name="T14" fmla="*/ 68 w 68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0">
                  <a:moveTo>
                    <a:pt x="68" y="5"/>
                  </a:moveTo>
                  <a:cubicBezTo>
                    <a:pt x="68" y="2"/>
                    <a:pt x="66" y="0"/>
                    <a:pt x="6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6" y="10"/>
                    <a:pt x="68" y="8"/>
                    <a:pt x="68" y="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99" name="Freeform 25">
              <a:extLst>
                <a:ext uri="{FF2B5EF4-FFF2-40B4-BE49-F238E27FC236}">
                  <a16:creationId xmlns:a16="http://schemas.microsoft.com/office/drawing/2014/main" id="{19FDA0F6-6299-457A-B1E1-F8D26B0C9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738" y="2566988"/>
              <a:ext cx="242888" cy="539750"/>
            </a:xfrm>
            <a:custGeom>
              <a:avLst/>
              <a:gdLst>
                <a:gd name="T0" fmla="*/ 37 w 47"/>
                <a:gd name="T1" fmla="*/ 0 h 105"/>
                <a:gd name="T2" fmla="*/ 0 w 47"/>
                <a:gd name="T3" fmla="*/ 0 h 105"/>
                <a:gd name="T4" fmla="*/ 0 w 47"/>
                <a:gd name="T5" fmla="*/ 105 h 105"/>
                <a:gd name="T6" fmla="*/ 2 w 47"/>
                <a:gd name="T7" fmla="*/ 105 h 105"/>
                <a:gd name="T8" fmla="*/ 46 w 47"/>
                <a:gd name="T9" fmla="*/ 17 h 105"/>
                <a:gd name="T10" fmla="*/ 37 w 47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05">
                  <a:moveTo>
                    <a:pt x="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30" y="105"/>
                    <a:pt x="46" y="48"/>
                    <a:pt x="46" y="17"/>
                  </a:cubicBezTo>
                  <a:cubicBezTo>
                    <a:pt x="46" y="5"/>
                    <a:pt x="47" y="0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  <p:sp>
          <p:nvSpPr>
            <p:cNvPr id="100" name="Freeform 26">
              <a:extLst>
                <a:ext uri="{FF2B5EF4-FFF2-40B4-BE49-F238E27FC236}">
                  <a16:creationId xmlns:a16="http://schemas.microsoft.com/office/drawing/2014/main" id="{6DF1AB8E-D399-48A5-96D7-B807ABF67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4363" y="2665413"/>
              <a:ext cx="144463" cy="381000"/>
            </a:xfrm>
            <a:custGeom>
              <a:avLst/>
              <a:gdLst>
                <a:gd name="T0" fmla="*/ 22 w 28"/>
                <a:gd name="T1" fmla="*/ 0 h 74"/>
                <a:gd name="T2" fmla="*/ 0 w 28"/>
                <a:gd name="T3" fmla="*/ 74 h 74"/>
                <a:gd name="T4" fmla="*/ 22 w 28"/>
                <a:gd name="T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4">
                  <a:moveTo>
                    <a:pt x="22" y="0"/>
                  </a:moveTo>
                  <a:cubicBezTo>
                    <a:pt x="22" y="30"/>
                    <a:pt x="11" y="69"/>
                    <a:pt x="0" y="74"/>
                  </a:cubicBezTo>
                  <a:cubicBezTo>
                    <a:pt x="14" y="72"/>
                    <a:pt x="28" y="32"/>
                    <a:pt x="2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75"/>
            </a:p>
          </p:txBody>
        </p:sp>
      </p:grpSp>
    </p:spTree>
    <p:extLst>
      <p:ext uri="{BB962C8B-B14F-4D97-AF65-F5344CB8AC3E}">
        <p14:creationId xmlns:p14="http://schemas.microsoft.com/office/powerpoint/2010/main" val="2690436912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25">
            <a:extLst>
              <a:ext uri="{FF2B5EF4-FFF2-40B4-BE49-F238E27FC236}">
                <a16:creationId xmlns:a16="http://schemas.microsoft.com/office/drawing/2014/main" id="{68E91392-1A78-E54A-95BB-4C8C7F1612BA}"/>
              </a:ext>
            </a:extLst>
          </p:cNvPr>
          <p:cNvSpPr/>
          <p:nvPr/>
        </p:nvSpPr>
        <p:spPr bwMode="auto">
          <a:xfrm>
            <a:off x="5437452" y="1585697"/>
            <a:ext cx="3041374" cy="10354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 sz="56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F6F70332-01A0-5F40-9557-33331B84C2A3}"/>
              </a:ext>
            </a:extLst>
          </p:cNvPr>
          <p:cNvSpPr/>
          <p:nvPr/>
        </p:nvSpPr>
        <p:spPr bwMode="auto">
          <a:xfrm>
            <a:off x="5589906" y="1941068"/>
            <a:ext cx="2757732" cy="218274"/>
          </a:xfrm>
          <a:prstGeom prst="rect">
            <a:avLst/>
          </a:prstGeom>
          <a:solidFill>
            <a:srgbClr val="F2F2F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0BF3E156-3ADA-3D4D-A13B-EE4CF30FF034}"/>
              </a:ext>
            </a:extLst>
          </p:cNvPr>
          <p:cNvSpPr txBox="1"/>
          <p:nvPr/>
        </p:nvSpPr>
        <p:spPr>
          <a:xfrm>
            <a:off x="4712702" y="2793896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kumimoji="1"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86E51A73-1D03-460B-91D6-3FA34D3DF239}"/>
              </a:ext>
            </a:extLst>
          </p:cNvPr>
          <p:cNvGrpSpPr/>
          <p:nvPr/>
        </p:nvGrpSpPr>
        <p:grpSpPr>
          <a:xfrm>
            <a:off x="373511" y="2787668"/>
            <a:ext cx="2828572" cy="3016820"/>
            <a:chOff x="966787" y="1047750"/>
            <a:chExt cx="2919413" cy="2919413"/>
          </a:xfrm>
        </p:grpSpPr>
        <p:sp>
          <p:nvSpPr>
            <p:cNvPr id="67" name="Oval 12">
              <a:extLst>
                <a:ext uri="{FF2B5EF4-FFF2-40B4-BE49-F238E27FC236}">
                  <a16:creationId xmlns:a16="http://schemas.microsoft.com/office/drawing/2014/main" id="{EA53A484-58A6-439B-9F61-0B405A5F2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787" y="1047750"/>
              <a:ext cx="2919413" cy="2919413"/>
            </a:xfrm>
            <a:prstGeom prst="ellipse">
              <a:avLst/>
            </a:prstGeom>
            <a:noFill/>
            <a:ln w="50800" cap="rnd">
              <a:solidFill>
                <a:srgbClr val="AB243B">
                  <a:alpha val="84999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8" name="Oval 13">
              <a:extLst>
                <a:ext uri="{FF2B5EF4-FFF2-40B4-BE49-F238E27FC236}">
                  <a16:creationId xmlns:a16="http://schemas.microsoft.com/office/drawing/2014/main" id="{F40A7452-7AB3-47D5-85E5-1D9D74070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190" y="1267815"/>
              <a:ext cx="2470547" cy="2471142"/>
            </a:xfrm>
            <a:prstGeom prst="ellipse">
              <a:avLst/>
            </a:prstGeom>
            <a:solidFill>
              <a:srgbClr val="C95170">
                <a:alpha val="84999"/>
              </a:srgb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dirty="0"/>
            </a:p>
          </p:txBody>
        </p:sp>
      </p:grp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84D7BE9B-E9CC-433A-8CFB-FC3CD8B41C3D}"/>
              </a:ext>
            </a:extLst>
          </p:cNvPr>
          <p:cNvSpPr txBox="1"/>
          <p:nvPr/>
        </p:nvSpPr>
        <p:spPr>
          <a:xfrm>
            <a:off x="689133" y="3670589"/>
            <a:ext cx="2262158" cy="12879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TW" altLang="en-US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備戰奧林匹克運動會</a:t>
            </a:r>
            <a:endParaRPr kumimoji="1" lang="en-US" altLang="zh-TW" dirty="0">
              <a:solidFill>
                <a:schemeClr val="bg1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kumimoji="1" lang="zh-TW" altLang="en-US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黃金計畫</a:t>
            </a:r>
            <a:endParaRPr kumimoji="1" lang="en-US" altLang="zh-TW" dirty="0">
              <a:solidFill>
                <a:schemeClr val="bg1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kumimoji="1" lang="zh-TW" altLang="en-US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（黃金計畫</a:t>
            </a:r>
            <a:r>
              <a:rPr kumimoji="1" lang="en-US" altLang="zh-TW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2.0</a:t>
            </a:r>
            <a:r>
              <a:rPr kumimoji="1" lang="zh-TW" altLang="en-US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）</a:t>
            </a:r>
          </a:p>
        </p:txBody>
      </p:sp>
      <p:sp>
        <p:nvSpPr>
          <p:cNvPr id="70" name="圓角矩形 64">
            <a:extLst>
              <a:ext uri="{FF2B5EF4-FFF2-40B4-BE49-F238E27FC236}">
                <a16:creationId xmlns:a16="http://schemas.microsoft.com/office/drawing/2014/main" id="{CF5E2C92-CB2F-4998-A594-EFC8D70E0808}"/>
              </a:ext>
            </a:extLst>
          </p:cNvPr>
          <p:cNvSpPr/>
          <p:nvPr/>
        </p:nvSpPr>
        <p:spPr bwMode="auto">
          <a:xfrm>
            <a:off x="3261479" y="3573337"/>
            <a:ext cx="1451225" cy="641332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sym typeface="Gill Sans" charset="0"/>
              </a:rPr>
              <a:t>第二級</a:t>
            </a:r>
          </a:p>
        </p:txBody>
      </p:sp>
      <p:sp>
        <p:nvSpPr>
          <p:cNvPr id="75" name="圓角矩形 84">
            <a:extLst>
              <a:ext uri="{FF2B5EF4-FFF2-40B4-BE49-F238E27FC236}">
                <a16:creationId xmlns:a16="http://schemas.microsoft.com/office/drawing/2014/main" id="{52EFD7AD-DAEE-47A5-982D-55A76EB4F428}"/>
              </a:ext>
            </a:extLst>
          </p:cNvPr>
          <p:cNvSpPr/>
          <p:nvPr/>
        </p:nvSpPr>
        <p:spPr bwMode="auto">
          <a:xfrm>
            <a:off x="3261479" y="2787668"/>
            <a:ext cx="1451225" cy="641332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sym typeface="Gill Sans" charset="0"/>
              </a:rPr>
              <a:t>第一級</a:t>
            </a:r>
          </a:p>
        </p:txBody>
      </p:sp>
      <p:sp>
        <p:nvSpPr>
          <p:cNvPr id="76" name="圓角矩形 85">
            <a:extLst>
              <a:ext uri="{FF2B5EF4-FFF2-40B4-BE49-F238E27FC236}">
                <a16:creationId xmlns:a16="http://schemas.microsoft.com/office/drawing/2014/main" id="{FCB091F7-1375-4EA0-9480-60B4DEBD6CA5}"/>
              </a:ext>
            </a:extLst>
          </p:cNvPr>
          <p:cNvSpPr/>
          <p:nvPr/>
        </p:nvSpPr>
        <p:spPr bwMode="auto">
          <a:xfrm>
            <a:off x="3261479" y="4359006"/>
            <a:ext cx="1451225" cy="641332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sym typeface="Gill Sans" charset="0"/>
              </a:rPr>
              <a:t>第三級</a:t>
            </a:r>
          </a:p>
        </p:txBody>
      </p:sp>
      <p:sp>
        <p:nvSpPr>
          <p:cNvPr id="77" name="圓角矩形 86">
            <a:extLst>
              <a:ext uri="{FF2B5EF4-FFF2-40B4-BE49-F238E27FC236}">
                <a16:creationId xmlns:a16="http://schemas.microsoft.com/office/drawing/2014/main" id="{271432F1-05DD-4C14-AB2D-CF66CC2240D1}"/>
              </a:ext>
            </a:extLst>
          </p:cNvPr>
          <p:cNvSpPr/>
          <p:nvPr/>
        </p:nvSpPr>
        <p:spPr bwMode="auto">
          <a:xfrm>
            <a:off x="3261478" y="5144675"/>
            <a:ext cx="1451225" cy="641332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sym typeface="Gill Sans" charset="0"/>
              </a:rPr>
              <a:t>第四級</a:t>
            </a:r>
          </a:p>
        </p:txBody>
      </p:sp>
      <p:pic>
        <p:nvPicPr>
          <p:cNvPr id="41" name="內容版面配置區 3">
            <a:extLst>
              <a:ext uri="{FF2B5EF4-FFF2-40B4-BE49-F238E27FC236}">
                <a16:creationId xmlns:a16="http://schemas.microsoft.com/office/drawing/2014/main" id="{E0981033-9D1F-4295-896F-5B50456D2E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42" name="文字方塊 41">
            <a:extLst>
              <a:ext uri="{FF2B5EF4-FFF2-40B4-BE49-F238E27FC236}">
                <a16:creationId xmlns:a16="http://schemas.microsoft.com/office/drawing/2014/main" id="{148F127E-A82B-40A4-AD70-9841F6ABE0E8}"/>
              </a:ext>
            </a:extLst>
          </p:cNvPr>
          <p:cNvSpPr txBox="1"/>
          <p:nvPr/>
        </p:nvSpPr>
        <p:spPr>
          <a:xfrm>
            <a:off x="0" y="60941"/>
            <a:ext cx="53357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二、黃金計畫菁英選手培訓成效與精進策略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DA230655-090C-479A-812B-AE7D0763C6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44" name="文字方塊 43">
            <a:extLst>
              <a:ext uri="{FF2B5EF4-FFF2-40B4-BE49-F238E27FC236}">
                <a16:creationId xmlns:a16="http://schemas.microsoft.com/office/drawing/2014/main" id="{CA0087C9-E5B8-415B-BC94-101803EBF8F7}"/>
              </a:ext>
            </a:extLst>
          </p:cNvPr>
          <p:cNvSpPr txBox="1"/>
          <p:nvPr/>
        </p:nvSpPr>
        <p:spPr>
          <a:xfrm>
            <a:off x="0" y="690398"/>
            <a:ext cx="3243196" cy="369332"/>
          </a:xfrm>
          <a:prstGeom prst="rect">
            <a:avLst/>
          </a:prstGeom>
          <a:solidFill>
            <a:srgbClr val="AD2239"/>
          </a:solidFill>
        </p:spPr>
        <p:txBody>
          <a:bodyPr wrap="none" rtlCol="0">
            <a:spAutoFit/>
          </a:bodyPr>
          <a:lstStyle/>
          <a:p>
            <a:r>
              <a:rPr kumimoji="1"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備戰奧林匹克運動會黃金計畫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B789CD6-609E-4DD1-AE7B-403AAB3F9FE4}"/>
              </a:ext>
            </a:extLst>
          </p:cNvPr>
          <p:cNvSpPr/>
          <p:nvPr/>
        </p:nvSpPr>
        <p:spPr>
          <a:xfrm>
            <a:off x="151802" y="1185302"/>
            <a:ext cx="8568952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zh-TW" altLang="zh-TW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配合長期培養訓練</a:t>
            </a:r>
            <a:r>
              <a:rPr lang="zh-TW" altLang="en-US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、</a:t>
            </a:r>
            <a:r>
              <a:rPr lang="zh-TW" altLang="zh-TW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永續不間斷的推動我國菁英選手培訓政策，不侷限每四年一次的奧</a:t>
            </a:r>
            <a:r>
              <a:rPr lang="zh-TW" altLang="en-US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、亞運</a:t>
            </a:r>
            <a:r>
              <a:rPr lang="zh-TW" altLang="zh-TW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培訓工作，以準備取得當屆奧運會參賽資格→參加當屆奧運會比賽→準備下屆奧運會取得更多參賽資格→準備參加下屆奧運會比賽取得更優異成績，金字塔堆疊永續循環方式，擬定「備戰奧林匹克運動會黃金計畫」，將分成</a:t>
            </a:r>
            <a:r>
              <a:rPr lang="en-US" altLang="zh-TW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5</a:t>
            </a:r>
            <a:r>
              <a:rPr lang="zh-TW" altLang="zh-TW" sz="16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Times New Roman" panose="02020603050405020304" pitchFamily="18" charset="0"/>
              </a:rPr>
              <a:t>級為下屆及下下屆奧運潛力菁英選手，提供各客製化訓練計畫不同級別的補助。</a:t>
            </a:r>
            <a:endParaRPr lang="zh-TW" altLang="en-US" sz="16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7" name="圓角矩形 86">
            <a:extLst>
              <a:ext uri="{FF2B5EF4-FFF2-40B4-BE49-F238E27FC236}">
                <a16:creationId xmlns:a16="http://schemas.microsoft.com/office/drawing/2014/main" id="{5E0CF130-FF1C-4B5F-8E69-2B3805E578BE}"/>
              </a:ext>
            </a:extLst>
          </p:cNvPr>
          <p:cNvSpPr/>
          <p:nvPr/>
        </p:nvSpPr>
        <p:spPr bwMode="auto">
          <a:xfrm>
            <a:off x="3261477" y="5934135"/>
            <a:ext cx="1451225" cy="641332"/>
          </a:xfrm>
          <a:prstGeom prst="roundRect">
            <a:avLst/>
          </a:prstGeom>
          <a:solidFill>
            <a:srgbClr val="FF8B8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2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sym typeface="Gill Sans" charset="0"/>
              </a:rPr>
              <a:t>第五級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76E4F5EA-39A5-4B72-9AAA-F32D1E077290}"/>
              </a:ext>
            </a:extLst>
          </p:cNvPr>
          <p:cNvSpPr txBox="1"/>
          <p:nvPr/>
        </p:nvSpPr>
        <p:spPr>
          <a:xfrm>
            <a:off x="4935510" y="3558204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1"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7CC935D6-3C0D-4679-BBCD-768D9857A0BF}"/>
              </a:ext>
            </a:extLst>
          </p:cNvPr>
          <p:cNvSpPr txBox="1"/>
          <p:nvPr/>
        </p:nvSpPr>
        <p:spPr>
          <a:xfrm>
            <a:off x="4714936" y="4329212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kumimoji="1"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CBD22C81-1F8D-40BE-91CA-EAAE1ABB44B7}"/>
              </a:ext>
            </a:extLst>
          </p:cNvPr>
          <p:cNvSpPr txBox="1"/>
          <p:nvPr/>
        </p:nvSpPr>
        <p:spPr>
          <a:xfrm>
            <a:off x="4727772" y="5078016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kumimoji="1"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A7FF13DF-6BEF-4E02-AC7F-B1F08585977A}"/>
              </a:ext>
            </a:extLst>
          </p:cNvPr>
          <p:cNvSpPr txBox="1"/>
          <p:nvPr/>
        </p:nvSpPr>
        <p:spPr>
          <a:xfrm>
            <a:off x="4727772" y="5881129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 </a:t>
            </a:r>
            <a:r>
              <a:rPr kumimoji="1"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C084EDE-4223-488A-A651-51D0E85A83E2}"/>
              </a:ext>
            </a:extLst>
          </p:cNvPr>
          <p:cNvSpPr/>
          <p:nvPr/>
        </p:nvSpPr>
        <p:spPr bwMode="auto">
          <a:xfrm>
            <a:off x="404181" y="6350595"/>
            <a:ext cx="929656" cy="213784"/>
          </a:xfrm>
          <a:prstGeom prst="rect">
            <a:avLst/>
          </a:prstGeom>
          <a:solidFill>
            <a:srgbClr val="F74859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Total</a:t>
            </a:r>
            <a:endParaRPr lang="zh-TW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6DDF2316-D94C-4BE8-957A-9F90ACF21345}"/>
              </a:ext>
            </a:extLst>
          </p:cNvPr>
          <p:cNvSpPr txBox="1"/>
          <p:nvPr/>
        </p:nvSpPr>
        <p:spPr>
          <a:xfrm>
            <a:off x="1323126" y="5751550"/>
            <a:ext cx="19383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kumimoji="1"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人</a:t>
            </a:r>
            <a:endParaRPr kumimoji="1" lang="zh-TW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4" name="橢圓 53">
            <a:extLst>
              <a:ext uri="{FF2B5EF4-FFF2-40B4-BE49-F238E27FC236}">
                <a16:creationId xmlns:a16="http://schemas.microsoft.com/office/drawing/2014/main" id="{9BD31764-3A89-4655-8C7C-8B850D214119}"/>
              </a:ext>
            </a:extLst>
          </p:cNvPr>
          <p:cNvSpPr/>
          <p:nvPr/>
        </p:nvSpPr>
        <p:spPr bwMode="auto">
          <a:xfrm>
            <a:off x="180622" y="6400472"/>
            <a:ext cx="144016" cy="14401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TW" altLang="en-US" sz="56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744F0F9A-D673-4CDB-A6F4-8918A07FC7D3}"/>
              </a:ext>
            </a:extLst>
          </p:cNvPr>
          <p:cNvSpPr/>
          <p:nvPr/>
        </p:nvSpPr>
        <p:spPr>
          <a:xfrm>
            <a:off x="5989315" y="2788936"/>
            <a:ext cx="2358323" cy="608834"/>
          </a:xfrm>
          <a:prstGeom prst="homePlate">
            <a:avLst>
              <a:gd name="adj" fmla="val 2832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上限</a:t>
            </a:r>
            <a:r>
              <a:rPr lang="zh-TW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 </a:t>
            </a:r>
            <a:r>
              <a:rPr lang="en-US" altLang="zh-TW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1,500</a:t>
            </a:r>
            <a:r>
              <a:rPr lang="zh-TW" alt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萬</a:t>
            </a:r>
          </a:p>
        </p:txBody>
      </p:sp>
      <p:sp>
        <p:nvSpPr>
          <p:cNvPr id="58" name="箭號: 五邊形 57">
            <a:extLst>
              <a:ext uri="{FF2B5EF4-FFF2-40B4-BE49-F238E27FC236}">
                <a16:creationId xmlns:a16="http://schemas.microsoft.com/office/drawing/2014/main" id="{2D222EC4-AA48-4BC2-B368-C0F2B579EE4F}"/>
              </a:ext>
            </a:extLst>
          </p:cNvPr>
          <p:cNvSpPr/>
          <p:nvPr/>
        </p:nvSpPr>
        <p:spPr>
          <a:xfrm>
            <a:off x="6000234" y="3576952"/>
            <a:ext cx="2345785" cy="608834"/>
          </a:xfrm>
          <a:prstGeom prst="homePlate">
            <a:avLst>
              <a:gd name="adj" fmla="val 2832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上限 </a:t>
            </a:r>
            <a:r>
              <a:rPr lang="en-US" altLang="zh-TW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1,000</a:t>
            </a:r>
            <a:r>
              <a:rPr lang="zh-TW" alt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萬</a:t>
            </a:r>
          </a:p>
        </p:txBody>
      </p:sp>
      <p:sp>
        <p:nvSpPr>
          <p:cNvPr id="59" name="箭號: 五邊形 58">
            <a:extLst>
              <a:ext uri="{FF2B5EF4-FFF2-40B4-BE49-F238E27FC236}">
                <a16:creationId xmlns:a16="http://schemas.microsoft.com/office/drawing/2014/main" id="{996A3CBC-2A71-42B6-9A37-C718EBDB3B37}"/>
              </a:ext>
            </a:extLst>
          </p:cNvPr>
          <p:cNvSpPr/>
          <p:nvPr/>
        </p:nvSpPr>
        <p:spPr>
          <a:xfrm>
            <a:off x="6000234" y="4349672"/>
            <a:ext cx="2358323" cy="608834"/>
          </a:xfrm>
          <a:prstGeom prst="homePlate">
            <a:avLst>
              <a:gd name="adj" fmla="val 2832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上限 </a:t>
            </a:r>
            <a:r>
              <a:rPr lang="en-US" altLang="zh-TW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800</a:t>
            </a:r>
            <a:r>
              <a:rPr lang="zh-TW" alt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萬</a:t>
            </a:r>
          </a:p>
        </p:txBody>
      </p:sp>
      <p:sp>
        <p:nvSpPr>
          <p:cNvPr id="60" name="箭號: 五邊形 59">
            <a:extLst>
              <a:ext uri="{FF2B5EF4-FFF2-40B4-BE49-F238E27FC236}">
                <a16:creationId xmlns:a16="http://schemas.microsoft.com/office/drawing/2014/main" id="{D4FD3A09-2F5B-4D14-B78E-2DF051815F7E}"/>
              </a:ext>
            </a:extLst>
          </p:cNvPr>
          <p:cNvSpPr/>
          <p:nvPr/>
        </p:nvSpPr>
        <p:spPr>
          <a:xfrm>
            <a:off x="6000234" y="5928202"/>
            <a:ext cx="2358323" cy="608834"/>
          </a:xfrm>
          <a:prstGeom prst="homePlate">
            <a:avLst>
              <a:gd name="adj" fmla="val 2832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上限 </a:t>
            </a:r>
            <a:r>
              <a:rPr lang="en-US" altLang="zh-TW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250</a:t>
            </a:r>
            <a:r>
              <a:rPr lang="zh-TW" alt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萬</a:t>
            </a:r>
          </a:p>
        </p:txBody>
      </p:sp>
      <p:sp>
        <p:nvSpPr>
          <p:cNvPr id="61" name="箭號: 五邊形 60">
            <a:extLst>
              <a:ext uri="{FF2B5EF4-FFF2-40B4-BE49-F238E27FC236}">
                <a16:creationId xmlns:a16="http://schemas.microsoft.com/office/drawing/2014/main" id="{EF7CF571-1BCD-4371-B83E-5409F1FE40AA}"/>
              </a:ext>
            </a:extLst>
          </p:cNvPr>
          <p:cNvSpPr/>
          <p:nvPr/>
        </p:nvSpPr>
        <p:spPr>
          <a:xfrm>
            <a:off x="6010947" y="5142716"/>
            <a:ext cx="2333486" cy="608834"/>
          </a:xfrm>
          <a:prstGeom prst="homePlate">
            <a:avLst>
              <a:gd name="adj" fmla="val 2832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上限 </a:t>
            </a:r>
            <a:r>
              <a:rPr lang="en-US" altLang="zh-TW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350</a:t>
            </a:r>
            <a:r>
              <a:rPr lang="zh-TW" alt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萬</a:t>
            </a:r>
          </a:p>
        </p:txBody>
      </p:sp>
    </p:spTree>
    <p:extLst>
      <p:ext uri="{BB962C8B-B14F-4D97-AF65-F5344CB8AC3E}">
        <p14:creationId xmlns:p14="http://schemas.microsoft.com/office/powerpoint/2010/main" val="27094400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/>
          <p:cNvSpPr txBox="1">
            <a:spLocks/>
          </p:cNvSpPr>
          <p:nvPr/>
        </p:nvSpPr>
        <p:spPr>
          <a:xfrm>
            <a:off x="83232" y="1281181"/>
            <a:ext cx="6593816" cy="120638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23" indent="-257123">
              <a:buClr>
                <a:srgbClr val="008000"/>
              </a:buClr>
            </a:pPr>
            <a:r>
              <a:rPr lang="zh-TW" altLang="en-US" sz="1800" b="1" dirty="0">
                <a:solidFill>
                  <a:srgbClr val="00B050"/>
                </a:solidFill>
                <a:ea typeface="微軟正黑體" panose="020B0604030504040204" pitchFamily="34" charset="-120"/>
              </a:rPr>
              <a:t>六大領域全方位服務：生理生化、運動心理、醫療防護、體能訓練、運動營養、情蒐資訊。</a:t>
            </a:r>
          </a:p>
          <a:p>
            <a:pPr marL="257123" indent="-257123">
              <a:buClr>
                <a:srgbClr val="008000"/>
              </a:buClr>
            </a:pPr>
            <a:r>
              <a:rPr lang="zh-TW" altLang="en-US" sz="1800" b="1" dirty="0">
                <a:solidFill>
                  <a:srgbClr val="00B050"/>
                </a:solidFill>
                <a:ea typeface="微軟正黑體" panose="020B0604030504040204" pitchFamily="34" charset="-120"/>
              </a:rPr>
              <a:t>針對各專項運動制訂運科支援策略，以科學為依據的解決方案，週期性監控給予分析及回饋。</a:t>
            </a:r>
          </a:p>
        </p:txBody>
      </p:sp>
      <p:sp>
        <p:nvSpPr>
          <p:cNvPr id="8" name="矩形 7"/>
          <p:cNvSpPr/>
          <p:nvPr/>
        </p:nvSpPr>
        <p:spPr>
          <a:xfrm>
            <a:off x="6323275" y="854130"/>
            <a:ext cx="27374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>
              <a:buFont typeface="Wingdings" pitchFamily="2" charset="2"/>
              <a:buChar char="ü"/>
            </a:pP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第一線執行人員</a:t>
            </a:r>
            <a:endParaRPr lang="en-US" altLang="zh-TW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提供立即協助</a:t>
            </a:r>
            <a:endParaRPr lang="en-US" altLang="zh-TW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l">
              <a:buFont typeface="Wingdings" pitchFamily="2" charset="2"/>
              <a:buChar char="ü"/>
            </a:pP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長期支援人力</a:t>
            </a:r>
            <a:endParaRPr lang="en-US" altLang="zh-TW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3232" y="648315"/>
            <a:ext cx="5837260" cy="1207563"/>
            <a:chOff x="-2031528" y="-905534"/>
            <a:chExt cx="9835217" cy="1553604"/>
          </a:xfrm>
          <a:noFill/>
        </p:grpSpPr>
        <p:sp>
          <p:nvSpPr>
            <p:cNvPr id="13" name="圓角矩形 12"/>
            <p:cNvSpPr/>
            <p:nvPr/>
          </p:nvSpPr>
          <p:spPr>
            <a:xfrm>
              <a:off x="18979" y="-1"/>
              <a:ext cx="7784710" cy="648071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3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圓角矩形 4"/>
            <p:cNvSpPr/>
            <p:nvPr/>
          </p:nvSpPr>
          <p:spPr>
            <a:xfrm>
              <a:off x="-2031528" y="-905534"/>
              <a:ext cx="7902660" cy="610108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425" tIns="71425" rIns="71425" bIns="71425" numCol="1" spcCol="1270" anchor="ctr" anchorCtr="0">
              <a:noAutofit/>
            </a:bodyPr>
            <a:lstStyle/>
            <a:p>
              <a:pPr defTabSz="833271">
                <a:lnSpc>
                  <a:spcPct val="90000"/>
                </a:lnSpc>
              </a:pPr>
              <a:r>
                <a:rPr lang="zh-TW" altLang="en-US" sz="3000" b="1" dirty="0">
                  <a:solidFill>
                    <a:schemeClr val="tx1"/>
                  </a:solidFill>
                  <a:latin typeface="華康新特明體" panose="02020909000000000000" pitchFamily="49" charset="-120"/>
                  <a:ea typeface="華康新特明體" panose="02020909000000000000" pitchFamily="49" charset="-120"/>
                  <a:cs typeface="+mj-cs"/>
                </a:rPr>
                <a:t>運動科學全方位支援</a:t>
              </a:r>
            </a:p>
          </p:txBody>
        </p:sp>
      </p:grpSp>
      <p:pic>
        <p:nvPicPr>
          <p:cNvPr id="16" name="內容版面配置區 4">
            <a:extLst>
              <a:ext uri="{FF2B5EF4-FFF2-40B4-BE49-F238E27FC236}">
                <a16:creationId xmlns:a16="http://schemas.microsoft.com/office/drawing/2014/main" id="{8210FC8A-1E30-4E97-BF1B-59BBE8134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07341"/>
            <a:ext cx="7741150" cy="3806880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5C9ED2FD-42AA-493C-91B9-1480794AE8CA}"/>
              </a:ext>
            </a:extLst>
          </p:cNvPr>
          <p:cNvGrpSpPr/>
          <p:nvPr/>
        </p:nvGrpSpPr>
        <p:grpSpPr>
          <a:xfrm>
            <a:off x="6512045" y="2306055"/>
            <a:ext cx="2571824" cy="1891330"/>
            <a:chOff x="6597575" y="2038304"/>
            <a:chExt cx="1862818" cy="1080529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5074864-E14D-47DC-BC08-244EF4EA62B4}"/>
                </a:ext>
              </a:extLst>
            </p:cNvPr>
            <p:cNvSpPr/>
            <p:nvPr/>
          </p:nvSpPr>
          <p:spPr>
            <a:xfrm>
              <a:off x="6613255" y="2038304"/>
              <a:ext cx="1847138" cy="1080529"/>
            </a:xfrm>
            <a:prstGeom prst="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A0DA9582-D72D-475B-BFB7-957AD6415EEC}"/>
                </a:ext>
              </a:extLst>
            </p:cNvPr>
            <p:cNvSpPr txBox="1"/>
            <p:nvPr/>
          </p:nvSpPr>
          <p:spPr>
            <a:xfrm>
              <a:off x="6597575" y="2038304"/>
              <a:ext cx="1847138" cy="108052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1066800"/>
              <a:r>
                <a:rPr lang="zh-TW" altLang="en-US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現有人力</a:t>
              </a:r>
              <a:endParaRPr lang="en-US" altLang="zh-TW" sz="2800" dirty="0">
                <a:solidFill>
                  <a:srgbClr val="FF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  <a:cs typeface="Times New Roman" panose="02020603050405020304" pitchFamily="18" charset="0"/>
              </a:endParaRPr>
            </a:p>
            <a:p>
              <a:pPr algn="ctr" defTabSz="1066800"/>
              <a:r>
                <a:rPr lang="zh-TW" altLang="en-US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運科組：</a:t>
              </a:r>
              <a:r>
                <a:rPr lang="en-US" altLang="zh-TW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33</a:t>
              </a:r>
              <a:r>
                <a:rPr lang="zh-TW" altLang="en-US" sz="20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位</a:t>
              </a:r>
              <a:endParaRPr lang="en-US" altLang="zh-TW" sz="2000" dirty="0">
                <a:solidFill>
                  <a:srgbClr val="FF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  <a:cs typeface="Times New Roman" panose="02020603050405020304" pitchFamily="18" charset="0"/>
              </a:endParaRPr>
            </a:p>
            <a:p>
              <a:pPr algn="ctr" defTabSz="1066800"/>
              <a:r>
                <a:rPr lang="zh-TW" altLang="en-US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醫護組：</a:t>
              </a:r>
              <a:r>
                <a:rPr lang="en-US" altLang="zh-TW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31</a:t>
              </a:r>
              <a:r>
                <a:rPr lang="zh-TW" altLang="en-US" sz="20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位</a:t>
              </a:r>
              <a:endParaRPr lang="en-US" altLang="zh-TW" sz="2000" dirty="0">
                <a:solidFill>
                  <a:srgbClr val="FF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  <a:cs typeface="Times New Roman" panose="02020603050405020304" pitchFamily="18" charset="0"/>
              </a:endParaRPr>
            </a:p>
            <a:p>
              <a:pPr algn="ctr" defTabSz="1066800"/>
              <a:r>
                <a:rPr lang="zh-TW" altLang="en-US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合計：</a:t>
              </a:r>
              <a:r>
                <a:rPr lang="en-US" altLang="zh-TW" sz="28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64</a:t>
              </a:r>
              <a:r>
                <a:rPr lang="zh-TW" altLang="en-US" sz="2000" dirty="0">
                  <a:solidFill>
                    <a:srgbClr val="FF0000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  <a:cs typeface="Times New Roman" panose="02020603050405020304" pitchFamily="18" charset="0"/>
                </a:rPr>
                <a:t>位</a:t>
              </a:r>
            </a:p>
          </p:txBody>
        </p:sp>
      </p:grpSp>
      <p:pic>
        <p:nvPicPr>
          <p:cNvPr id="21" name="內容版面配置區 3">
            <a:extLst>
              <a:ext uri="{FF2B5EF4-FFF2-40B4-BE49-F238E27FC236}">
                <a16:creationId xmlns:a16="http://schemas.microsoft.com/office/drawing/2014/main" id="{45B5F4A5-1B69-4FE6-897B-57DF9CA0E5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77985F5-8038-4776-8B87-47AD3783A78E}"/>
              </a:ext>
            </a:extLst>
          </p:cNvPr>
          <p:cNvSpPr/>
          <p:nvPr/>
        </p:nvSpPr>
        <p:spPr>
          <a:xfrm>
            <a:off x="56097" y="37609"/>
            <a:ext cx="476284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三、運動科學支援訓練執行情形及成效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F8581828-648E-432D-9E84-F6DABB81A9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43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DDB7EA-69F3-4EC2-95FC-BD55D136EC12}"/>
              </a:ext>
            </a:extLst>
          </p:cNvPr>
          <p:cNvSpPr/>
          <p:nvPr/>
        </p:nvSpPr>
        <p:spPr>
          <a:xfrm>
            <a:off x="56097" y="661079"/>
            <a:ext cx="55707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00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繼續深化國訓中心運科支援量能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216E062-738E-4F3E-BF79-C0DF8A3B32C0}"/>
              </a:ext>
            </a:extLst>
          </p:cNvPr>
          <p:cNvSpPr/>
          <p:nvPr/>
        </p:nvSpPr>
        <p:spPr>
          <a:xfrm>
            <a:off x="145751" y="1215077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TW" altLang="en-US" sz="2000" b="1" dirty="0">
                <a:solidFill>
                  <a:srgbClr val="0000FF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解決當下運科支援上的需求</a:t>
            </a:r>
            <a:r>
              <a:rPr lang="en-US" altLang="zh-TW" sz="2000" b="1" dirty="0">
                <a:solidFill>
                  <a:srgbClr val="0000FF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/</a:t>
            </a:r>
            <a:r>
              <a:rPr lang="zh-TW" altLang="en-US" sz="2000" b="1" dirty="0">
                <a:solidFill>
                  <a:srgbClr val="0000FF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問題</a:t>
            </a:r>
            <a:endParaRPr lang="en-US" altLang="zh-TW" sz="2000" b="1" dirty="0">
              <a:solidFill>
                <a:srgbClr val="0000FF"/>
              </a:solidFill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685800" lvl="2" indent="-3429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包括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軟硬體設備上的改善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，並需要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導入更多的創新科技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，建立智慧場館，這些仍需要仰賴與外部單位的合作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(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包括科技部、工研院、學術單位、科技公司等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)</a:t>
            </a:r>
          </a:p>
          <a:p>
            <a:pPr marL="685800" lvl="2" indent="-3429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「運動科學處組織與人力」強化計畫，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擴大運動科學組織編制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，自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111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年運科人力將由現行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19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人增加員額至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41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人，後續將配合增聘人員到位，統籌運用逐步紓緩人力不足的情形。</a:t>
            </a:r>
            <a:endParaRPr lang="en-US" altLang="zh-TW" sz="2000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685800" lvl="2" indent="-342900"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針對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運動科學人力薪資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，除物理治療師及運動防護員已於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108 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年調升，其餘均提升</a:t>
            </a:r>
            <a:r>
              <a:rPr lang="en-US" altLang="zh-TW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1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薪階；並另採計其證照、年資；現職人員等階，則配合起薪修正額度，同步平移等階。</a:t>
            </a:r>
            <a:endParaRPr lang="en-US" altLang="zh-TW" sz="2000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2000" b="1" dirty="0">
                <a:solidFill>
                  <a:srgbClr val="0000FF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與外部單位的合作模式</a:t>
            </a:r>
          </a:p>
          <a:p>
            <a:pPr marL="685800" lvl="2" indent="-34290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直接應用研究的成果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：研究團隊之成果，已可直接應用至訓練場域上的軟硬體設備。</a:t>
            </a:r>
            <a:endParaRPr lang="en-US" altLang="zh-TW" sz="2000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685800" lvl="2" indent="-34290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透過先導研究，提出國訓中心教練選手在訓練上的需求：透過國家各部會計畫的挹注，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委由外部單位</a:t>
            </a:r>
            <a:r>
              <a:rPr lang="en-US" altLang="zh-TW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並與國訓中心運科人員</a:t>
            </a:r>
            <a:r>
              <a:rPr lang="en-US" altLang="zh-TW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/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教練合作</a:t>
            </a:r>
            <a:r>
              <a:rPr lang="en-US" altLang="zh-TW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) 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來開發軟硬體設備或整合系統</a:t>
            </a: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，將創新科技導入訓練場域中，提升運科支援與訓練效益。</a:t>
            </a:r>
            <a:endParaRPr lang="en-US" altLang="zh-TW" sz="2000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685800" lvl="2" indent="-34290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國訓中心與外部單位的</a:t>
            </a:r>
            <a:r>
              <a:rPr lang="zh-TW" altLang="en-US" sz="2000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研究人力合聘。</a:t>
            </a:r>
          </a:p>
        </p:txBody>
      </p:sp>
      <p:pic>
        <p:nvPicPr>
          <p:cNvPr id="16" name="內容版面配置區 3">
            <a:extLst>
              <a:ext uri="{FF2B5EF4-FFF2-40B4-BE49-F238E27FC236}">
                <a16:creationId xmlns:a16="http://schemas.microsoft.com/office/drawing/2014/main" id="{C08CC743-9A7D-4794-864A-BD173FC1A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7BFD6B1-90AA-42A7-9E50-B63D1A4F5F81}"/>
              </a:ext>
            </a:extLst>
          </p:cNvPr>
          <p:cNvSpPr/>
          <p:nvPr/>
        </p:nvSpPr>
        <p:spPr>
          <a:xfrm>
            <a:off x="56097" y="37609"/>
            <a:ext cx="476284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三、運動科學支援訓練執行情形及成效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D1DB57AD-5DF8-4E6B-9AC8-1020C9FFCA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53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106BDF0B-23BF-44A0-8392-87E7FA5EDB10}"/>
              </a:ext>
            </a:extLst>
          </p:cNvPr>
          <p:cNvSpPr txBox="1"/>
          <p:nvPr/>
        </p:nvSpPr>
        <p:spPr>
          <a:xfrm>
            <a:off x="1171034" y="2833835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1042" name="Picture 18" descr="📌">
            <a:extLst>
              <a:ext uri="{FF2B5EF4-FFF2-40B4-BE49-F238E27FC236}">
                <a16:creationId xmlns:a16="http://schemas.microsoft.com/office/drawing/2014/main" id="{8EAFB646-09B4-4EDA-A2CD-F559ED121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-11779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D82A63D7-CADA-4AD2-815A-5D806EE87D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895A62E-B16B-4E23-ABA8-81A072E135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755" t="8529" r="18483" b="45177"/>
          <a:stretch/>
        </p:blipFill>
        <p:spPr>
          <a:xfrm>
            <a:off x="4487" y="-7180"/>
            <a:ext cx="2699792" cy="52292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5AFECCA-C6B6-4E93-B4E1-2B8968D390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17F4B502-D2B4-4366-A8BD-2B272FC75F84}"/>
              </a:ext>
            </a:extLst>
          </p:cNvPr>
          <p:cNvSpPr txBox="1"/>
          <p:nvPr/>
        </p:nvSpPr>
        <p:spPr>
          <a:xfrm>
            <a:off x="2726411" y="69066"/>
            <a:ext cx="26997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運科支援實例分享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B424E47-B0CC-48BC-9908-0397C4FD697F}"/>
              </a:ext>
            </a:extLst>
          </p:cNvPr>
          <p:cNvSpPr/>
          <p:nvPr/>
        </p:nvSpPr>
        <p:spPr>
          <a:xfrm>
            <a:off x="1440703" y="2628781"/>
            <a:ext cx="667362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60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運科支援亮點（待補充）</a:t>
            </a:r>
            <a:endParaRPr lang="en-US" altLang="zh-TW" sz="46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2327204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字方塊 33">
            <a:extLst>
              <a:ext uri="{FF2B5EF4-FFF2-40B4-BE49-F238E27FC236}">
                <a16:creationId xmlns:a16="http://schemas.microsoft.com/office/drawing/2014/main" id="{6DDFA7C3-65E4-CF4D-B107-6865121132F3}"/>
              </a:ext>
            </a:extLst>
          </p:cNvPr>
          <p:cNvSpPr txBox="1"/>
          <p:nvPr/>
        </p:nvSpPr>
        <p:spPr>
          <a:xfrm>
            <a:off x="4166" y="4319836"/>
            <a:ext cx="2377574" cy="369332"/>
          </a:xfrm>
          <a:prstGeom prst="rect">
            <a:avLst/>
          </a:prstGeom>
          <a:solidFill>
            <a:srgbClr val="AD2239"/>
          </a:solidFill>
        </p:spPr>
        <p:txBody>
          <a:bodyPr wrap="none" rtlCol="0">
            <a:spAutoFit/>
          </a:bodyPr>
          <a:lstStyle/>
          <a:p>
            <a:r>
              <a:rPr kumimoji="1"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疫苗施打規劃及原則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32852EC2-9715-0E4A-9E64-070CF3485669}"/>
              </a:ext>
            </a:extLst>
          </p:cNvPr>
          <p:cNvGrpSpPr/>
          <p:nvPr/>
        </p:nvGrpSpPr>
        <p:grpSpPr>
          <a:xfrm>
            <a:off x="3651611" y="3408036"/>
            <a:ext cx="5041400" cy="1138974"/>
            <a:chOff x="881473" y="1618782"/>
            <a:chExt cx="7578958" cy="1848200"/>
          </a:xfrm>
        </p:grpSpPr>
        <p:sp>
          <p:nvSpPr>
            <p:cNvPr id="54" name="Freeform 1">
              <a:extLst>
                <a:ext uri="{FF2B5EF4-FFF2-40B4-BE49-F238E27FC236}">
                  <a16:creationId xmlns:a16="http://schemas.microsoft.com/office/drawing/2014/main" id="{2B41487D-B595-8C4B-88EE-D76129975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473" y="1618782"/>
              <a:ext cx="2933911" cy="1831335"/>
            </a:xfrm>
            <a:custGeom>
              <a:avLst/>
              <a:gdLst>
                <a:gd name="T0" fmla="*/ 0 w 21600"/>
                <a:gd name="T1" fmla="*/ 10 h 21600"/>
                <a:gd name="T2" fmla="*/ 5507 w 21600"/>
                <a:gd name="T3" fmla="*/ 10835 h 21600"/>
                <a:gd name="T4" fmla="*/ 2 w 21600"/>
                <a:gd name="T5" fmla="*/ 21600 h 21600"/>
                <a:gd name="T6" fmla="*/ 16111 w 21600"/>
                <a:gd name="T7" fmla="*/ 21600 h 21600"/>
                <a:gd name="T8" fmla="*/ 21600 w 21600"/>
                <a:gd name="T9" fmla="*/ 10854 h 21600"/>
                <a:gd name="T10" fmla="*/ 16087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5507" y="10835"/>
                  </a:lnTo>
                  <a:lnTo>
                    <a:pt x="2" y="21600"/>
                  </a:lnTo>
                  <a:lnTo>
                    <a:pt x="16111" y="21600"/>
                  </a:lnTo>
                  <a:lnTo>
                    <a:pt x="21600" y="10854"/>
                  </a:lnTo>
                  <a:lnTo>
                    <a:pt x="16087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62" name="Freeform 2">
              <a:extLst>
                <a:ext uri="{FF2B5EF4-FFF2-40B4-BE49-F238E27FC236}">
                  <a16:creationId xmlns:a16="http://schemas.microsoft.com/office/drawing/2014/main" id="{7643AA49-8085-EB42-A79F-989084243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997" y="1619947"/>
              <a:ext cx="2933911" cy="1831335"/>
            </a:xfrm>
            <a:custGeom>
              <a:avLst/>
              <a:gdLst>
                <a:gd name="T0" fmla="*/ 0 w 21600"/>
                <a:gd name="T1" fmla="*/ 10 h 21600"/>
                <a:gd name="T2" fmla="*/ 5507 w 21600"/>
                <a:gd name="T3" fmla="*/ 10835 h 21600"/>
                <a:gd name="T4" fmla="*/ 2 w 21600"/>
                <a:gd name="T5" fmla="*/ 21600 h 21600"/>
                <a:gd name="T6" fmla="*/ 16111 w 21600"/>
                <a:gd name="T7" fmla="*/ 21600 h 21600"/>
                <a:gd name="T8" fmla="*/ 21600 w 21600"/>
                <a:gd name="T9" fmla="*/ 10854 h 21600"/>
                <a:gd name="T10" fmla="*/ 16087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5507" y="10835"/>
                  </a:lnTo>
                  <a:lnTo>
                    <a:pt x="2" y="21600"/>
                  </a:lnTo>
                  <a:lnTo>
                    <a:pt x="16111" y="21600"/>
                  </a:lnTo>
                  <a:lnTo>
                    <a:pt x="21600" y="10854"/>
                  </a:lnTo>
                  <a:lnTo>
                    <a:pt x="16087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solidFill>
              <a:srgbClr val="FFC1C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A6C161BC-B9EF-3D45-BD3D-0C6D6B615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520" y="1635647"/>
              <a:ext cx="2933911" cy="1831335"/>
            </a:xfrm>
            <a:custGeom>
              <a:avLst/>
              <a:gdLst>
                <a:gd name="T0" fmla="*/ 0 w 21600"/>
                <a:gd name="T1" fmla="*/ 10 h 21600"/>
                <a:gd name="T2" fmla="*/ 5507 w 21600"/>
                <a:gd name="T3" fmla="*/ 10835 h 21600"/>
                <a:gd name="T4" fmla="*/ 2 w 21600"/>
                <a:gd name="T5" fmla="*/ 21600 h 21600"/>
                <a:gd name="T6" fmla="*/ 16111 w 21600"/>
                <a:gd name="T7" fmla="*/ 21600 h 21600"/>
                <a:gd name="T8" fmla="*/ 21600 w 21600"/>
                <a:gd name="T9" fmla="*/ 10854 h 21600"/>
                <a:gd name="T10" fmla="*/ 16087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5507" y="10835"/>
                  </a:lnTo>
                  <a:lnTo>
                    <a:pt x="2" y="21600"/>
                  </a:lnTo>
                  <a:lnTo>
                    <a:pt x="16111" y="21600"/>
                  </a:lnTo>
                  <a:lnTo>
                    <a:pt x="21600" y="10854"/>
                  </a:lnTo>
                  <a:lnTo>
                    <a:pt x="16087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solidFill>
              <a:srgbClr val="FF8F88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69B85663-6055-234F-BF49-812E495283C0}"/>
                </a:ext>
              </a:extLst>
            </p:cNvPr>
            <p:cNvSpPr txBox="1"/>
            <p:nvPr/>
          </p:nvSpPr>
          <p:spPr>
            <a:xfrm>
              <a:off x="1727862" y="1811661"/>
              <a:ext cx="1357235" cy="1548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分批</a:t>
              </a:r>
              <a:endParaRPr kumimoji="1"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施打</a:t>
              </a:r>
            </a:p>
          </p:txBody>
        </p:sp>
        <p:sp>
          <p:nvSpPr>
            <p:cNvPr id="69" name="文字方塊 68">
              <a:extLst>
                <a:ext uri="{FF2B5EF4-FFF2-40B4-BE49-F238E27FC236}">
                  <a16:creationId xmlns:a16="http://schemas.microsoft.com/office/drawing/2014/main" id="{F6A46CDC-BC09-3343-813B-33FC0241F28C}"/>
                </a:ext>
              </a:extLst>
            </p:cNvPr>
            <p:cNvSpPr txBox="1"/>
            <p:nvPr/>
          </p:nvSpPr>
          <p:spPr>
            <a:xfrm>
              <a:off x="4144890" y="1811661"/>
              <a:ext cx="1357235" cy="1548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逐步</a:t>
              </a:r>
              <a:endParaRPr kumimoji="1"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開放</a:t>
              </a:r>
            </a:p>
          </p:txBody>
        </p:sp>
        <p:sp>
          <p:nvSpPr>
            <p:cNvPr id="70" name="文字方塊 69">
              <a:extLst>
                <a:ext uri="{FF2B5EF4-FFF2-40B4-BE49-F238E27FC236}">
                  <a16:creationId xmlns:a16="http://schemas.microsoft.com/office/drawing/2014/main" id="{C309F8C4-AD2C-3E48-A944-1C10495168ED}"/>
                </a:ext>
              </a:extLst>
            </p:cNvPr>
            <p:cNvSpPr txBox="1"/>
            <p:nvPr/>
          </p:nvSpPr>
          <p:spPr>
            <a:xfrm>
              <a:off x="6447099" y="1811661"/>
              <a:ext cx="1357235" cy="1548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自主</a:t>
              </a:r>
              <a:endParaRPr kumimoji="1"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kumimoji="1"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決定</a:t>
              </a:r>
            </a:p>
          </p:txBody>
        </p:sp>
      </p:grp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DD2668E8-29AE-3949-A02E-3402D53E4C49}"/>
              </a:ext>
            </a:extLst>
          </p:cNvPr>
          <p:cNvSpPr txBox="1"/>
          <p:nvPr/>
        </p:nvSpPr>
        <p:spPr>
          <a:xfrm>
            <a:off x="0" y="2619344"/>
            <a:ext cx="2723823" cy="369332"/>
          </a:xfrm>
          <a:prstGeom prst="rect">
            <a:avLst/>
          </a:prstGeom>
          <a:solidFill>
            <a:srgbClr val="AD2239"/>
          </a:solidFill>
        </p:spPr>
        <p:txBody>
          <a:bodyPr wrap="none" rtlCol="0">
            <a:spAutoFit/>
          </a:bodyPr>
          <a:lstStyle/>
          <a:p>
            <a:r>
              <a:rPr kumimoji="1"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參與國際賽事防疫措施  </a:t>
            </a:r>
          </a:p>
        </p:txBody>
      </p:sp>
      <p:grpSp>
        <p:nvGrpSpPr>
          <p:cNvPr id="99" name="群組 98">
            <a:extLst>
              <a:ext uri="{FF2B5EF4-FFF2-40B4-BE49-F238E27FC236}">
                <a16:creationId xmlns:a16="http://schemas.microsoft.com/office/drawing/2014/main" id="{68958F82-BDBD-B841-A998-ECADEF596CDC}"/>
              </a:ext>
            </a:extLst>
          </p:cNvPr>
          <p:cNvGrpSpPr/>
          <p:nvPr/>
        </p:nvGrpSpPr>
        <p:grpSpPr>
          <a:xfrm>
            <a:off x="1343655" y="663001"/>
            <a:ext cx="6644731" cy="1831827"/>
            <a:chOff x="2165127" y="788100"/>
            <a:chExt cx="6644731" cy="1831827"/>
          </a:xfrm>
        </p:grpSpPr>
        <p:sp>
          <p:nvSpPr>
            <p:cNvPr id="79" name="剪去並圓角化單一角落矩形 78">
              <a:extLst>
                <a:ext uri="{FF2B5EF4-FFF2-40B4-BE49-F238E27FC236}">
                  <a16:creationId xmlns:a16="http://schemas.microsoft.com/office/drawing/2014/main" id="{744F80D2-8899-A948-B09E-329B149626E0}"/>
                </a:ext>
              </a:extLst>
            </p:cNvPr>
            <p:cNvSpPr/>
            <p:nvPr/>
          </p:nvSpPr>
          <p:spPr bwMode="auto">
            <a:xfrm>
              <a:off x="4479221" y="851593"/>
              <a:ext cx="2020954" cy="1467199"/>
            </a:xfrm>
            <a:prstGeom prst="snipRoundRect">
              <a:avLst/>
            </a:prstGeom>
            <a:solidFill>
              <a:srgbClr val="C9517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87" name="剪去並圓角化單一角落矩形 86">
              <a:extLst>
                <a:ext uri="{FF2B5EF4-FFF2-40B4-BE49-F238E27FC236}">
                  <a16:creationId xmlns:a16="http://schemas.microsoft.com/office/drawing/2014/main" id="{E03AE481-8C73-7A4D-883A-9B30FF58D346}"/>
                </a:ext>
              </a:extLst>
            </p:cNvPr>
            <p:cNvSpPr/>
            <p:nvPr/>
          </p:nvSpPr>
          <p:spPr bwMode="auto">
            <a:xfrm>
              <a:off x="6753440" y="842728"/>
              <a:ext cx="2026159" cy="1450808"/>
            </a:xfrm>
            <a:prstGeom prst="snipRoundRect">
              <a:avLst/>
            </a:prstGeom>
            <a:solidFill>
              <a:srgbClr val="C9517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0" name="剪去並圓角化單一角落矩形 89">
              <a:extLst>
                <a:ext uri="{FF2B5EF4-FFF2-40B4-BE49-F238E27FC236}">
                  <a16:creationId xmlns:a16="http://schemas.microsoft.com/office/drawing/2014/main" id="{94889996-ED44-C54A-8AA8-06F09F504626}"/>
                </a:ext>
              </a:extLst>
            </p:cNvPr>
            <p:cNvSpPr/>
            <p:nvPr/>
          </p:nvSpPr>
          <p:spPr bwMode="auto">
            <a:xfrm>
              <a:off x="2178848" y="852074"/>
              <a:ext cx="2040124" cy="1506329"/>
            </a:xfrm>
            <a:prstGeom prst="snipRoundRect">
              <a:avLst/>
            </a:prstGeom>
            <a:solidFill>
              <a:srgbClr val="C9517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2" name="文字方塊 91">
              <a:extLst>
                <a:ext uri="{FF2B5EF4-FFF2-40B4-BE49-F238E27FC236}">
                  <a16:creationId xmlns:a16="http://schemas.microsoft.com/office/drawing/2014/main" id="{4228E9B1-8C24-1149-9DF1-3FCFF3B72117}"/>
                </a:ext>
              </a:extLst>
            </p:cNvPr>
            <p:cNvSpPr txBox="1"/>
            <p:nvPr/>
          </p:nvSpPr>
          <p:spPr>
            <a:xfrm>
              <a:off x="2165127" y="1135892"/>
              <a:ext cx="2114039" cy="461665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24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選手參賽需求</a:t>
              </a:r>
            </a:p>
          </p:txBody>
        </p: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D2C0F3CA-ECA3-A045-9491-7F464D1CACB8}"/>
                </a:ext>
              </a:extLst>
            </p:cNvPr>
            <p:cNvSpPr txBox="1"/>
            <p:nvPr/>
          </p:nvSpPr>
          <p:spPr>
            <a:xfrm>
              <a:off x="2977293" y="79460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chemeClr val="bg1"/>
                  </a:solidFill>
                </a:rPr>
                <a:t>Ａ</a:t>
              </a:r>
            </a:p>
          </p:txBody>
        </p:sp>
        <p:sp>
          <p:nvSpPr>
            <p:cNvPr id="93" name="文字方塊 92">
              <a:extLst>
                <a:ext uri="{FF2B5EF4-FFF2-40B4-BE49-F238E27FC236}">
                  <a16:creationId xmlns:a16="http://schemas.microsoft.com/office/drawing/2014/main" id="{D428F842-B47E-DF4C-8DCD-FE1504FC3A8A}"/>
                </a:ext>
              </a:extLst>
            </p:cNvPr>
            <p:cNvSpPr txBox="1"/>
            <p:nvPr/>
          </p:nvSpPr>
          <p:spPr>
            <a:xfrm>
              <a:off x="5292080" y="788100"/>
              <a:ext cx="458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b="1" dirty="0">
                  <a:solidFill>
                    <a:schemeClr val="bg1"/>
                  </a:solidFill>
                </a:rPr>
                <a:t>Ｂ</a:t>
              </a:r>
            </a:p>
          </p:txBody>
        </p:sp>
        <p:sp>
          <p:nvSpPr>
            <p:cNvPr id="94" name="文字方塊 93">
              <a:extLst>
                <a:ext uri="{FF2B5EF4-FFF2-40B4-BE49-F238E27FC236}">
                  <a16:creationId xmlns:a16="http://schemas.microsoft.com/office/drawing/2014/main" id="{9ECD5136-3689-9F45-BF6D-7D2F01BE28C8}"/>
                </a:ext>
              </a:extLst>
            </p:cNvPr>
            <p:cNvSpPr txBox="1"/>
            <p:nvPr/>
          </p:nvSpPr>
          <p:spPr>
            <a:xfrm>
              <a:off x="7569604" y="7881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b="1" dirty="0">
                  <a:solidFill>
                    <a:schemeClr val="bg1"/>
                  </a:solidFill>
                </a:rPr>
                <a:t>Ｃ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E220B022-B03C-3842-B30F-AA52EF0D93C9}"/>
                </a:ext>
              </a:extLst>
            </p:cNvPr>
            <p:cNvSpPr/>
            <p:nvPr/>
          </p:nvSpPr>
          <p:spPr bwMode="auto">
            <a:xfrm>
              <a:off x="2174699" y="1585247"/>
              <a:ext cx="2044273" cy="10346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2AC265C7-FF6E-AC47-AB3E-CCB69CF0523F}"/>
                </a:ext>
              </a:extLst>
            </p:cNvPr>
            <p:cNvSpPr txBox="1"/>
            <p:nvPr/>
          </p:nvSpPr>
          <p:spPr>
            <a:xfrm>
              <a:off x="6695819" y="1143009"/>
              <a:ext cx="2114039" cy="461665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24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居家檢疫訓練</a:t>
              </a:r>
            </a:p>
          </p:txBody>
        </p:sp>
        <p:sp>
          <p:nvSpPr>
            <p:cNvPr id="89" name="文字方塊 88">
              <a:extLst>
                <a:ext uri="{FF2B5EF4-FFF2-40B4-BE49-F238E27FC236}">
                  <a16:creationId xmlns:a16="http://schemas.microsoft.com/office/drawing/2014/main" id="{2DC7721E-7D2A-B347-AE08-24EE533B8F3C}"/>
                </a:ext>
              </a:extLst>
            </p:cNvPr>
            <p:cNvSpPr txBox="1"/>
            <p:nvPr/>
          </p:nvSpPr>
          <p:spPr>
            <a:xfrm>
              <a:off x="4431687" y="1137220"/>
              <a:ext cx="2123795" cy="461665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24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完善風險評估</a:t>
              </a:r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D44BFF8E-8C86-8945-90E8-659A0EDFB8DB}"/>
                </a:ext>
              </a:extLst>
            </p:cNvPr>
            <p:cNvSpPr/>
            <p:nvPr/>
          </p:nvSpPr>
          <p:spPr bwMode="auto">
            <a:xfrm>
              <a:off x="4471449" y="1603021"/>
              <a:ext cx="2044273" cy="10169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0707CA61-5B83-124B-A4EF-740ECA8A7A51}"/>
                </a:ext>
              </a:extLst>
            </p:cNvPr>
            <p:cNvSpPr/>
            <p:nvPr/>
          </p:nvSpPr>
          <p:spPr bwMode="auto">
            <a:xfrm>
              <a:off x="6735326" y="1603021"/>
              <a:ext cx="2044273" cy="10169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TW" altLang="en-US" sz="5600" dirty="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3" name="文字方塊 52">
              <a:extLst>
                <a:ext uri="{FF2B5EF4-FFF2-40B4-BE49-F238E27FC236}">
                  <a16:creationId xmlns:a16="http://schemas.microsoft.com/office/drawing/2014/main" id="{5E4FB049-2C1E-BB4F-A704-E6F99F5F9C4A}"/>
                </a:ext>
              </a:extLst>
            </p:cNvPr>
            <p:cNvSpPr txBox="1"/>
            <p:nvPr/>
          </p:nvSpPr>
          <p:spPr>
            <a:xfrm>
              <a:off x="6876394" y="1695415"/>
              <a:ext cx="182614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返國後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居家檢疫期間兼顧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防疫與有效訓練</a:t>
              </a:r>
            </a:p>
          </p:txBody>
        </p:sp>
        <p:sp>
          <p:nvSpPr>
            <p:cNvPr id="97" name="文字方塊 96">
              <a:extLst>
                <a:ext uri="{FF2B5EF4-FFF2-40B4-BE49-F238E27FC236}">
                  <a16:creationId xmlns:a16="http://schemas.microsoft.com/office/drawing/2014/main" id="{B98D7BC8-AC58-CE4E-96BD-B45238B0E52A}"/>
                </a:ext>
              </a:extLst>
            </p:cNvPr>
            <p:cNvSpPr txBox="1"/>
            <p:nvPr/>
          </p:nvSpPr>
          <p:spPr>
            <a:xfrm>
              <a:off x="2313811" y="1679832"/>
              <a:ext cx="182614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國際賽事復辦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涉及奧運資格賽、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積分或種子排名</a:t>
              </a:r>
            </a:p>
          </p:txBody>
        </p:sp>
        <p:sp>
          <p:nvSpPr>
            <p:cNvPr id="98" name="文字方塊 97">
              <a:extLst>
                <a:ext uri="{FF2B5EF4-FFF2-40B4-BE49-F238E27FC236}">
                  <a16:creationId xmlns:a16="http://schemas.microsoft.com/office/drawing/2014/main" id="{3FEE870B-A22D-A343-904C-4BBD0176F9B1}"/>
                </a:ext>
              </a:extLst>
            </p:cNvPr>
            <p:cNvSpPr txBox="1"/>
            <p:nvPr/>
          </p:nvSpPr>
          <p:spPr>
            <a:xfrm>
              <a:off x="4556285" y="1696165"/>
              <a:ext cx="20313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出國前評估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賽事防疫措施風險、</a:t>
              </a:r>
              <a:endParaRPr kumimoji="1"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l"/>
              <a:r>
                <a:rPr kumimoji="1" lang="zh-TW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當地疫情風險</a:t>
              </a:r>
            </a:p>
          </p:txBody>
        </p:sp>
      </p:grpSp>
      <p:sp>
        <p:nvSpPr>
          <p:cNvPr id="103" name="Oval 13">
            <a:extLst>
              <a:ext uri="{FF2B5EF4-FFF2-40B4-BE49-F238E27FC236}">
                <a16:creationId xmlns:a16="http://schemas.microsoft.com/office/drawing/2014/main" id="{DC6B23D2-C80E-8E43-9964-F90AEA558017}"/>
              </a:ext>
            </a:extLst>
          </p:cNvPr>
          <p:cNvSpPr>
            <a:spLocks/>
          </p:cNvSpPr>
          <p:nvPr/>
        </p:nvSpPr>
        <p:spPr bwMode="auto">
          <a:xfrm>
            <a:off x="2941248" y="2988599"/>
            <a:ext cx="1063921" cy="1064177"/>
          </a:xfrm>
          <a:prstGeom prst="ellipse">
            <a:avLst/>
          </a:prstGeom>
          <a:solidFill>
            <a:srgbClr val="FF8B8F">
              <a:alpha val="84999"/>
            </a:srgbClr>
          </a:solidFill>
          <a:ln>
            <a:noFill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02" name="Oval 12">
            <a:extLst>
              <a:ext uri="{FF2B5EF4-FFF2-40B4-BE49-F238E27FC236}">
                <a16:creationId xmlns:a16="http://schemas.microsoft.com/office/drawing/2014/main" id="{24A3B220-10EE-D643-B697-00AF53A43D6B}"/>
              </a:ext>
            </a:extLst>
          </p:cNvPr>
          <p:cNvSpPr>
            <a:spLocks/>
          </p:cNvSpPr>
          <p:nvPr/>
        </p:nvSpPr>
        <p:spPr bwMode="auto">
          <a:xfrm>
            <a:off x="2832364" y="2890827"/>
            <a:ext cx="1257221" cy="1233957"/>
          </a:xfrm>
          <a:prstGeom prst="ellipse">
            <a:avLst/>
          </a:prstGeom>
          <a:noFill/>
          <a:ln w="50800" cap="rnd">
            <a:solidFill>
              <a:srgbClr val="FF7367">
                <a:alpha val="84999"/>
              </a:srgbClr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2FCBDD2F-C45B-8149-8EDA-7CC29F57CE1B}"/>
              </a:ext>
            </a:extLst>
          </p:cNvPr>
          <p:cNvSpPr/>
          <p:nvPr/>
        </p:nvSpPr>
        <p:spPr>
          <a:xfrm>
            <a:off x="3075509" y="3108707"/>
            <a:ext cx="1164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疫苗</a:t>
            </a:r>
            <a:endParaRPr kumimoji="1" lang="en-US" altLang="zh-TW" sz="2400" b="1" dirty="0">
              <a:solidFill>
                <a:schemeClr val="tx1">
                  <a:lumMod val="65000"/>
                  <a:lumOff val="3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kumimoji="1"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施打</a:t>
            </a:r>
          </a:p>
        </p:txBody>
      </p:sp>
      <p:grpSp>
        <p:nvGrpSpPr>
          <p:cNvPr id="107" name="群組 106">
            <a:extLst>
              <a:ext uri="{FF2B5EF4-FFF2-40B4-BE49-F238E27FC236}">
                <a16:creationId xmlns:a16="http://schemas.microsoft.com/office/drawing/2014/main" id="{E992BB1B-F4AA-1C4E-A03D-46ED74427FCA}"/>
              </a:ext>
            </a:extLst>
          </p:cNvPr>
          <p:cNvGrpSpPr/>
          <p:nvPr/>
        </p:nvGrpSpPr>
        <p:grpSpPr>
          <a:xfrm>
            <a:off x="2147143" y="3123736"/>
            <a:ext cx="496356" cy="487171"/>
            <a:chOff x="1094484" y="3339522"/>
            <a:chExt cx="1257221" cy="1233957"/>
          </a:xfrm>
        </p:grpSpPr>
        <p:sp>
          <p:nvSpPr>
            <p:cNvPr id="105" name="Oval 13">
              <a:extLst>
                <a:ext uri="{FF2B5EF4-FFF2-40B4-BE49-F238E27FC236}">
                  <a16:creationId xmlns:a16="http://schemas.microsoft.com/office/drawing/2014/main" id="{3EC54C37-F739-074D-AFA2-6D2611605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898" y="3473186"/>
              <a:ext cx="966391" cy="966624"/>
            </a:xfrm>
            <a:prstGeom prst="ellipse">
              <a:avLst/>
            </a:prstGeom>
            <a:solidFill>
              <a:srgbClr val="FF8B8F">
                <a:alpha val="84999"/>
              </a:srgb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dirty="0"/>
            </a:p>
          </p:txBody>
        </p:sp>
        <p:sp>
          <p:nvSpPr>
            <p:cNvPr id="106" name="Oval 12">
              <a:extLst>
                <a:ext uri="{FF2B5EF4-FFF2-40B4-BE49-F238E27FC236}">
                  <a16:creationId xmlns:a16="http://schemas.microsoft.com/office/drawing/2014/main" id="{CF3FBA22-DE9E-5842-9398-5FA315FFF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484" y="3339522"/>
              <a:ext cx="1257221" cy="1233957"/>
            </a:xfrm>
            <a:prstGeom prst="ellipse">
              <a:avLst/>
            </a:prstGeom>
            <a:noFill/>
            <a:ln w="38100" cap="rnd">
              <a:solidFill>
                <a:srgbClr val="FF7367">
                  <a:alpha val="84999"/>
                </a:srgbClr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9" name="Oval 12">
            <a:extLst>
              <a:ext uri="{FF2B5EF4-FFF2-40B4-BE49-F238E27FC236}">
                <a16:creationId xmlns:a16="http://schemas.microsoft.com/office/drawing/2014/main" id="{7BFA9000-230D-4948-A0EA-219FC6E2F560}"/>
              </a:ext>
            </a:extLst>
          </p:cNvPr>
          <p:cNvSpPr>
            <a:spLocks/>
          </p:cNvSpPr>
          <p:nvPr/>
        </p:nvSpPr>
        <p:spPr bwMode="auto">
          <a:xfrm>
            <a:off x="2500189" y="3862978"/>
            <a:ext cx="265835" cy="260916"/>
          </a:xfrm>
          <a:prstGeom prst="ellipse">
            <a:avLst/>
          </a:prstGeom>
          <a:noFill/>
          <a:ln w="28575" cap="rnd">
            <a:solidFill>
              <a:srgbClr val="FF7367">
                <a:alpha val="84999"/>
              </a:srgbClr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0" name="Oval 12">
            <a:extLst>
              <a:ext uri="{FF2B5EF4-FFF2-40B4-BE49-F238E27FC236}">
                <a16:creationId xmlns:a16="http://schemas.microsoft.com/office/drawing/2014/main" id="{6F7F4EC9-23FA-574F-B1EF-26D4BB4D3DCF}"/>
              </a:ext>
            </a:extLst>
          </p:cNvPr>
          <p:cNvSpPr>
            <a:spLocks/>
          </p:cNvSpPr>
          <p:nvPr/>
        </p:nvSpPr>
        <p:spPr bwMode="auto">
          <a:xfrm>
            <a:off x="2162842" y="3898939"/>
            <a:ext cx="196224" cy="192593"/>
          </a:xfrm>
          <a:prstGeom prst="ellipse">
            <a:avLst/>
          </a:prstGeom>
          <a:noFill/>
          <a:ln w="28575" cap="rnd">
            <a:solidFill>
              <a:srgbClr val="FF7367">
                <a:alpha val="84999"/>
              </a:srgbClr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82BEA1FB-7A0E-3446-B273-E0DB269B32ED}"/>
              </a:ext>
            </a:extLst>
          </p:cNvPr>
          <p:cNvSpPr>
            <a:spLocks/>
          </p:cNvSpPr>
          <p:nvPr/>
        </p:nvSpPr>
        <p:spPr bwMode="auto">
          <a:xfrm>
            <a:off x="2586540" y="3948552"/>
            <a:ext cx="105171" cy="105196"/>
          </a:xfrm>
          <a:prstGeom prst="ellipse">
            <a:avLst/>
          </a:prstGeom>
          <a:solidFill>
            <a:srgbClr val="FF8B8F">
              <a:alpha val="84999"/>
            </a:srgbClr>
          </a:solidFill>
          <a:ln>
            <a:noFill/>
          </a:ln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12" name="Oval 13">
            <a:extLst>
              <a:ext uri="{FF2B5EF4-FFF2-40B4-BE49-F238E27FC236}">
                <a16:creationId xmlns:a16="http://schemas.microsoft.com/office/drawing/2014/main" id="{B1158EB3-19A2-CE49-8914-03F8B49D210A}"/>
              </a:ext>
            </a:extLst>
          </p:cNvPr>
          <p:cNvSpPr>
            <a:spLocks/>
          </p:cNvSpPr>
          <p:nvPr/>
        </p:nvSpPr>
        <p:spPr bwMode="auto">
          <a:xfrm>
            <a:off x="1905458" y="4012234"/>
            <a:ext cx="105171" cy="105196"/>
          </a:xfrm>
          <a:prstGeom prst="ellipse">
            <a:avLst/>
          </a:prstGeom>
          <a:solidFill>
            <a:srgbClr val="FF8B8F">
              <a:alpha val="84999"/>
            </a:srgbClr>
          </a:solidFill>
          <a:ln>
            <a:noFill/>
          </a:ln>
        </p:spPr>
        <p:txBody>
          <a:bodyPr lIns="0" tIns="0" rIns="0" bIns="0"/>
          <a:lstStyle/>
          <a:p>
            <a:endParaRPr lang="en-US" dirty="0"/>
          </a:p>
        </p:txBody>
      </p:sp>
      <p:pic>
        <p:nvPicPr>
          <p:cNvPr id="43" name="內容版面配置區 3">
            <a:extLst>
              <a:ext uri="{FF2B5EF4-FFF2-40B4-BE49-F238E27FC236}">
                <a16:creationId xmlns:a16="http://schemas.microsoft.com/office/drawing/2014/main" id="{6930C542-F29A-4603-A5CB-2288C59505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55BE8F9C-5FF2-4702-9018-C5ED2EB4DBA8}"/>
              </a:ext>
            </a:extLst>
          </p:cNvPr>
          <p:cNvSpPr/>
          <p:nvPr/>
        </p:nvSpPr>
        <p:spPr>
          <a:xfrm>
            <a:off x="56097" y="37609"/>
            <a:ext cx="476284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三、運動科學支援訓練執行情形及成效</a:t>
            </a:r>
            <a:endParaRPr kumimoji="1" lang="zh-TW" altLang="en-US" sz="21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5" name="圖片 44">
            <a:extLst>
              <a:ext uri="{FF2B5EF4-FFF2-40B4-BE49-F238E27FC236}">
                <a16:creationId xmlns:a16="http://schemas.microsoft.com/office/drawing/2014/main" id="{1B75079C-9B24-4792-8770-2901219AB1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47" name="文字方塊 46">
            <a:extLst>
              <a:ext uri="{FF2B5EF4-FFF2-40B4-BE49-F238E27FC236}">
                <a16:creationId xmlns:a16="http://schemas.microsoft.com/office/drawing/2014/main" id="{5E53B5D9-DC0C-464E-B7F7-0E183A1BF208}"/>
              </a:ext>
            </a:extLst>
          </p:cNvPr>
          <p:cNvSpPr txBox="1"/>
          <p:nvPr/>
        </p:nvSpPr>
        <p:spPr>
          <a:xfrm>
            <a:off x="-5228" y="5946358"/>
            <a:ext cx="2146742" cy="369332"/>
          </a:xfrm>
          <a:prstGeom prst="rect">
            <a:avLst/>
          </a:prstGeom>
          <a:solidFill>
            <a:srgbClr val="AD2239"/>
          </a:solidFill>
        </p:spPr>
        <p:txBody>
          <a:bodyPr wrap="none" rtlCol="0">
            <a:spAutoFit/>
          </a:bodyPr>
          <a:lstStyle/>
          <a:p>
            <a:r>
              <a:rPr kumimoji="1" lang="zh-TW" altLang="en-US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培訓期間防疫措施</a:t>
            </a: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50352655-9AA6-4A0C-BA72-C52C95E83A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532447"/>
              </p:ext>
            </p:extLst>
          </p:nvPr>
        </p:nvGraphicFramePr>
        <p:xfrm>
          <a:off x="2260954" y="4270183"/>
          <a:ext cx="6775417" cy="372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2" name="TextBox 8">
            <a:extLst>
              <a:ext uri="{FF2B5EF4-FFF2-40B4-BE49-F238E27FC236}">
                <a16:creationId xmlns:a16="http://schemas.microsoft.com/office/drawing/2014/main" id="{8AD31ECF-6C68-4851-9522-4E436E7003C7}"/>
              </a:ext>
            </a:extLst>
          </p:cNvPr>
          <p:cNvSpPr txBox="1"/>
          <p:nvPr/>
        </p:nvSpPr>
        <p:spPr bwMode="auto">
          <a:xfrm>
            <a:off x="1206186" y="4701425"/>
            <a:ext cx="7486825" cy="40011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培訓隊兩劑疫苗施打率已</a:t>
            </a:r>
            <a:r>
              <a:rPr lang="en-US" altLang="zh-TW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100%</a:t>
            </a: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，陸續安排符合資格者第３劑施打。</a:t>
            </a:r>
            <a:endParaRPr lang="zh-CN" altLang="en-US" sz="2000" dirty="0">
              <a:solidFill>
                <a:schemeClr val="tx1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3765374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1191361" y="905610"/>
            <a:ext cx="3749918" cy="32751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1500" b="1" dirty="0">
              <a:solidFill>
                <a:srgbClr val="214E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41168" y="678927"/>
            <a:ext cx="4942757" cy="636632"/>
          </a:xfr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sz="3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學生選手的課業輔導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20029" y="1352931"/>
            <a:ext cx="8767087" cy="1945593"/>
          </a:xfrm>
          <a:prstGeom prst="rect">
            <a:avLst/>
          </a:prstGeom>
          <a:noFill/>
        </p:spPr>
        <p:txBody>
          <a:bodyPr/>
          <a:lstStyle>
            <a:defPPr>
              <a:defRPr lang="zh-TW"/>
            </a:defPPr>
            <a:lvl1pPr marL="342900" indent="-3429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sz="22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TW" altLang="en-US" sz="2000" b="1" dirty="0"/>
              <a:t>與原就讀學校課業銜接</a:t>
            </a:r>
            <a:endParaRPr lang="en-US" altLang="zh-TW" sz="2000" b="1" dirty="0"/>
          </a:p>
          <a:p>
            <a:pPr marL="354013" lvl="1" indent="-177800" algn="l"/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客製化安排、遴聘專業師資、培養第二專長</a:t>
            </a:r>
            <a:endParaRPr lang="en-US" altLang="zh-TW" sz="20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</a:pPr>
            <a:r>
              <a:rPr lang="zh-TW" altLang="en-US" sz="2000" b="1" dirty="0"/>
              <a:t>中心推動之具體作為</a:t>
            </a:r>
            <a:endParaRPr lang="en-US" altLang="zh-TW" sz="2000" b="1" dirty="0"/>
          </a:p>
          <a:p>
            <a:pPr marL="354013" indent="0" algn="l">
              <a:lnSpc>
                <a:spcPct val="100000"/>
              </a:lnSpc>
              <a:buNone/>
            </a:pP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</a:rPr>
              <a:t>健全圖書資源、實施遠距教學、雙語化政策、</a:t>
            </a:r>
            <a:endParaRPr lang="en-US" altLang="zh-TW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354013" indent="0" algn="l">
              <a:lnSpc>
                <a:spcPct val="100000"/>
              </a:lnSpc>
              <a:buNone/>
            </a:pP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</a:rPr>
              <a:t>建立公民營機關合作機制、舉辦各類講座</a:t>
            </a:r>
            <a:endParaRPr lang="en-US" altLang="zh-TW" sz="2000" b="1" dirty="0"/>
          </a:p>
          <a:p>
            <a:pPr algn="l">
              <a:lnSpc>
                <a:spcPct val="100000"/>
              </a:lnSpc>
            </a:pPr>
            <a:r>
              <a:rPr lang="zh-TW" altLang="en-US" sz="2000" b="1" dirty="0"/>
              <a:t>囊括高中、大學及碩博士學生選手，每學期輔導人均</a:t>
            </a:r>
            <a:r>
              <a:rPr lang="en-US" altLang="zh-TW" sz="2000" b="1" dirty="0"/>
              <a:t>250</a:t>
            </a:r>
            <a:r>
              <a:rPr lang="zh-TW" altLang="en-US" sz="2000" b="1" dirty="0"/>
              <a:t>至</a:t>
            </a:r>
            <a:r>
              <a:rPr lang="en-US" altLang="zh-TW" sz="2000" b="1" dirty="0"/>
              <a:t>400</a:t>
            </a:r>
            <a:r>
              <a:rPr lang="zh-TW" altLang="en-US" sz="2000" b="1" dirty="0"/>
              <a:t>餘人。</a:t>
            </a:r>
            <a:endParaRPr lang="en-US" altLang="zh-TW" sz="2000" b="1" dirty="0"/>
          </a:p>
        </p:txBody>
      </p:sp>
      <p:sp>
        <p:nvSpPr>
          <p:cNvPr id="16" name="內容版面配置區 2">
            <a:extLst>
              <a:ext uri="{FF2B5EF4-FFF2-40B4-BE49-F238E27FC236}">
                <a16:creationId xmlns:a16="http://schemas.microsoft.com/office/drawing/2014/main" id="{36ED0DA1-9C48-4226-B8D6-370B3E6076E6}"/>
              </a:ext>
            </a:extLst>
          </p:cNvPr>
          <p:cNvSpPr txBox="1">
            <a:spLocks/>
          </p:cNvSpPr>
          <p:nvPr/>
        </p:nvSpPr>
        <p:spPr bwMode="auto">
          <a:xfrm>
            <a:off x="156883" y="3429001"/>
            <a:ext cx="8830233" cy="31192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171450"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42900"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514350"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685800" algn="ctr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algn="l">
              <a:lnSpc>
                <a:spcPts val="2300"/>
              </a:lnSpc>
              <a:spcBef>
                <a:spcPts val="0"/>
              </a:spcBef>
            </a:pPr>
            <a:r>
              <a:rPr lang="zh-TW" altLang="en-US" kern="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監察院及審計處關心國訓中心辦理選手課業輔導之</a:t>
            </a:r>
            <a:r>
              <a:rPr lang="zh-TW" altLang="en-US" kern="0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適法性</a:t>
            </a:r>
            <a:r>
              <a:rPr lang="zh-TW" altLang="en-US" kern="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一節，幾經討論及修正。</a:t>
            </a:r>
            <a:endParaRPr lang="en-US" altLang="zh-TW" kern="0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algn="l">
              <a:lnSpc>
                <a:spcPts val="2300"/>
              </a:lnSpc>
              <a:spcBef>
                <a:spcPts val="0"/>
              </a:spcBef>
            </a:pP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法制面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：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342900" indent="-342900" algn="l">
              <a:lnSpc>
                <a:spcPts val="23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修訂</a:t>
            </a: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「優秀運動選手培養辦法」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，賦於調訓至國訓中心之學生選手，得實施專案彈性修讀；各大專校院修訂學則、增修彈性修讀規範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342900" indent="-342900" algn="l">
              <a:lnSpc>
                <a:spcPts val="23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修訂</a:t>
            </a: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「高級中等學校學生學籍管理辦法」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，高中學生課程專班委請海青工商以行政協助辦理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algn="l">
              <a:lnSpc>
                <a:spcPts val="2300"/>
              </a:lnSpc>
              <a:spcBef>
                <a:spcPts val="0"/>
              </a:spcBef>
            </a:pP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執行面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：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342900" indent="-342900" algn="l">
              <a:lnSpc>
                <a:spcPts val="23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強化與各校銜接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，確保課業輔導質量、邀請原學校訪視。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  <a:p>
            <a:pPr marL="342900" indent="-342900" algn="l">
              <a:lnSpc>
                <a:spcPts val="23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dirty="0">
                <a:solidFill>
                  <a:srgbClr val="FF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賡續落實優化國訓中心各項作為</a:t>
            </a:r>
            <a:r>
              <a:rPr lang="zh-TW" altLang="en-US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，包括課輔設備升級、強化課輔資訊系統、破除時空限制多元授課、強化關懷措施。</a:t>
            </a:r>
            <a:endParaRPr lang="en-US" altLang="zh-TW" dirty="0">
              <a:latin typeface="華康新特明體" panose="02020909000000000000" pitchFamily="49" charset="-120"/>
              <a:ea typeface="華康新特明體" panose="02020909000000000000" pitchFamily="49" charset="-120"/>
            </a:endParaRPr>
          </a:p>
        </p:txBody>
      </p:sp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A108F937-BECA-4F41-9685-70973A99F5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0DEF1B2-650D-4942-98C3-55F43175BBA4}"/>
              </a:ext>
            </a:extLst>
          </p:cNvPr>
          <p:cNvSpPr/>
          <p:nvPr/>
        </p:nvSpPr>
        <p:spPr>
          <a:xfrm>
            <a:off x="56097" y="37609"/>
            <a:ext cx="42242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8490D13-DD95-4F33-B79A-35FF7F102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DE6C064-858B-4D3C-950F-453A8AC77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r="11111" b="25993"/>
          <a:stretch/>
        </p:blipFill>
        <p:spPr>
          <a:xfrm>
            <a:off x="5824365" y="796141"/>
            <a:ext cx="3319635" cy="19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96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4C2B22-81E9-4908-AA0D-889B85BBA16D}"/>
              </a:ext>
            </a:extLst>
          </p:cNvPr>
          <p:cNvSpPr/>
          <p:nvPr/>
        </p:nvSpPr>
        <p:spPr>
          <a:xfrm>
            <a:off x="56097" y="1077937"/>
            <a:ext cx="8910046" cy="707830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>
            <a:noFill/>
          </a:ln>
        </p:spPr>
        <p:txBody>
          <a:bodyPr spcFirstLastPara="1" wrap="square" lIns="91409" tIns="45692" rIns="91409" bIns="45692" anchor="t" anchorCtr="0">
            <a:spAutoFit/>
          </a:bodyPr>
          <a:lstStyle/>
          <a:p>
            <a:pPr algn="ctr" hangingPunct="0"/>
            <a:r>
              <a:rPr lang="zh-TW" altLang="en-US" sz="20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Arial"/>
              </a:rPr>
              <a:t>自</a:t>
            </a:r>
            <a:r>
              <a:rPr lang="en-US" altLang="zh-TW" sz="20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Arial"/>
              </a:rPr>
              <a:t>110</a:t>
            </a:r>
            <a:r>
              <a:rPr lang="zh-TW" altLang="en-US" sz="20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Arial"/>
              </a:rPr>
              <a:t>學年度起，配合</a:t>
            </a:r>
            <a:r>
              <a:rPr lang="zh-TW" altLang="en-US" sz="2000" u="sng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Arial"/>
              </a:rPr>
              <a:t>教育部政策規劃「國訓專班」，</a:t>
            </a:r>
            <a:r>
              <a:rPr lang="zh-TW" altLang="en-US" sz="20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Arial"/>
              </a:rPr>
              <a:t>委由高雄市立海青工商以行政協助方式辦理，特聘請三位導師，給予選手在學業方面最完善的照顧。</a:t>
            </a:r>
          </a:p>
        </p:txBody>
      </p:sp>
      <p:sp>
        <p:nvSpPr>
          <p:cNvPr id="19" name="標題 7">
            <a:extLst>
              <a:ext uri="{FF2B5EF4-FFF2-40B4-BE49-F238E27FC236}">
                <a16:creationId xmlns:a16="http://schemas.microsoft.com/office/drawing/2014/main" id="{475FB9D0-EC5C-4348-82A8-7A774644F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282" y="353836"/>
            <a:ext cx="7359989" cy="1110603"/>
          </a:xfrm>
        </p:spPr>
        <p:txBody>
          <a:bodyPr>
            <a:noAutofit/>
          </a:bodyPr>
          <a:lstStyle/>
          <a:p>
            <a:pPr algn="ctr" hangingPunct="0">
              <a:lnSpc>
                <a:spcPts val="3499"/>
              </a:lnSpc>
            </a:pPr>
            <a:r>
              <a:rPr lang="zh-TW" altLang="en-US" sz="3599" dirty="0">
                <a:solidFill>
                  <a:schemeClr val="accent4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高中學生選手課業輔導 </a:t>
            </a:r>
            <a:r>
              <a:rPr lang="zh-TW" altLang="en-US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以</a:t>
            </a:r>
            <a:r>
              <a:rPr lang="en-US" altLang="zh-TW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110-1</a:t>
            </a:r>
            <a:r>
              <a:rPr lang="zh-TW" altLang="en-US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為例</a:t>
            </a:r>
            <a:endParaRPr lang="zh-TW" altLang="en-US" sz="4399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7351E60E-7A5C-45DC-A3F3-72955B7527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81CA771-B7CB-4476-A1CF-292D60A6FA68}"/>
              </a:ext>
            </a:extLst>
          </p:cNvPr>
          <p:cNvSpPr/>
          <p:nvPr/>
        </p:nvSpPr>
        <p:spPr>
          <a:xfrm>
            <a:off x="56097" y="37609"/>
            <a:ext cx="42242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9A3ED5C-481D-407E-9398-BA99D50D22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360674DA-E721-463E-B854-9BFA9623EA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66" t="20886" r="5354" b="5151"/>
          <a:stretch/>
        </p:blipFill>
        <p:spPr>
          <a:xfrm>
            <a:off x="277386" y="1868877"/>
            <a:ext cx="4848412" cy="2292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圖片 25" descr="C:\Users\jj\Downloads\國訓耶晚大合照.jpg">
            <a:extLst>
              <a:ext uri="{FF2B5EF4-FFF2-40B4-BE49-F238E27FC236}">
                <a16:creationId xmlns:a16="http://schemas.microsoft.com/office/drawing/2014/main" id="{2F5E4C2C-2C2E-432C-BD5A-A569F42D98D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44" y="2234691"/>
            <a:ext cx="3695654" cy="2462909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35D1EEB4-7372-4012-8E15-939F903835F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121" t="31093" r="10505" b="8563"/>
          <a:stretch/>
        </p:blipFill>
        <p:spPr>
          <a:xfrm rot="21322229">
            <a:off x="1318491" y="4153883"/>
            <a:ext cx="4907675" cy="2472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TextBox 8">
            <a:extLst>
              <a:ext uri="{FF2B5EF4-FFF2-40B4-BE49-F238E27FC236}">
                <a16:creationId xmlns:a16="http://schemas.microsoft.com/office/drawing/2014/main" id="{C56C5A48-40DF-4369-9B17-F2C7AE996CA3}"/>
              </a:ext>
            </a:extLst>
          </p:cNvPr>
          <p:cNvSpPr txBox="1"/>
          <p:nvPr/>
        </p:nvSpPr>
        <p:spPr bwMode="auto">
          <a:xfrm>
            <a:off x="571937" y="4244724"/>
            <a:ext cx="419414" cy="193899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上課現場實錄</a:t>
            </a:r>
            <a:endParaRPr lang="zh-CN" altLang="en-US" sz="2000" dirty="0">
              <a:solidFill>
                <a:schemeClr val="tx1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B2E1A05B-B557-4CC0-9C36-1DA7B245D62C}"/>
              </a:ext>
            </a:extLst>
          </p:cNvPr>
          <p:cNvSpPr txBox="1"/>
          <p:nvPr/>
        </p:nvSpPr>
        <p:spPr bwMode="auto">
          <a:xfrm>
            <a:off x="5622516" y="2050025"/>
            <a:ext cx="2925011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耶誕晚會暨才藝競賽活動</a:t>
            </a:r>
            <a:endParaRPr lang="zh-CN" altLang="en-US" sz="1800" dirty="0">
              <a:solidFill>
                <a:schemeClr val="tx1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888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7">
            <a:extLst>
              <a:ext uri="{FF2B5EF4-FFF2-40B4-BE49-F238E27FC236}">
                <a16:creationId xmlns:a16="http://schemas.microsoft.com/office/drawing/2014/main" id="{475FB9D0-EC5C-4348-82A8-7A774644F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64" y="572841"/>
            <a:ext cx="7709501" cy="1110603"/>
          </a:xfrm>
        </p:spPr>
        <p:txBody>
          <a:bodyPr>
            <a:noAutofit/>
          </a:bodyPr>
          <a:lstStyle/>
          <a:p>
            <a:pPr algn="ctr" hangingPunct="0">
              <a:lnSpc>
                <a:spcPts val="3499"/>
              </a:lnSpc>
            </a:pPr>
            <a:r>
              <a:rPr lang="zh-TW" altLang="en-US" sz="3599" dirty="0">
                <a:solidFill>
                  <a:schemeClr val="accent4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大專校院學生選手課業輔導 </a:t>
            </a:r>
            <a:r>
              <a:rPr lang="zh-TW" altLang="en-US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以</a:t>
            </a:r>
            <a:r>
              <a:rPr lang="en-US" altLang="zh-TW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110-1</a:t>
            </a:r>
            <a:r>
              <a:rPr lang="zh-TW" altLang="en-US" sz="22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為例</a:t>
            </a:r>
            <a:br>
              <a:rPr lang="en-US" altLang="zh-TW" sz="4399" dirty="0">
                <a:solidFill>
                  <a:srgbClr val="C0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</a:br>
            <a:endParaRPr lang="zh-TW" altLang="en-US" sz="4399" dirty="0">
              <a:solidFill>
                <a:schemeClr val="accent6">
                  <a:lumMod val="50000"/>
                </a:schemeClr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7351E60E-7A5C-45DC-A3F3-72955B7527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81CA771-B7CB-4476-A1CF-292D60A6FA68}"/>
              </a:ext>
            </a:extLst>
          </p:cNvPr>
          <p:cNvSpPr/>
          <p:nvPr/>
        </p:nvSpPr>
        <p:spPr>
          <a:xfrm>
            <a:off x="56097" y="37609"/>
            <a:ext cx="42242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9A3ED5C-481D-407E-9398-BA99D50D22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D0153BA7-31C5-47F0-929C-D979624E5CA8}"/>
              </a:ext>
            </a:extLst>
          </p:cNvPr>
          <p:cNvGrpSpPr/>
          <p:nvPr/>
        </p:nvGrpSpPr>
        <p:grpSpPr>
          <a:xfrm>
            <a:off x="25341" y="1322352"/>
            <a:ext cx="1607128" cy="1374259"/>
            <a:chOff x="935184" y="1529593"/>
            <a:chExt cx="2178996" cy="2036287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4B23CC4B-FAA9-427C-8F8E-4158D094A1AB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4" t="10156" r="16632" b="10156"/>
            <a:stretch/>
          </p:blipFill>
          <p:spPr>
            <a:xfrm>
              <a:off x="1263284" y="1529593"/>
              <a:ext cx="1440000" cy="1440000"/>
            </a:xfrm>
            <a:prstGeom prst="rect">
              <a:avLst/>
            </a:prstGeom>
          </p:spPr>
        </p:pic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DCC04DFD-F7C0-40AB-8BF1-DB27D4FF20C8}"/>
                </a:ext>
              </a:extLst>
            </p:cNvPr>
            <p:cNvSpPr txBox="1"/>
            <p:nvPr/>
          </p:nvSpPr>
          <p:spPr>
            <a:xfrm>
              <a:off x="935184" y="3018628"/>
              <a:ext cx="2178996" cy="547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290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位學生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56BF08F-191A-4082-9A83-7C92EA87E584}"/>
              </a:ext>
            </a:extLst>
          </p:cNvPr>
          <p:cNvGrpSpPr/>
          <p:nvPr/>
        </p:nvGrpSpPr>
        <p:grpSpPr>
          <a:xfrm>
            <a:off x="6082028" y="1338510"/>
            <a:ext cx="1607128" cy="1341167"/>
            <a:chOff x="4277672" y="3317861"/>
            <a:chExt cx="2178996" cy="1987251"/>
          </a:xfrm>
        </p:grpSpPr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590EEDE2-734D-456C-8CC8-24444062B902}"/>
                </a:ext>
              </a:extLst>
            </p:cNvPr>
            <p:cNvSpPr txBox="1"/>
            <p:nvPr/>
          </p:nvSpPr>
          <p:spPr>
            <a:xfrm>
              <a:off x="4277672" y="4757861"/>
              <a:ext cx="2178996" cy="547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403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個科目</a:t>
              </a:r>
            </a:p>
          </p:txBody>
        </p:sp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F8E74C6E-317E-47D2-A053-ADA3077B5D56}"/>
                </a:ext>
              </a:extLst>
            </p:cNvPr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3914" y="3317861"/>
              <a:ext cx="1440000" cy="1440000"/>
            </a:xfrm>
            <a:prstGeom prst="rect">
              <a:avLst/>
            </a:prstGeom>
          </p:spPr>
        </p:pic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B5120823-7A63-4539-BCDE-08FB4A15255C}"/>
              </a:ext>
            </a:extLst>
          </p:cNvPr>
          <p:cNvGrpSpPr/>
          <p:nvPr/>
        </p:nvGrpSpPr>
        <p:grpSpPr>
          <a:xfrm>
            <a:off x="4527778" y="1338510"/>
            <a:ext cx="1607128" cy="1321152"/>
            <a:chOff x="6343212" y="2662461"/>
            <a:chExt cx="2178996" cy="1957596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6A8E534B-72E9-40BF-806F-1D821B7D2218}"/>
                </a:ext>
              </a:extLst>
            </p:cNvPr>
            <p:cNvPicPr>
              <a:picLocks/>
            </p:cNvPicPr>
            <p:nvPr/>
          </p:nvPicPr>
          <p:blipFill rotWithShape="1">
            <a:blip r:embed="rId7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3" t="77189" r="74818" b="5633"/>
            <a:stretch/>
          </p:blipFill>
          <p:spPr>
            <a:xfrm>
              <a:off x="6541957" y="2662461"/>
              <a:ext cx="1781506" cy="1440000"/>
            </a:xfrm>
            <a:prstGeom prst="rect">
              <a:avLst/>
            </a:prstGeom>
          </p:spPr>
        </p:pic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3D270950-580E-481E-A6C5-9ECC70AFB6C8}"/>
                </a:ext>
              </a:extLst>
            </p:cNvPr>
            <p:cNvSpPr txBox="1"/>
            <p:nvPr/>
          </p:nvSpPr>
          <p:spPr>
            <a:xfrm>
              <a:off x="6343212" y="4072805"/>
              <a:ext cx="2178996" cy="547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45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個科系所</a:t>
              </a:r>
              <a:endParaRPr lang="en-US" altLang="zh-TW" b="1" dirty="0"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D9E722A3-75A2-48BC-A7C2-02B244A5D24E}"/>
              </a:ext>
            </a:extLst>
          </p:cNvPr>
          <p:cNvGrpSpPr/>
          <p:nvPr/>
        </p:nvGrpSpPr>
        <p:grpSpPr>
          <a:xfrm>
            <a:off x="7402111" y="1299665"/>
            <a:ext cx="2018228" cy="1366380"/>
            <a:chOff x="5816312" y="3974964"/>
            <a:chExt cx="2736379" cy="2024612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1A6B08FD-40A7-4DD5-A7DC-7640CF715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4503" y="3974964"/>
              <a:ext cx="1440000" cy="1440000"/>
            </a:xfrm>
            <a:prstGeom prst="rect">
              <a:avLst/>
            </a:prstGeom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355F9C02-0BB1-4DF2-BC28-40347044D12B}"/>
                </a:ext>
              </a:extLst>
            </p:cNvPr>
            <p:cNvSpPr txBox="1"/>
            <p:nvPr/>
          </p:nvSpPr>
          <p:spPr>
            <a:xfrm>
              <a:off x="5816312" y="5452324"/>
              <a:ext cx="2736379" cy="547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285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位教師</a:t>
              </a:r>
              <a:endParaRPr lang="en-US" altLang="zh-TW" b="1" dirty="0"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24FD0F31-AC09-4CC0-8F4F-9923A4F8FF30}"/>
              </a:ext>
            </a:extLst>
          </p:cNvPr>
          <p:cNvGrpSpPr/>
          <p:nvPr/>
        </p:nvGrpSpPr>
        <p:grpSpPr>
          <a:xfrm>
            <a:off x="1285474" y="1268276"/>
            <a:ext cx="1847592" cy="1433014"/>
            <a:chOff x="3331576" y="1449978"/>
            <a:chExt cx="2505025" cy="2123344"/>
          </a:xfrm>
        </p:grpSpPr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FAF81529-E812-4465-813D-426983940094}"/>
                </a:ext>
              </a:extLst>
            </p:cNvPr>
            <p:cNvSpPr txBox="1"/>
            <p:nvPr/>
          </p:nvSpPr>
          <p:spPr>
            <a:xfrm>
              <a:off x="3331576" y="3026071"/>
              <a:ext cx="2505025" cy="547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27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培訓隊</a:t>
              </a:r>
            </a:p>
          </p:txBody>
        </p:sp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71F4B6B0-BE01-4E81-82F5-6156D9C2C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7495" y="1449978"/>
              <a:ext cx="1589009" cy="1589009"/>
            </a:xfrm>
            <a:prstGeom prst="rect">
              <a:avLst/>
            </a:prstGeom>
          </p:spPr>
        </p:pic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E65A543F-9858-46EA-B956-75B920A9E4AC}"/>
              </a:ext>
            </a:extLst>
          </p:cNvPr>
          <p:cNvGrpSpPr/>
          <p:nvPr/>
        </p:nvGrpSpPr>
        <p:grpSpPr>
          <a:xfrm>
            <a:off x="2888224" y="1216883"/>
            <a:ext cx="1754673" cy="1475240"/>
            <a:chOff x="888808" y="3684981"/>
            <a:chExt cx="2379042" cy="2185913"/>
          </a:xfrm>
        </p:grpSpPr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9CC7933-22D7-4E00-8AF1-1BEB7E0242D4}"/>
                </a:ext>
              </a:extLst>
            </p:cNvPr>
            <p:cNvSpPr txBox="1"/>
            <p:nvPr/>
          </p:nvSpPr>
          <p:spPr>
            <a:xfrm>
              <a:off x="888808" y="5323642"/>
              <a:ext cx="2379042" cy="547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31</a:t>
              </a:r>
              <a:r>
                <a:rPr lang="zh-TW" altLang="en-US" b="1" dirty="0">
                  <a:latin typeface="華康儷金黑" panose="020B0809000000000000" pitchFamily="49" charset="-120"/>
                  <a:ea typeface="華康儷金黑" panose="020B0809000000000000" pitchFamily="49" charset="-120"/>
                </a:rPr>
                <a:t>所學校</a:t>
              </a:r>
              <a:endParaRPr lang="en-US" altLang="zh-TW" b="1" dirty="0">
                <a:latin typeface="華康儷金黑" panose="020B0809000000000000" pitchFamily="49" charset="-120"/>
                <a:ea typeface="華康儷金黑" panose="020B0809000000000000" pitchFamily="49" charset="-120"/>
              </a:endParaRPr>
            </a:p>
          </p:txBody>
        </p:sp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9E33CC07-1B11-4C2B-A96A-029F8F25D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683" y="3684981"/>
              <a:ext cx="1638661" cy="1638661"/>
            </a:xfrm>
            <a:prstGeom prst="rect">
              <a:avLst/>
            </a:prstGeom>
          </p:spPr>
        </p:pic>
      </p:grpSp>
      <p:pic>
        <p:nvPicPr>
          <p:cNvPr id="38" name="圖片 37">
            <a:extLst>
              <a:ext uri="{FF2B5EF4-FFF2-40B4-BE49-F238E27FC236}">
                <a16:creationId xmlns:a16="http://schemas.microsoft.com/office/drawing/2014/main" id="{493A66AC-C078-4053-A855-0BAB3AA9EE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7705"/>
            <a:ext cx="2858049" cy="1907117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95523D76-C40F-4718-8561-C175A54F35C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8"/>
          <a:stretch/>
        </p:blipFill>
        <p:spPr>
          <a:xfrm>
            <a:off x="3613870" y="3136611"/>
            <a:ext cx="3333608" cy="2240995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8C8A8CB6-A2A5-451B-AFBC-DA30761563D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33" y="4515315"/>
            <a:ext cx="2300536" cy="2300536"/>
          </a:xfrm>
          <a:prstGeom prst="rect">
            <a:avLst/>
          </a:prstGeom>
        </p:spPr>
      </p:pic>
      <p:sp>
        <p:nvSpPr>
          <p:cNvPr id="42" name="TextBox 8">
            <a:extLst>
              <a:ext uri="{FF2B5EF4-FFF2-40B4-BE49-F238E27FC236}">
                <a16:creationId xmlns:a16="http://schemas.microsoft.com/office/drawing/2014/main" id="{B9975033-3911-4BE5-A33C-BA8662D46B30}"/>
              </a:ext>
            </a:extLst>
          </p:cNvPr>
          <p:cNvSpPr txBox="1"/>
          <p:nvPr/>
        </p:nvSpPr>
        <p:spPr bwMode="auto">
          <a:xfrm>
            <a:off x="-16742" y="2738365"/>
            <a:ext cx="2891531" cy="58477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依原校課程辦理，</a:t>
            </a:r>
          </a:p>
          <a:p>
            <a:pPr algn="ctr"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多數為小班教學模式</a:t>
            </a:r>
          </a:p>
        </p:txBody>
      </p:sp>
      <p:sp>
        <p:nvSpPr>
          <p:cNvPr id="43" name="TextBox 8">
            <a:extLst>
              <a:ext uri="{FF2B5EF4-FFF2-40B4-BE49-F238E27FC236}">
                <a16:creationId xmlns:a16="http://schemas.microsoft.com/office/drawing/2014/main" id="{21CCD45D-1035-408F-9073-299DB565E671}"/>
              </a:ext>
            </a:extLst>
          </p:cNvPr>
          <p:cNvSpPr txBox="1"/>
          <p:nvPr/>
        </p:nvSpPr>
        <p:spPr bwMode="auto">
          <a:xfrm>
            <a:off x="1260133" y="4450931"/>
            <a:ext cx="2300536" cy="58477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800">
                <a:solidFill>
                  <a:schemeClr val="bg1"/>
                </a:solidFill>
                <a:effectLst/>
                <a:latin typeface="Dotum" pitchFamily="34" charset="-127"/>
                <a:ea typeface="Dotum" pitchFamily="34" charset="-127"/>
              </a:defRPr>
            </a:lvl1pPr>
          </a:lstStyle>
          <a:p>
            <a:pPr algn="ctr"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原住民課程，校外教學</a:t>
            </a:r>
          </a:p>
          <a:p>
            <a:pPr algn="ctr"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體驗部落文化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BB2D048C-5CAE-4E77-8243-005534F6160F}"/>
              </a:ext>
            </a:extLst>
          </p:cNvPr>
          <p:cNvSpPr txBox="1"/>
          <p:nvPr/>
        </p:nvSpPr>
        <p:spPr>
          <a:xfrm>
            <a:off x="3591416" y="2787293"/>
            <a:ext cx="3362738" cy="58477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sz="1600"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</a:lstStyle>
          <a:p>
            <a:r>
              <a:rPr lang="zh-TW" altLang="en-US" dirty="0"/>
              <a:t>服務學習課程</a:t>
            </a:r>
            <a:endParaRPr lang="en-US" altLang="zh-TW" dirty="0"/>
          </a:p>
          <a:p>
            <a:r>
              <a:rPr lang="zh-TW" altLang="en-US" dirty="0"/>
              <a:t>（社區服務</a:t>
            </a:r>
            <a:r>
              <a:rPr lang="en-US" altLang="zh-TW" dirty="0"/>
              <a:t>-</a:t>
            </a:r>
            <a:r>
              <a:rPr lang="zh-TW" altLang="en-US" dirty="0"/>
              <a:t>淨街活動）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EA9D81EB-E73A-47EC-BF92-246B4093941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t="11004" r="21726" b="19087"/>
          <a:stretch/>
        </p:blipFill>
        <p:spPr>
          <a:xfrm rot="16200000">
            <a:off x="6445474" y="4099218"/>
            <a:ext cx="3009161" cy="225349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95C12E9-0A5E-4EEC-8C5E-B0BD99BF6B36}"/>
              </a:ext>
            </a:extLst>
          </p:cNvPr>
          <p:cNvSpPr/>
          <p:nvPr/>
        </p:nvSpPr>
        <p:spPr>
          <a:xfrm>
            <a:off x="6823305" y="6143275"/>
            <a:ext cx="2253497" cy="58727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zh-TW" altLang="en-US" sz="16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初級健身指導員證照</a:t>
            </a:r>
            <a:endParaRPr lang="en-US" altLang="zh-TW" sz="1600" dirty="0"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  <a:p>
            <a:pPr algn="ctr"/>
            <a:r>
              <a:rPr lang="zh-TW" altLang="en-US" sz="16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考照狀況</a:t>
            </a:r>
          </a:p>
        </p:txBody>
      </p:sp>
    </p:spTree>
    <p:extLst>
      <p:ext uri="{BB962C8B-B14F-4D97-AF65-F5344CB8AC3E}">
        <p14:creationId xmlns:p14="http://schemas.microsoft.com/office/powerpoint/2010/main" val="206397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1191361" y="905610"/>
            <a:ext cx="3749918" cy="32751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1500" b="1" dirty="0">
              <a:solidFill>
                <a:srgbClr val="214E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7512" y="634734"/>
            <a:ext cx="4942757" cy="636632"/>
          </a:xfr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sz="3000" b="1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協助退役選手轉職及照顧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90047" y="1542242"/>
            <a:ext cx="8717979" cy="3725290"/>
          </a:xfrm>
          <a:prstGeom prst="rect">
            <a:avLst/>
          </a:prstGeom>
          <a:noFill/>
        </p:spPr>
        <p:txBody>
          <a:bodyPr/>
          <a:lstStyle>
            <a:defPPr>
              <a:defRPr lang="zh-TW"/>
            </a:defPPr>
            <a:lvl1pPr marL="342900" indent="-3429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sz="22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marL="354013" indent="-354013">
              <a:lnSpc>
                <a:spcPct val="100000"/>
              </a:lnSpc>
              <a:buFont typeface="+mj-lt"/>
              <a:buAutoNum type="arabicPeriod"/>
            </a:pPr>
            <a:r>
              <a:rPr lang="zh-TW" altLang="en-US" sz="2000" b="1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聘任奧亞運績優退役選手轉任運動教練</a:t>
            </a:r>
            <a:endParaRPr lang="en-US" altLang="zh-TW" sz="2000" b="1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806450" lvl="5" indent="-292100">
              <a:buFont typeface="Wingdings" panose="05000000000000000000" pitchFamily="2" charset="2"/>
              <a:buAutoNum type="circleNumWdWhitePlain"/>
            </a:pP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配合國家體育政策及教育部頒佈之「績優運動選手就業輔導辦法」研訂</a:t>
            </a:r>
            <a:r>
              <a:rPr lang="zh-TW" altLang="en-US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「國家運動訓練中心輔導績優運動選手擔任運動教練要點」</a:t>
            </a: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，</a:t>
            </a:r>
            <a:r>
              <a:rPr lang="en-US" altLang="zh-TW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109</a:t>
            </a:r>
            <a:r>
              <a:rPr lang="zh-TW" altLang="en-US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年度已聘任</a:t>
            </a:r>
            <a:r>
              <a:rPr lang="en-US" altLang="zh-TW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30</a:t>
            </a:r>
            <a:r>
              <a:rPr lang="zh-TW" altLang="en-US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位</a:t>
            </a: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優秀奧亞運退役選手轉任運動教練，部份派駐各級學校、部份擔任</a:t>
            </a:r>
            <a:r>
              <a:rPr lang="en-US" altLang="zh-TW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2022</a:t>
            </a: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亞運會培訓隊教練及選手等。</a:t>
            </a:r>
            <a:endParaRPr lang="en-US" altLang="zh-TW" sz="2000" b="1" dirty="0">
              <a:solidFill>
                <a:schemeClr val="bg1">
                  <a:lumMod val="65000"/>
                </a:schemeClr>
              </a:solidFill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806450" lvl="5" indent="-292100">
              <a:buFont typeface="Wingdings" panose="05000000000000000000" pitchFamily="2" charset="2"/>
              <a:buAutoNum type="circleNumWdWhitePlain"/>
            </a:pPr>
            <a:r>
              <a:rPr lang="en-US" altLang="zh-TW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110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年度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配合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2020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東京奧運會及帕林匹克運動會結束辦理，預計聘任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70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名、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實際報到</a:t>
            </a:r>
            <a:r>
              <a:rPr lang="en-US" altLang="zh-TW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52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名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，自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12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月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1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日起辦理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3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個月職能訓練，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自</a:t>
            </a:r>
            <a:r>
              <a:rPr lang="en-US" altLang="zh-TW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3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月</a:t>
            </a:r>
            <a:r>
              <a:rPr lang="en-US" altLang="zh-TW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1</a:t>
            </a:r>
            <a:r>
              <a:rPr lang="zh-TW" altLang="en-US" sz="20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日起陸續派駐</a:t>
            </a:r>
            <a:r>
              <a:rPr lang="zh-TW" altLang="en-US" sz="2000" dirty="0">
                <a:solidFill>
                  <a:schemeClr val="bg1">
                    <a:lumMod val="65000"/>
                  </a:schemeClr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基層學校單位。</a:t>
            </a:r>
            <a:endParaRPr lang="en-US" altLang="zh-TW" sz="2000" dirty="0">
              <a:solidFill>
                <a:schemeClr val="bg1">
                  <a:lumMod val="65000"/>
                </a:schemeClr>
              </a:solidFill>
              <a:latin typeface="華康儷粗宋" panose="02020709000000000000" pitchFamily="49" charset="-120"/>
              <a:ea typeface="華康儷粗宋" panose="02020709000000000000" pitchFamily="49" charset="-120"/>
            </a:endParaRPr>
          </a:p>
          <a:p>
            <a:pPr marL="354013" indent="-354013">
              <a:lnSpc>
                <a:spcPct val="100000"/>
              </a:lnSpc>
              <a:buFont typeface="+mj-lt"/>
              <a:buAutoNum type="arabicPeriod"/>
            </a:pPr>
            <a:r>
              <a:rPr lang="zh-TW" altLang="en-US" sz="2000" b="1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奧亞運退役選手之職涯輔導</a:t>
            </a:r>
            <a:endParaRPr lang="en-US" altLang="zh-TW" sz="2000" b="1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354013" indent="0">
              <a:lnSpc>
                <a:spcPct val="100000"/>
              </a:lnSpc>
              <a:buNone/>
            </a:pP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為落實奧亞運退役選手照顧，完善就業輔導措施，經多方研議，以</a:t>
            </a:r>
            <a:r>
              <a:rPr lang="zh-TW" altLang="en-US" sz="2000" b="1" dirty="0">
                <a:solidFill>
                  <a:srgbClr val="FF0000"/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行政協助方式委請臺灣師範大學規劃專案計畫</a:t>
            </a:r>
            <a:r>
              <a:rPr lang="zh-TW" altLang="en-US" sz="2000" b="1" dirty="0">
                <a:solidFill>
                  <a:schemeClr val="bg1">
                    <a:lumMod val="65000"/>
                  </a:schemeClr>
                </a:solidFill>
                <a:latin typeface="華康儷中宋" panose="02020509000000000000" pitchFamily="49" charset="-120"/>
                <a:ea typeface="華康儷中宋" panose="02020509000000000000" pitchFamily="49" charset="-120"/>
              </a:rPr>
              <a:t>，以調查現況與需求、研擬輔導措施等面向，俾以提出後續推動方案。</a:t>
            </a:r>
            <a:endParaRPr lang="en-US" altLang="zh-TW" sz="2000" b="1" dirty="0">
              <a:solidFill>
                <a:schemeClr val="bg1">
                  <a:lumMod val="65000"/>
                </a:schemeClr>
              </a:solidFill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algn="l">
              <a:lnSpc>
                <a:spcPct val="100000"/>
              </a:lnSpc>
            </a:pPr>
            <a:endParaRPr lang="en-US" altLang="zh-TW" sz="2000" b="1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algn="l">
              <a:lnSpc>
                <a:spcPct val="100000"/>
              </a:lnSpc>
            </a:pPr>
            <a:endParaRPr lang="en-US" altLang="zh-TW" sz="2000" b="1" dirty="0">
              <a:latin typeface="華康儷中宋" panose="02020509000000000000" pitchFamily="49" charset="-120"/>
              <a:ea typeface="華康儷中宋" panose="02020509000000000000" pitchFamily="49" charset="-120"/>
            </a:endParaRPr>
          </a:p>
          <a:p>
            <a:pPr marL="358775" indent="-358775">
              <a:lnSpc>
                <a:spcPct val="100000"/>
              </a:lnSpc>
              <a:buNone/>
            </a:pPr>
            <a:r>
              <a:rPr lang="en-US" altLang="zh-TW" sz="2000" b="1" dirty="0">
                <a:latin typeface="華康儷中宋" panose="02020509000000000000" pitchFamily="49" charset="-120"/>
                <a:ea typeface="華康儷中宋" panose="02020509000000000000" pitchFamily="49" charset="-120"/>
              </a:rPr>
              <a:t>      </a:t>
            </a:r>
          </a:p>
        </p:txBody>
      </p:sp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A716FBB8-FF0F-438A-9741-3C3818D3B5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DBBCC60-4F1D-48CE-8B3A-EBA4BDDE5DE8}"/>
              </a:ext>
            </a:extLst>
          </p:cNvPr>
          <p:cNvSpPr/>
          <p:nvPr/>
        </p:nvSpPr>
        <p:spPr>
          <a:xfrm>
            <a:off x="56097" y="37609"/>
            <a:ext cx="42242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B8EA4B7-2808-4E7A-A663-7ACC8E8BA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A17756F2-08FF-4BF0-A891-84FD97361120}"/>
              </a:ext>
            </a:extLst>
          </p:cNvPr>
          <p:cNvGrpSpPr/>
          <p:nvPr/>
        </p:nvGrpSpPr>
        <p:grpSpPr>
          <a:xfrm>
            <a:off x="177512" y="3666876"/>
            <a:ext cx="4599943" cy="3066629"/>
            <a:chOff x="67955" y="3657640"/>
            <a:chExt cx="4599943" cy="3066629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CF3AEC07-F7AF-473C-95A5-7BE5A2C09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955" y="3657640"/>
              <a:ext cx="4599943" cy="3066629"/>
            </a:xfrm>
            <a:prstGeom prst="rect">
              <a:avLst/>
            </a:prstGeom>
          </p:spPr>
        </p:pic>
        <p:sp>
          <p:nvSpPr>
            <p:cNvPr id="14" name="TextBox 84">
              <a:extLst>
                <a:ext uri="{FF2B5EF4-FFF2-40B4-BE49-F238E27FC236}">
                  <a16:creationId xmlns:a16="http://schemas.microsoft.com/office/drawing/2014/main" id="{A65D8DBD-C097-4C96-B064-AC85F74BFE9F}"/>
                </a:ext>
              </a:extLst>
            </p:cNvPr>
            <p:cNvSpPr txBox="1"/>
            <p:nvPr/>
          </p:nvSpPr>
          <p:spPr>
            <a:xfrm>
              <a:off x="67955" y="3758735"/>
              <a:ext cx="2585503" cy="400053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>
              <a:spAutoFit/>
            </a:bodyPr>
            <a:lstStyle>
              <a:defPPr>
                <a:defRPr lang="zh-TW"/>
              </a:defPPr>
              <a:lvl1pPr algn="ctr">
                <a:defRPr sz="2000">
                  <a:effectLst/>
                  <a:latin typeface="華康超明體(P)" panose="02020C00000000000000" pitchFamily="18" charset="-120"/>
                  <a:ea typeface="華康超明體(P)" panose="02020C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en-US" altLang="zh-TW" dirty="0"/>
                <a:t>109</a:t>
              </a:r>
              <a:r>
                <a:rPr lang="zh-TW" altLang="en-US" dirty="0"/>
                <a:t>年度結業式</a:t>
              </a:r>
              <a:endParaRPr lang="en-US" altLang="zh-TW" dirty="0"/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B65F4ED5-013E-4FA6-95C2-D4668A6E5998}"/>
              </a:ext>
            </a:extLst>
          </p:cNvPr>
          <p:cNvGrpSpPr/>
          <p:nvPr/>
        </p:nvGrpSpPr>
        <p:grpSpPr>
          <a:xfrm>
            <a:off x="4928744" y="3666875"/>
            <a:ext cx="4088839" cy="3066629"/>
            <a:chOff x="4819187" y="3657639"/>
            <a:chExt cx="4088839" cy="3066629"/>
          </a:xfrm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1076E798-C8F1-4FCA-A5DF-A21398BD7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187" y="3657639"/>
              <a:ext cx="4088839" cy="3066629"/>
            </a:xfrm>
            <a:prstGeom prst="rect">
              <a:avLst/>
            </a:prstGeom>
          </p:spPr>
        </p:pic>
        <p:sp>
          <p:nvSpPr>
            <p:cNvPr id="17" name="TextBox 84">
              <a:extLst>
                <a:ext uri="{FF2B5EF4-FFF2-40B4-BE49-F238E27FC236}">
                  <a16:creationId xmlns:a16="http://schemas.microsoft.com/office/drawing/2014/main" id="{EE70EAAC-9193-4F78-B1CE-0D46094959A1}"/>
                </a:ext>
              </a:extLst>
            </p:cNvPr>
            <p:cNvSpPr txBox="1"/>
            <p:nvPr/>
          </p:nvSpPr>
          <p:spPr>
            <a:xfrm>
              <a:off x="4819187" y="3772822"/>
              <a:ext cx="2585503" cy="400053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>
              <a:spAutoFit/>
            </a:bodyPr>
            <a:lstStyle>
              <a:defPPr>
                <a:defRPr lang="zh-TW"/>
              </a:defPPr>
              <a:lvl1pPr algn="ctr">
                <a:defRPr sz="2000">
                  <a:effectLst/>
                  <a:latin typeface="華康超明體(P)" panose="02020C00000000000000" pitchFamily="18" charset="-120"/>
                  <a:ea typeface="華康超明體(P)" panose="02020C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en-US" altLang="zh-TW" dirty="0"/>
                <a:t>110</a:t>
              </a:r>
              <a:r>
                <a:rPr lang="zh-TW" altLang="en-US" dirty="0"/>
                <a:t>年度結業式</a:t>
              </a:r>
              <a:endParaRPr lang="en-US" altLang="zh-TW" dirty="0"/>
            </a:p>
          </p:txBody>
        </p:sp>
      </p:grpSp>
    </p:spTree>
    <p:extLst>
      <p:ext uri="{BB962C8B-B14F-4D97-AF65-F5344CB8AC3E}">
        <p14:creationId xmlns:p14="http://schemas.microsoft.com/office/powerpoint/2010/main" val="10795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034">
              <a:defRPr/>
            </a:pPr>
            <a:fld id="{A3F31473-23EB-4724-8B59-FE6D21D89FA4}" type="slidenum">
              <a:rPr lang="en-US" altLang="zh-TW">
                <a:solidFill>
                  <a:srgbClr val="04617B">
                    <a:shade val="90000"/>
                  </a:srgbClr>
                </a:solidFill>
                <a:latin typeface="Constantia"/>
                <a:ea typeface="新細明體" panose="02020500000000000000" pitchFamily="18" charset="-120"/>
              </a:rPr>
              <a:pPr defTabSz="914034">
                <a:defRPr/>
              </a:pPr>
              <a:t>19</a:t>
            </a:fld>
            <a:endParaRPr lang="zh-TW" altLang="en-US">
              <a:solidFill>
                <a:srgbClr val="04617B">
                  <a:shade val="90000"/>
                </a:srgbClr>
              </a:solidFill>
              <a:latin typeface="Constantia"/>
              <a:ea typeface="新細明體" panose="02020500000000000000" pitchFamily="18" charset="-120"/>
            </a:endParaRPr>
          </a:p>
        </p:txBody>
      </p:sp>
      <p:pic>
        <p:nvPicPr>
          <p:cNvPr id="2050" name="Picture 2" descr="C:\Users\choyuting\Desktop\Dropbox\我的電腦 (choyuting-PC)\Downloads\運動教練\110年運動教練職能訓練_211215_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r="7508" b="-545"/>
          <a:stretch/>
        </p:blipFill>
        <p:spPr bwMode="auto">
          <a:xfrm>
            <a:off x="-11396" y="1269039"/>
            <a:ext cx="3435248" cy="279892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extBox 84"/>
          <p:cNvSpPr txBox="1"/>
          <p:nvPr/>
        </p:nvSpPr>
        <p:spPr>
          <a:xfrm>
            <a:off x="1220051" y="645947"/>
            <a:ext cx="6703898" cy="546593"/>
          </a:xfrm>
          <a:prstGeom prst="rect">
            <a:avLst/>
          </a:prstGeom>
        </p:spPr>
        <p:txBody>
          <a:bodyPr vert="horz" lIns="0" tIns="45712" rIns="0" bIns="0" anchor="b">
            <a:noAutofit/>
          </a:bodyPr>
          <a:lstStyle>
            <a:defPPr>
              <a:defRPr lang="en-US"/>
            </a:defPPr>
            <a:lvl1pPr algn="ctr" hangingPunct="0">
              <a:lnSpc>
                <a:spcPts val="3500"/>
              </a:lnSpc>
              <a:spcBef>
                <a:spcPct val="0"/>
              </a:spcBef>
              <a:defRPr sz="3600">
                <a:solidFill>
                  <a:schemeClr val="accent4">
                    <a:lumMod val="50000"/>
                  </a:schemeClr>
                </a:solidFill>
                <a:latin typeface="華康超明體" panose="02020C09000000000000" pitchFamily="49" charset="-120"/>
                <a:ea typeface="華康超明體" panose="02020C09000000000000" pitchFamily="49" charset="-120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TW" sz="3599" dirty="0"/>
              <a:t>110</a:t>
            </a:r>
            <a:r>
              <a:rPr lang="zh-TW" altLang="en-US" sz="3599" dirty="0"/>
              <a:t>年度運動教練職能訓練實習</a:t>
            </a:r>
            <a:endParaRPr lang="en-US" altLang="zh-TW" sz="3599" dirty="0"/>
          </a:p>
        </p:txBody>
      </p:sp>
      <p:sp>
        <p:nvSpPr>
          <p:cNvPr id="11" name="TextBox 84">
            <a:extLst>
              <a:ext uri="{FF2B5EF4-FFF2-40B4-BE49-F238E27FC236}">
                <a16:creationId xmlns:a16="http://schemas.microsoft.com/office/drawing/2014/main" id="{7204C9BF-C1E8-4F75-8B26-04B435A309EA}"/>
              </a:ext>
            </a:extLst>
          </p:cNvPr>
          <p:cNvSpPr txBox="1"/>
          <p:nvPr/>
        </p:nvSpPr>
        <p:spPr>
          <a:xfrm>
            <a:off x="56097" y="1343528"/>
            <a:ext cx="2585503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/>
              <a:t>專題演講</a:t>
            </a:r>
            <a:r>
              <a:rPr lang="en-US" altLang="zh-TW" dirty="0"/>
              <a:t>/</a:t>
            </a:r>
            <a:r>
              <a:rPr lang="zh-TW" altLang="en-US"/>
              <a:t>潘瑞根講師</a:t>
            </a:r>
            <a:endParaRPr lang="en-US" altLang="zh-TW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489E78-74F8-44A0-8F53-E1847F269470}"/>
              </a:ext>
            </a:extLst>
          </p:cNvPr>
          <p:cNvSpPr/>
          <p:nvPr/>
        </p:nvSpPr>
        <p:spPr>
          <a:xfrm rot="11574015">
            <a:off x="7691577" y="1119357"/>
            <a:ext cx="251657" cy="277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F949E01-A8AD-404D-8A4F-3DF0B5A4CDD7}"/>
              </a:ext>
            </a:extLst>
          </p:cNvPr>
          <p:cNvSpPr/>
          <p:nvPr/>
        </p:nvSpPr>
        <p:spPr>
          <a:xfrm rot="11574015">
            <a:off x="7605599" y="1202145"/>
            <a:ext cx="152374" cy="1448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8EBE10C-95F5-4BFC-91B3-E554FB4F1E59}"/>
              </a:ext>
            </a:extLst>
          </p:cNvPr>
          <p:cNvSpPr/>
          <p:nvPr/>
        </p:nvSpPr>
        <p:spPr>
          <a:xfrm rot="11574015">
            <a:off x="1161930" y="688250"/>
            <a:ext cx="251657" cy="277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7FF6156-25A1-4CFF-92ED-60A1BF12F556}"/>
              </a:ext>
            </a:extLst>
          </p:cNvPr>
          <p:cNvSpPr/>
          <p:nvPr/>
        </p:nvSpPr>
        <p:spPr>
          <a:xfrm rot="11574015">
            <a:off x="1044341" y="762745"/>
            <a:ext cx="152374" cy="1448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內容版面配置區 3">
            <a:extLst>
              <a:ext uri="{FF2B5EF4-FFF2-40B4-BE49-F238E27FC236}">
                <a16:creationId xmlns:a16="http://schemas.microsoft.com/office/drawing/2014/main" id="{81E203BC-BE9D-4905-86CA-6BA78C7121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345D20A0-C5E2-4BEA-84D6-FFB162A1FD97}"/>
              </a:ext>
            </a:extLst>
          </p:cNvPr>
          <p:cNvSpPr/>
          <p:nvPr/>
        </p:nvSpPr>
        <p:spPr>
          <a:xfrm>
            <a:off x="56097" y="37609"/>
            <a:ext cx="42242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四、選手職涯輔導及退役選手照護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23111B5E-3906-4122-98CD-743D32BBE8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pic>
        <p:nvPicPr>
          <p:cNvPr id="22" name="Picture 2" descr="C:\Users\choyuting\Desktop\Dropbox\我的電腦 (choyuting-PC)\Downloads\運動教練\110年運動教練職能訓練_211215_7.jpg">
            <a:extLst>
              <a:ext uri="{FF2B5EF4-FFF2-40B4-BE49-F238E27FC236}">
                <a16:creationId xmlns:a16="http://schemas.microsoft.com/office/drawing/2014/main" id="{30BE6C6C-1039-431E-8D88-5C6AA73E9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t="9137"/>
          <a:stretch/>
        </p:blipFill>
        <p:spPr bwMode="auto">
          <a:xfrm>
            <a:off x="3159380" y="4179982"/>
            <a:ext cx="3052441" cy="207922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3" name="Picture 5" descr="C:\Users\choyuting\Desktop\Dropbox\我的電腦 (choyuting-PC)\Downloads\運動教練\110年運動教練職能訓練_211215_17.jpg">
            <a:extLst>
              <a:ext uri="{FF2B5EF4-FFF2-40B4-BE49-F238E27FC236}">
                <a16:creationId xmlns:a16="http://schemas.microsoft.com/office/drawing/2014/main" id="{6297F6BF-E609-4BA4-98AC-FD419E48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98487" y="4421545"/>
            <a:ext cx="3199907" cy="239884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</p:pic>
      <p:pic>
        <p:nvPicPr>
          <p:cNvPr id="24" name="Picture 3" descr="C:\Users\choyuting\Desktop\Dropbox\我的電腦 (choyuting-PC)\Downloads\運動教練\110年運動教練職能訓練_211215_11.jpg">
            <a:extLst>
              <a:ext uri="{FF2B5EF4-FFF2-40B4-BE49-F238E27FC236}">
                <a16:creationId xmlns:a16="http://schemas.microsoft.com/office/drawing/2014/main" id="{353CDF3E-92B6-48F5-B50E-9F3DC063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6189" y="1269039"/>
            <a:ext cx="2581912" cy="279612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5" name="TextBox 84">
            <a:extLst>
              <a:ext uri="{FF2B5EF4-FFF2-40B4-BE49-F238E27FC236}">
                <a16:creationId xmlns:a16="http://schemas.microsoft.com/office/drawing/2014/main" id="{093CB584-8F6B-47A4-AFD4-DCEB5846DF3D}"/>
              </a:ext>
            </a:extLst>
          </p:cNvPr>
          <p:cNvSpPr txBox="1"/>
          <p:nvPr/>
        </p:nvSpPr>
        <p:spPr>
          <a:xfrm>
            <a:off x="3184737" y="4293972"/>
            <a:ext cx="1655897" cy="36922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/>
              <a:t>運動生物力學</a:t>
            </a:r>
            <a:endParaRPr lang="en-US" altLang="zh-TW" dirty="0"/>
          </a:p>
        </p:txBody>
      </p:sp>
      <p:sp>
        <p:nvSpPr>
          <p:cNvPr id="26" name="TextBox 84">
            <a:extLst>
              <a:ext uri="{FF2B5EF4-FFF2-40B4-BE49-F238E27FC236}">
                <a16:creationId xmlns:a16="http://schemas.microsoft.com/office/drawing/2014/main" id="{85CEF2C6-8059-45F9-91B1-069F9D8F7D4F}"/>
              </a:ext>
            </a:extLst>
          </p:cNvPr>
          <p:cNvSpPr txBox="1"/>
          <p:nvPr/>
        </p:nvSpPr>
        <p:spPr>
          <a:xfrm>
            <a:off x="0" y="4507477"/>
            <a:ext cx="1655897" cy="36922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/>
              <a:t>小組實習課程</a:t>
            </a:r>
            <a:endParaRPr lang="en-US" altLang="zh-TW" dirty="0"/>
          </a:p>
        </p:txBody>
      </p:sp>
      <p:sp>
        <p:nvSpPr>
          <p:cNvPr id="27" name="TextBox 84">
            <a:extLst>
              <a:ext uri="{FF2B5EF4-FFF2-40B4-BE49-F238E27FC236}">
                <a16:creationId xmlns:a16="http://schemas.microsoft.com/office/drawing/2014/main" id="{1FD5809F-4A0A-4640-8FE6-5B2AF9D12F65}"/>
              </a:ext>
            </a:extLst>
          </p:cNvPr>
          <p:cNvSpPr txBox="1"/>
          <p:nvPr/>
        </p:nvSpPr>
        <p:spPr>
          <a:xfrm>
            <a:off x="3590783" y="1325186"/>
            <a:ext cx="1150774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/>
              <a:t>醫學概論</a:t>
            </a:r>
            <a:endParaRPr lang="en-US" altLang="zh-TW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480B945-E1C4-46F5-83E5-A843910F2A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83" y="4490156"/>
            <a:ext cx="2904174" cy="217813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884D9CC-3C87-42E7-8E2D-D730C80300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29" y="1588424"/>
            <a:ext cx="2904174" cy="2178131"/>
          </a:xfrm>
          <a:prstGeom prst="rect">
            <a:avLst/>
          </a:prstGeom>
        </p:spPr>
      </p:pic>
      <p:sp>
        <p:nvSpPr>
          <p:cNvPr id="28" name="TextBox 84">
            <a:extLst>
              <a:ext uri="{FF2B5EF4-FFF2-40B4-BE49-F238E27FC236}">
                <a16:creationId xmlns:a16="http://schemas.microsoft.com/office/drawing/2014/main" id="{87589A6C-6595-4AA7-B81E-FAB83CC76D12}"/>
              </a:ext>
            </a:extLst>
          </p:cNvPr>
          <p:cNvSpPr txBox="1"/>
          <p:nvPr/>
        </p:nvSpPr>
        <p:spPr>
          <a:xfrm>
            <a:off x="6211821" y="1641889"/>
            <a:ext cx="1423995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/>
              <a:t>自由車實習</a:t>
            </a:r>
            <a:endParaRPr lang="en-US" altLang="zh-TW" dirty="0"/>
          </a:p>
        </p:txBody>
      </p:sp>
      <p:sp>
        <p:nvSpPr>
          <p:cNvPr id="29" name="TextBox 84">
            <a:extLst>
              <a:ext uri="{FF2B5EF4-FFF2-40B4-BE49-F238E27FC236}">
                <a16:creationId xmlns:a16="http://schemas.microsoft.com/office/drawing/2014/main" id="{D2724C4B-9824-466D-8FA3-AA0320616B5B}"/>
              </a:ext>
            </a:extLst>
          </p:cNvPr>
          <p:cNvSpPr txBox="1"/>
          <p:nvPr/>
        </p:nvSpPr>
        <p:spPr>
          <a:xfrm>
            <a:off x="7923949" y="4531999"/>
            <a:ext cx="1272271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TW" altLang="en-US" dirty="0"/>
              <a:t>射擊實習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6216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5E647796-E7D9-4016-A048-605388A93E20}"/>
              </a:ext>
            </a:extLst>
          </p:cNvPr>
          <p:cNvSpPr txBox="1"/>
          <p:nvPr/>
        </p:nvSpPr>
        <p:spPr>
          <a:xfrm>
            <a:off x="208254" y="1504785"/>
            <a:ext cx="8727492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宿舍升級，搭配飯店式管理，讓選手住的舒服又安心。</a:t>
            </a:r>
            <a:endParaRPr lang="en-US" altLang="zh-TW" sz="20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餐廳升級，優質用餐環境，專業營養師規劃菜單，嚴格把控食材讓選手食的安心。</a:t>
            </a:r>
            <a:endParaRPr lang="en-US" altLang="zh-TW" sz="20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訓練場域升級，球技二館、射箭場及壘球場優化、太陽能風雨跑道、組裝式游泳池</a:t>
            </a:r>
            <a:endParaRPr lang="en-US" altLang="zh-TW" sz="20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休閒活動升級，三溫暖、</a:t>
            </a:r>
            <a:r>
              <a:rPr lang="en-US" altLang="zh-TW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KTV</a:t>
            </a: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、遊戲機搭配各式休閒活動規劃，幫助選手放鬆及紓壓。</a:t>
            </a:r>
            <a:endParaRPr lang="en-US" altLang="zh-TW" sz="20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圖書館升級，優美環境提升選手閱讀力，富有國訓中心新網美打卡之名。</a:t>
            </a:r>
            <a:endParaRPr lang="en-US" altLang="zh-TW" sz="2000" dirty="0">
              <a:solidFill>
                <a:srgbClr val="0000FF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D120EBE9-87F5-47A9-9916-6C83B0AFE4FD}"/>
              </a:ext>
            </a:extLst>
          </p:cNvPr>
          <p:cNvSpPr txBox="1">
            <a:spLocks/>
          </p:cNvSpPr>
          <p:nvPr/>
        </p:nvSpPr>
        <p:spPr>
          <a:xfrm>
            <a:off x="-289481" y="724264"/>
            <a:ext cx="4942757" cy="636632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7145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3429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51435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685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r>
              <a:rPr lang="zh-TW" altLang="en-US" sz="3000" b="1" kern="0" dirty="0"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國訓中心硬體設施升級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FF9C7EA-7C0C-46CF-89AE-4D222E6A1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0639"/>
            <a:ext cx="3340288" cy="219790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25B5182-3647-4E26-8345-1A9C3A030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73" y="4288960"/>
            <a:ext cx="3357782" cy="220941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A4A1E21-0CF1-43B5-AE7C-DA97DE01B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2959" y="4288959"/>
            <a:ext cx="3337065" cy="220252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B60BB96-E209-436B-AD0C-D5A1C79B4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0927" y="4288959"/>
            <a:ext cx="2997977" cy="2219249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7CF7957-5355-4A61-9A9D-1D87E0C89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458" y="4294806"/>
            <a:ext cx="3357780" cy="220941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F6DE560-86E8-4547-81CB-78B15D89DF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6567" y="4288960"/>
            <a:ext cx="2997977" cy="221924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326D0489-B446-42E4-B6D4-53F0B4CE584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0" b="11061"/>
          <a:stretch/>
        </p:blipFill>
        <p:spPr>
          <a:xfrm>
            <a:off x="6402717" y="4290639"/>
            <a:ext cx="2975379" cy="2207738"/>
          </a:xfrm>
          <a:prstGeom prst="rect">
            <a:avLst/>
          </a:prstGeom>
        </p:spPr>
      </p:pic>
      <p:pic>
        <p:nvPicPr>
          <p:cNvPr id="14" name="內容版面配置區 3">
            <a:extLst>
              <a:ext uri="{FF2B5EF4-FFF2-40B4-BE49-F238E27FC236}">
                <a16:creationId xmlns:a16="http://schemas.microsoft.com/office/drawing/2014/main" id="{26D30220-4E83-4D3A-8632-486F4987057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2107908-A7BC-49E3-BBA1-78450ABED8F8}"/>
              </a:ext>
            </a:extLst>
          </p:cNvPr>
          <p:cNvSpPr/>
          <p:nvPr/>
        </p:nvSpPr>
        <p:spPr>
          <a:xfrm>
            <a:off x="24800" y="79137"/>
            <a:ext cx="31470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五、場館營運及管理機制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B4B65B68-5107-43CD-BD79-BC606E6CA7C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77441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3">
            <a:extLst>
              <a:ext uri="{FF2B5EF4-FFF2-40B4-BE49-F238E27FC236}">
                <a16:creationId xmlns:a16="http://schemas.microsoft.com/office/drawing/2014/main" id="{26D30220-4E83-4D3A-8632-486F498705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2107908-A7BC-49E3-BBA1-78450ABED8F8}"/>
              </a:ext>
            </a:extLst>
          </p:cNvPr>
          <p:cNvSpPr/>
          <p:nvPr/>
        </p:nvSpPr>
        <p:spPr>
          <a:xfrm>
            <a:off x="24800" y="79137"/>
            <a:ext cx="31470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1" lang="zh-TW" altLang="en-US" sz="2100" b="1" dirty="0">
                <a:solidFill>
                  <a:srgbClr val="AF2036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五、場館營運及管理機制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B4B65B68-5107-43CD-BD79-BC606E6CA7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1EDF28F-6C09-4D91-8AAD-28577945A8D6}"/>
              </a:ext>
            </a:extLst>
          </p:cNvPr>
          <p:cNvSpPr/>
          <p:nvPr/>
        </p:nvSpPr>
        <p:spPr>
          <a:xfrm>
            <a:off x="180105" y="819017"/>
            <a:ext cx="326505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dirty="0">
                <a:solidFill>
                  <a:srgbClr val="0000FF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營運自籌精進策略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76724B8-EE9C-45C3-9FB6-249DBBD85D6E}"/>
              </a:ext>
            </a:extLst>
          </p:cNvPr>
          <p:cNvSpPr/>
          <p:nvPr/>
        </p:nvSpPr>
        <p:spPr>
          <a:xfrm>
            <a:off x="180108" y="1035520"/>
            <a:ext cx="7172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TW" altLang="en-US" sz="2000" dirty="0">
              <a:solidFill>
                <a:srgbClr val="000000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  <a:p>
            <a:r>
              <a:rPr lang="zh-TW" altLang="en-US" sz="2000" dirty="0">
                <a:solidFill>
                  <a:srgbClr val="00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（一） </a:t>
            </a:r>
            <a:r>
              <a:rPr lang="zh-TW" altLang="en-US" sz="2000" dirty="0">
                <a:solidFill>
                  <a:srgbClr val="FF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提升場館營運 結合民間辦理品牌活動 </a:t>
            </a:r>
          </a:p>
          <a:p>
            <a:r>
              <a:rPr lang="en-US" altLang="zh-TW" sz="20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            1</a:t>
            </a:r>
            <a:r>
              <a:rPr lang="zh-TW" altLang="en-US" sz="20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、打造品牌活動 擦亮國訓核心價值 </a:t>
            </a:r>
          </a:p>
          <a:p>
            <a:r>
              <a:rPr lang="en-US" altLang="zh-TW" sz="20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            2</a:t>
            </a:r>
            <a:r>
              <a:rPr lang="zh-TW" altLang="en-US" sz="2000" dirty="0">
                <a:latin typeface="華康超明體(P)" panose="02020C00000000000000" pitchFamily="18" charset="-120"/>
                <a:ea typeface="華康超明體(P)" panose="02020C00000000000000" pitchFamily="18" charset="-120"/>
              </a:rPr>
              <a:t>、完善會議空間 吸引靜態研習活動 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E9CBCF-C4D0-4371-87D9-02AE317A87D0}"/>
              </a:ext>
            </a:extLst>
          </p:cNvPr>
          <p:cNvSpPr/>
          <p:nvPr/>
        </p:nvSpPr>
        <p:spPr>
          <a:xfrm>
            <a:off x="180105" y="1978788"/>
            <a:ext cx="6211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TW" altLang="en-US" sz="2000" dirty="0">
              <a:solidFill>
                <a:srgbClr val="000000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  <a:p>
            <a:r>
              <a:rPr lang="zh-TW" altLang="en-US" sz="2000" dirty="0">
                <a:solidFill>
                  <a:srgbClr val="00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（二） </a:t>
            </a:r>
            <a:r>
              <a:rPr lang="zh-TW" altLang="en-US" sz="2000" dirty="0">
                <a:solidFill>
                  <a:srgbClr val="FF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加強廣宣行銷 建立創造專屬品牌定位 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C7320F-189C-4356-AE72-A729B496A3FB}"/>
              </a:ext>
            </a:extLst>
          </p:cNvPr>
          <p:cNvSpPr/>
          <p:nvPr/>
        </p:nvSpPr>
        <p:spPr>
          <a:xfrm>
            <a:off x="180105" y="240078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TW" altLang="en-US" sz="2000" dirty="0">
              <a:solidFill>
                <a:srgbClr val="000000"/>
              </a:solidFill>
              <a:latin typeface="華康超明體(P)" panose="02020C00000000000000" pitchFamily="18" charset="-120"/>
              <a:ea typeface="華康超明體(P)" panose="02020C00000000000000" pitchFamily="18" charset="-120"/>
            </a:endParaRPr>
          </a:p>
          <a:p>
            <a:r>
              <a:rPr lang="zh-TW" altLang="en-US" sz="2000" dirty="0">
                <a:solidFill>
                  <a:srgbClr val="00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（三） </a:t>
            </a:r>
            <a:r>
              <a:rPr lang="zh-TW" altLang="en-US" sz="2000" dirty="0">
                <a:solidFill>
                  <a:srgbClr val="FF0000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結合在地特色 尋求專業指導 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990BD9B-0FDA-418B-9564-52249E0ED81A}"/>
              </a:ext>
            </a:extLst>
          </p:cNvPr>
          <p:cNvSpPr/>
          <p:nvPr/>
        </p:nvSpPr>
        <p:spPr>
          <a:xfrm>
            <a:off x="5897417" y="943856"/>
            <a:ext cx="3066475" cy="5478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5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影響國家隊培育的前提下，國訓中心始終積極發揚「培育卓越運動人才」核心價值，透過多元合作，扮演行政法人應有之公共角色，建立良好公共關係，行銷運動員、行銷國訓中心，藉以吸引國人對運動員的支持與關注，進而投入更多民間資源，共同打造更優質運動環境。 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1AC33D1E-4CD9-41E1-8844-99CD09AEF2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91" y="3232483"/>
            <a:ext cx="5945873" cy="334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68284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endParaRPr kumimoji="1" lang="zh-TW" altLang="en-US" b="1" dirty="0">
              <a:solidFill>
                <a:srgbClr val="AF203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6263D53-5451-4EEB-BAC2-3500B7869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6" y="1083164"/>
            <a:ext cx="8663159" cy="5774836"/>
          </a:xfrm>
          <a:prstGeom prst="rect">
            <a:avLst/>
          </a:prstGeom>
        </p:spPr>
      </p:pic>
      <p:sp>
        <p:nvSpPr>
          <p:cNvPr id="10" name="任意多边形 3">
            <a:extLst>
              <a:ext uri="{FF2B5EF4-FFF2-40B4-BE49-F238E27FC236}">
                <a16:creationId xmlns:a16="http://schemas.microsoft.com/office/drawing/2014/main" id="{E078B2B6-E0EA-4BBF-BBDC-C6A14EAEB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72" y="571386"/>
            <a:ext cx="7323988" cy="679672"/>
          </a:xfrm>
          <a:custGeom>
            <a:avLst/>
            <a:gdLst>
              <a:gd name="T0" fmla="*/ 12700 w 3467100"/>
              <a:gd name="T1" fmla="*/ 228600 h 762000"/>
              <a:gd name="T2" fmla="*/ 228600 w 3467100"/>
              <a:gd name="T3" fmla="*/ 38100 h 762000"/>
              <a:gd name="T4" fmla="*/ 660400 w 3467100"/>
              <a:gd name="T5" fmla="*/ 101600 h 762000"/>
              <a:gd name="T6" fmla="*/ 1117600 w 3467100"/>
              <a:gd name="T7" fmla="*/ 25400 h 762000"/>
              <a:gd name="T8" fmla="*/ 1206500 w 3467100"/>
              <a:gd name="T9" fmla="*/ 88900 h 762000"/>
              <a:gd name="T10" fmla="*/ 1727200 w 3467100"/>
              <a:gd name="T11" fmla="*/ 12700 h 762000"/>
              <a:gd name="T12" fmla="*/ 1803400 w 3467100"/>
              <a:gd name="T13" fmla="*/ 101600 h 762000"/>
              <a:gd name="T14" fmla="*/ 2235200 w 3467100"/>
              <a:gd name="T15" fmla="*/ 76200 h 762000"/>
              <a:gd name="T16" fmla="*/ 2628900 w 3467100"/>
              <a:gd name="T17" fmla="*/ 0 h 762000"/>
              <a:gd name="T18" fmla="*/ 3441700 w 3467100"/>
              <a:gd name="T19" fmla="*/ 101600 h 762000"/>
              <a:gd name="T20" fmla="*/ 3467100 w 3467100"/>
              <a:gd name="T21" fmla="*/ 749300 h 762000"/>
              <a:gd name="T22" fmla="*/ 88900 w 3467100"/>
              <a:gd name="T23" fmla="*/ 762000 h 762000"/>
              <a:gd name="T24" fmla="*/ 0 w 3467100"/>
              <a:gd name="T25" fmla="*/ 177800 h 762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67100"/>
              <a:gd name="T40" fmla="*/ 0 h 762000"/>
              <a:gd name="T41" fmla="*/ 3467100 w 3467100"/>
              <a:gd name="T42" fmla="*/ 762000 h 762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67100" h="762000">
                <a:moveTo>
                  <a:pt x="12700" y="228600"/>
                </a:moveTo>
                <a:lnTo>
                  <a:pt x="228600" y="38100"/>
                </a:lnTo>
                <a:lnTo>
                  <a:pt x="660400" y="101600"/>
                </a:lnTo>
                <a:lnTo>
                  <a:pt x="1117600" y="25400"/>
                </a:lnTo>
                <a:lnTo>
                  <a:pt x="1206500" y="88900"/>
                </a:lnTo>
                <a:lnTo>
                  <a:pt x="1727200" y="12700"/>
                </a:lnTo>
                <a:lnTo>
                  <a:pt x="1803400" y="101600"/>
                </a:lnTo>
                <a:lnTo>
                  <a:pt x="2235200" y="76200"/>
                </a:lnTo>
                <a:lnTo>
                  <a:pt x="2628900" y="0"/>
                </a:lnTo>
                <a:lnTo>
                  <a:pt x="3441700" y="101600"/>
                </a:lnTo>
                <a:lnTo>
                  <a:pt x="3467100" y="749300"/>
                </a:lnTo>
                <a:lnTo>
                  <a:pt x="88900" y="762000"/>
                </a:lnTo>
                <a:lnTo>
                  <a:pt x="0" y="177800"/>
                </a:lnTo>
              </a:path>
            </a:pathLst>
          </a:custGeom>
          <a:solidFill>
            <a:srgbClr val="6BD3D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TW" altLang="zh-TW" sz="157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E8B18335-6B56-4386-9515-8B685C7F51FA}"/>
              </a:ext>
            </a:extLst>
          </p:cNvPr>
          <p:cNvSpPr txBox="1">
            <a:spLocks/>
          </p:cNvSpPr>
          <p:nvPr/>
        </p:nvSpPr>
        <p:spPr>
          <a:xfrm>
            <a:off x="821764" y="825241"/>
            <a:ext cx="6052203" cy="329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>
              <a:defRPr b="1">
                <a:ln/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>
              <a:lnSpc>
                <a:spcPts val="1725"/>
              </a:lnSpc>
              <a:spcBef>
                <a:spcPct val="20000"/>
              </a:spcBef>
            </a:pPr>
            <a:r>
              <a:rPr lang="zh-TW" altLang="en-US" sz="2400" u="sng" dirty="0">
                <a:solidFill>
                  <a:srgbClr val="0070C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國訓中心現有土地約</a:t>
            </a:r>
            <a:r>
              <a:rPr lang="en-US" altLang="zh-TW" sz="2400" u="sng" dirty="0">
                <a:solidFill>
                  <a:srgbClr val="FF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21</a:t>
            </a:r>
            <a:r>
              <a:rPr lang="zh-TW" altLang="en-US" sz="2400" u="sng" dirty="0">
                <a:solidFill>
                  <a:srgbClr val="FF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公頃</a:t>
            </a:r>
            <a:r>
              <a:rPr lang="zh-TW" altLang="en-US" sz="2400" u="sng" dirty="0">
                <a:solidFill>
                  <a:srgbClr val="0070C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屬體育場用地</a:t>
            </a:r>
          </a:p>
        </p:txBody>
      </p:sp>
      <p:pic>
        <p:nvPicPr>
          <p:cNvPr id="9" name="內容版面配置區 3">
            <a:extLst>
              <a:ext uri="{FF2B5EF4-FFF2-40B4-BE49-F238E27FC236}">
                <a16:creationId xmlns:a16="http://schemas.microsoft.com/office/drawing/2014/main" id="{0EE22566-B34D-48CA-9D1E-4EC67FB128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CE02D24-4031-4379-9874-BD6765E0BD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DE0FF25-0ECD-4F26-8655-D3D8F6B0FDB5}"/>
              </a:ext>
            </a:extLst>
          </p:cNvPr>
          <p:cNvSpPr/>
          <p:nvPr/>
        </p:nvSpPr>
        <p:spPr>
          <a:xfrm>
            <a:off x="-4564" y="45478"/>
            <a:ext cx="530145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六、國家運動園區整體興設與人才培育計畫</a:t>
            </a:r>
            <a:endParaRPr lang="zh-TW" altLang="en-US" sz="2100" b="1" u="sng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1025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endParaRPr kumimoji="1" lang="zh-TW" altLang="en-US" b="1" dirty="0">
              <a:solidFill>
                <a:srgbClr val="AF203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9" name="內容版面配置區 3">
            <a:extLst>
              <a:ext uri="{FF2B5EF4-FFF2-40B4-BE49-F238E27FC236}">
                <a16:creationId xmlns:a16="http://schemas.microsoft.com/office/drawing/2014/main" id="{0EE22566-B34D-48CA-9D1E-4EC67FB128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41"/>
          <a:stretch/>
        </p:blipFill>
        <p:spPr>
          <a:xfrm>
            <a:off x="2287" y="-8672"/>
            <a:ext cx="9141713" cy="52590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CE02D24-4031-4379-9874-BD6765E0BD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356"/>
          <a:stretch/>
        </p:blipFill>
        <p:spPr>
          <a:xfrm>
            <a:off x="0" y="509612"/>
            <a:ext cx="9144000" cy="7200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DE0FF25-0ECD-4F26-8655-D3D8F6B0FDB5}"/>
              </a:ext>
            </a:extLst>
          </p:cNvPr>
          <p:cNvSpPr/>
          <p:nvPr/>
        </p:nvSpPr>
        <p:spPr>
          <a:xfrm>
            <a:off x="-4564" y="45478"/>
            <a:ext cx="637866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100" b="1" dirty="0">
                <a:solidFill>
                  <a:srgbClr val="C0000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rPr>
              <a:t>六、國家運動園區整體興設與人才培育計畫：第三期</a:t>
            </a:r>
            <a:endParaRPr lang="zh-TW" altLang="en-US" sz="2100" b="1" u="sng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287" y="2467055"/>
            <a:ext cx="1900296" cy="25288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一、國訓中心用地範圍</a:t>
            </a:r>
            <a:endParaRPr kumimoji="0" lang="en-US" altLang="zh-TW" sz="13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   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(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預計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113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年完成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)</a:t>
            </a:r>
          </a:p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①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改善棒壘球場設施   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②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改善射箭場設施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③大門及入口意象     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36922" marR="0" lvl="0" indent="-136922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④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球類館及技擊館雨遮 及連通走廊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35731" marR="0" lvl="0" indent="-135731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⑤全區環場訓練跑道   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35731" marR="0" lvl="0" indent="-135731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⑧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風雨投擲場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135731" marR="0" lvl="0" indent="-135731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⑨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全區公共設施與景觀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583" y="2206003"/>
            <a:ext cx="7106213" cy="4381410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5117441" y="4995952"/>
            <a:ext cx="3646194" cy="1862048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二、士校營區用地範圍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(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預計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115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年完成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)</a:t>
            </a:r>
          </a:p>
          <a:p>
            <a:pPr marL="65485" marR="0" lvl="0" indent="-65485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第三期計畫執行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0" marR="0" lvl="0" indent="0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⑥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游泳館 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⑦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網球場 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⑨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公共設施與景觀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65485" marR="0" lvl="0" indent="-65485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第四期計畫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202406" marR="0" lvl="0" indent="-202406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2406" algn="l"/>
              </a:tabLst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⑩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室內綜合訓練館等</a:t>
            </a:r>
            <a:endParaRPr kumimoji="0" lang="en-US" altLang="zh-TW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marL="202406" marR="0" lvl="0" indent="-202406" defTabSz="45720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2406" algn="l"/>
              </a:tabLst>
              <a:defRPr/>
            </a:pP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   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(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將依評估及培訓需求另案陳報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)</a:t>
            </a:r>
          </a:p>
          <a:p>
            <a:pPr marL="202406" marR="0" lvl="0" indent="-202406" defTabSz="457200" eaLnBrk="1" fontAlgn="auto" latinLnBrk="0" hangingPunct="1">
              <a:lnSpc>
                <a:spcPts val="1875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2406" algn="l"/>
              </a:tabLst>
              <a:defRPr/>
            </a:pPr>
            <a:r>
              <a:rPr kumimoji="0" lang="zh-TW" alt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三、士校營區遷建至興夏營區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(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預計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115</a:t>
            </a:r>
            <a:r>
              <a:rPr kumimoji="0" lang="zh-TW" alt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年完成</a:t>
            </a:r>
            <a:r>
              <a:rPr kumimoji="0" lang="en-US" altLang="zh-TW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</a:rPr>
              <a:t>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3C5C70A-7557-4794-9CD0-39FB54E16337}"/>
              </a:ext>
            </a:extLst>
          </p:cNvPr>
          <p:cNvSpPr/>
          <p:nvPr/>
        </p:nvSpPr>
        <p:spPr>
          <a:xfrm>
            <a:off x="265545" y="1308310"/>
            <a:ext cx="86129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奉行政院於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110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年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12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月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8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日核定，計畫期程自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109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年至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115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年執行，另計畫總預算調整為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86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億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9,334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萬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1,000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元（國家運動園區整體興設計畫：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5,851,000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千元，由公共建設經費支應；人才培育計畫：</a:t>
            </a:r>
            <a:r>
              <a:rPr lang="en-US" altLang="zh-TW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2,842,341</a:t>
            </a:r>
            <a:r>
              <a:rPr lang="zh-TW" altLang="en-US" dirty="0">
                <a:solidFill>
                  <a:srgbClr val="0000FF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千元，由運動發展基金支應）。</a:t>
            </a:r>
          </a:p>
        </p:txBody>
      </p:sp>
      <p:sp>
        <p:nvSpPr>
          <p:cNvPr id="10" name="任意多边形 3">
            <a:extLst>
              <a:ext uri="{FF2B5EF4-FFF2-40B4-BE49-F238E27FC236}">
                <a16:creationId xmlns:a16="http://schemas.microsoft.com/office/drawing/2014/main" id="{F8F2388D-AF19-4323-9995-E9AB88A1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53" y="693354"/>
            <a:ext cx="5374598" cy="520962"/>
          </a:xfrm>
          <a:custGeom>
            <a:avLst/>
            <a:gdLst>
              <a:gd name="T0" fmla="*/ 12700 w 3467100"/>
              <a:gd name="T1" fmla="*/ 228600 h 762000"/>
              <a:gd name="T2" fmla="*/ 228600 w 3467100"/>
              <a:gd name="T3" fmla="*/ 38100 h 762000"/>
              <a:gd name="T4" fmla="*/ 660400 w 3467100"/>
              <a:gd name="T5" fmla="*/ 101600 h 762000"/>
              <a:gd name="T6" fmla="*/ 1117600 w 3467100"/>
              <a:gd name="T7" fmla="*/ 25400 h 762000"/>
              <a:gd name="T8" fmla="*/ 1206500 w 3467100"/>
              <a:gd name="T9" fmla="*/ 88900 h 762000"/>
              <a:gd name="T10" fmla="*/ 1727200 w 3467100"/>
              <a:gd name="T11" fmla="*/ 12700 h 762000"/>
              <a:gd name="T12" fmla="*/ 1803400 w 3467100"/>
              <a:gd name="T13" fmla="*/ 101600 h 762000"/>
              <a:gd name="T14" fmla="*/ 2235200 w 3467100"/>
              <a:gd name="T15" fmla="*/ 76200 h 762000"/>
              <a:gd name="T16" fmla="*/ 2628900 w 3467100"/>
              <a:gd name="T17" fmla="*/ 0 h 762000"/>
              <a:gd name="T18" fmla="*/ 3441700 w 3467100"/>
              <a:gd name="T19" fmla="*/ 101600 h 762000"/>
              <a:gd name="T20" fmla="*/ 3467100 w 3467100"/>
              <a:gd name="T21" fmla="*/ 749300 h 762000"/>
              <a:gd name="T22" fmla="*/ 88900 w 3467100"/>
              <a:gd name="T23" fmla="*/ 762000 h 762000"/>
              <a:gd name="T24" fmla="*/ 0 w 3467100"/>
              <a:gd name="T25" fmla="*/ 177800 h 762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67100"/>
              <a:gd name="T40" fmla="*/ 0 h 762000"/>
              <a:gd name="T41" fmla="*/ 3467100 w 3467100"/>
              <a:gd name="T42" fmla="*/ 762000 h 762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67100" h="762000">
                <a:moveTo>
                  <a:pt x="12700" y="228600"/>
                </a:moveTo>
                <a:lnTo>
                  <a:pt x="228600" y="38100"/>
                </a:lnTo>
                <a:lnTo>
                  <a:pt x="660400" y="101600"/>
                </a:lnTo>
                <a:lnTo>
                  <a:pt x="1117600" y="25400"/>
                </a:lnTo>
                <a:lnTo>
                  <a:pt x="1206500" y="88900"/>
                </a:lnTo>
                <a:lnTo>
                  <a:pt x="1727200" y="12700"/>
                </a:lnTo>
                <a:lnTo>
                  <a:pt x="1803400" y="101600"/>
                </a:lnTo>
                <a:lnTo>
                  <a:pt x="2235200" y="76200"/>
                </a:lnTo>
                <a:lnTo>
                  <a:pt x="2628900" y="0"/>
                </a:lnTo>
                <a:lnTo>
                  <a:pt x="3441700" y="101600"/>
                </a:lnTo>
                <a:lnTo>
                  <a:pt x="3467100" y="749300"/>
                </a:lnTo>
                <a:lnTo>
                  <a:pt x="88900" y="762000"/>
                </a:lnTo>
                <a:lnTo>
                  <a:pt x="0" y="177800"/>
                </a:lnTo>
              </a:path>
            </a:pathLst>
          </a:custGeom>
          <a:solidFill>
            <a:srgbClr val="6BD3D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TW" altLang="zh-TW" sz="157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00D4E150-F315-4F43-A743-FED8BD6258B8}"/>
              </a:ext>
            </a:extLst>
          </p:cNvPr>
          <p:cNvSpPr txBox="1">
            <a:spLocks/>
          </p:cNvSpPr>
          <p:nvPr/>
        </p:nvSpPr>
        <p:spPr>
          <a:xfrm>
            <a:off x="1054801" y="766063"/>
            <a:ext cx="4288903" cy="4384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>
              <a:defRPr b="1">
                <a:ln/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249" u="sng" dirty="0">
                <a:ln>
                  <a:noFill/>
                </a:ln>
                <a:solidFill>
                  <a:srgbClr val="0070C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士校營區預計撥用土地約</a:t>
            </a:r>
            <a:r>
              <a:rPr lang="en-US" altLang="zh-TW" sz="2249" u="sng" dirty="0">
                <a:ln>
                  <a:noFill/>
                </a:ln>
                <a:solidFill>
                  <a:srgbClr val="FF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16</a:t>
            </a:r>
            <a:r>
              <a:rPr lang="zh-TW" altLang="en-US" sz="2249" u="sng" dirty="0">
                <a:ln>
                  <a:noFill/>
                </a:ln>
                <a:solidFill>
                  <a:srgbClr val="FF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公頃</a:t>
            </a:r>
          </a:p>
        </p:txBody>
      </p:sp>
    </p:spTree>
    <p:extLst>
      <p:ext uri="{BB962C8B-B14F-4D97-AF65-F5344CB8AC3E}">
        <p14:creationId xmlns:p14="http://schemas.microsoft.com/office/powerpoint/2010/main" val="2188379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41714" cy="6858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03447" y="3654318"/>
            <a:ext cx="5640043" cy="1938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999" dirty="0">
                <a:latin typeface="華康新特圓體(P)" pitchFamily="34" charset="-120"/>
                <a:ea typeface="華康新特圓體(P)" pitchFamily="34" charset="-120"/>
              </a:rPr>
              <a:t>感謝您的聆聽，敬請指教。</a:t>
            </a:r>
          </a:p>
        </p:txBody>
      </p:sp>
    </p:spTree>
    <p:extLst>
      <p:ext uri="{BB962C8B-B14F-4D97-AF65-F5344CB8AC3E}">
        <p14:creationId xmlns:p14="http://schemas.microsoft.com/office/powerpoint/2010/main" val="3071056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2855</Words>
  <Application>Microsoft Office PowerPoint</Application>
  <PresentationFormat>如螢幕大小 (4:3)</PresentationFormat>
  <Paragraphs>303</Paragraphs>
  <Slides>24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28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53" baseType="lpstr">
      <vt:lpstr>DengXian</vt:lpstr>
      <vt:lpstr>DengXian</vt:lpstr>
      <vt:lpstr>Gill Sans</vt:lpstr>
      <vt:lpstr>Montserrat</vt:lpstr>
      <vt:lpstr>Montserrat Light</vt:lpstr>
      <vt:lpstr>宋体</vt:lpstr>
      <vt:lpstr>ヒラギノ角ゴ ProN W3</vt:lpstr>
      <vt:lpstr>華康中特圓體</vt:lpstr>
      <vt:lpstr>華康中特圓體(P)</vt:lpstr>
      <vt:lpstr>華康超明體</vt:lpstr>
      <vt:lpstr>華康超明體(P)</vt:lpstr>
      <vt:lpstr>華康新特明體</vt:lpstr>
      <vt:lpstr>華康新特圓體(P)</vt:lpstr>
      <vt:lpstr>華康儷中宋</vt:lpstr>
      <vt:lpstr>華康儷中黑</vt:lpstr>
      <vt:lpstr>華康儷金黑</vt:lpstr>
      <vt:lpstr>華康儷特圓</vt:lpstr>
      <vt:lpstr>華康儷粗宋</vt:lpstr>
      <vt:lpstr>華康儷粗圓(P)</vt:lpstr>
      <vt:lpstr>微軟正黑體</vt:lpstr>
      <vt:lpstr>微軟正黑體</vt:lpstr>
      <vt:lpstr>新細明體</vt:lpstr>
      <vt:lpstr>Arial</vt:lpstr>
      <vt:lpstr>Calibri</vt:lpstr>
      <vt:lpstr>Calibri Light</vt:lpstr>
      <vt:lpstr>Constantia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學生選手的課業輔導</vt:lpstr>
      <vt:lpstr>高中學生選手課業輔導 以110-1為例</vt:lpstr>
      <vt:lpstr>大專校院學生選手課業輔導 以110-1為例 </vt:lpstr>
      <vt:lpstr>協助退役選手轉職及照顧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次標題文字</dc:title>
  <dc:creator>ajayhong</dc:creator>
  <cp:lastModifiedBy>孫逸穎</cp:lastModifiedBy>
  <cp:revision>124</cp:revision>
  <dcterms:created xsi:type="dcterms:W3CDTF">2018-11-13T02:32:10Z</dcterms:created>
  <dcterms:modified xsi:type="dcterms:W3CDTF">2022-03-21T02:18:01Z</dcterms:modified>
</cp:coreProperties>
</file>