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6" r:id="rId2"/>
    <p:sldId id="265" r:id="rId3"/>
    <p:sldId id="266" r:id="rId4"/>
    <p:sldId id="268" r:id="rId5"/>
    <p:sldId id="262" r:id="rId6"/>
    <p:sldId id="263" r:id="rId7"/>
    <p:sldId id="273" r:id="rId8"/>
    <p:sldId id="277" r:id="rId9"/>
    <p:sldId id="274" r:id="rId10"/>
    <p:sldId id="275" r:id="rId11"/>
    <p:sldId id="276" r:id="rId12"/>
    <p:sldId id="259" r:id="rId13"/>
    <p:sldId id="270" r:id="rId14"/>
    <p:sldId id="271" r:id="rId15"/>
    <p:sldId id="260" r:id="rId16"/>
    <p:sldId id="269" r:id="rId17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>
        <p:scale>
          <a:sx n="95" d="100"/>
          <a:sy n="95" d="100"/>
        </p:scale>
        <p:origin x="-1080" y="-5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C9EC5-CC06-4531-B75F-B14A89904269}" type="datetimeFigureOut">
              <a:rPr lang="zh-TW" altLang="en-US" smtClean="0"/>
              <a:t>2022/11/24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AFA1AE04-159F-48C7-AA0B-48C6FD24622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7865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C9EC5-CC06-4531-B75F-B14A89904269}" type="datetimeFigureOut">
              <a:rPr lang="zh-TW" altLang="en-US" smtClean="0"/>
              <a:t>2022/11/24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1AE04-159F-48C7-AA0B-48C6FD24622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09755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C9EC5-CC06-4531-B75F-B14A89904269}" type="datetimeFigureOut">
              <a:rPr lang="zh-TW" altLang="en-US" smtClean="0"/>
              <a:t>2022/11/24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FA1AE04-159F-48C7-AA0B-48C6FD24622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9188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C9EC5-CC06-4531-B75F-B14A89904269}" type="datetimeFigureOut">
              <a:rPr lang="zh-TW" altLang="en-US" smtClean="0"/>
              <a:t>2022/11/24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FA1AE04-159F-48C7-AA0B-48C6FD24622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26923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C9EC5-CC06-4531-B75F-B14A89904269}" type="datetimeFigureOut">
              <a:rPr lang="zh-TW" altLang="en-US" smtClean="0"/>
              <a:t>2022/11/24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FA1AE04-159F-48C7-AA0B-48C6FD24622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23861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C9EC5-CC06-4531-B75F-B14A89904269}" type="datetimeFigureOut">
              <a:rPr lang="zh-TW" altLang="en-US" smtClean="0"/>
              <a:t>2022/11/24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1AE04-159F-48C7-AA0B-48C6FD24622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920928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C9EC5-CC06-4531-B75F-B14A89904269}" type="datetimeFigureOut">
              <a:rPr lang="zh-TW" altLang="en-US" smtClean="0"/>
              <a:t>2022/11/24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1AE04-159F-48C7-AA0B-48C6FD24622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4204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C9EC5-CC06-4531-B75F-B14A89904269}" type="datetimeFigureOut">
              <a:rPr lang="zh-TW" altLang="en-US" smtClean="0"/>
              <a:t>2022/11/24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1AE04-159F-48C7-AA0B-48C6FD24622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75051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C9EC5-CC06-4531-B75F-B14A89904269}" type="datetimeFigureOut">
              <a:rPr lang="zh-TW" altLang="en-US" smtClean="0"/>
              <a:t>2022/11/24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FA1AE04-159F-48C7-AA0B-48C6FD24622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3136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C9EC5-CC06-4531-B75F-B14A89904269}" type="datetimeFigureOut">
              <a:rPr lang="zh-TW" altLang="en-US" smtClean="0"/>
              <a:t>2022/11/24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FA1AE04-159F-48C7-AA0B-48C6FD24622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301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C9EC5-CC06-4531-B75F-B14A89904269}" type="datetimeFigureOut">
              <a:rPr lang="zh-TW" altLang="en-US" smtClean="0"/>
              <a:t>2022/11/24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FA1AE04-159F-48C7-AA0B-48C6FD24622B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608036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C9EC5-CC06-4531-B75F-B14A89904269}" type="datetimeFigureOut">
              <a:rPr lang="zh-TW" altLang="en-US" smtClean="0"/>
              <a:t>2022/11/24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FA1AE04-159F-48C7-AA0B-48C6FD24622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2404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C9EC5-CC06-4531-B75F-B14A89904269}" type="datetimeFigureOut">
              <a:rPr lang="zh-TW" altLang="en-US" smtClean="0"/>
              <a:t>2022/11/24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FA1AE04-159F-48C7-AA0B-48C6FD24622B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059622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C9EC5-CC06-4531-B75F-B14A89904269}" type="datetimeFigureOut">
              <a:rPr lang="zh-TW" altLang="en-US" smtClean="0"/>
              <a:t>2022/11/24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FA1AE04-159F-48C7-AA0B-48C6FD24622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529198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C9EC5-CC06-4531-B75F-B14A89904269}" type="datetimeFigureOut">
              <a:rPr lang="zh-TW" altLang="en-US" smtClean="0"/>
              <a:t>2022/11/24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1AE04-159F-48C7-AA0B-48C6FD24622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7130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C9EC5-CC06-4531-B75F-B14A89904269}" type="datetimeFigureOut">
              <a:rPr lang="zh-TW" altLang="en-US" smtClean="0"/>
              <a:t>2022/11/24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1AE04-159F-48C7-AA0B-48C6FD24622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0555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AC9EC5-CC06-4531-B75F-B14A89904269}" type="datetimeFigureOut">
              <a:rPr lang="zh-TW" altLang="en-US" smtClean="0"/>
              <a:t>2022/11/24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AFA1AE04-159F-48C7-AA0B-48C6FD24622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3463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C99FFCD4-A16A-44D8-BA65-DE9FBF03F1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87935" y="1666187"/>
            <a:ext cx="8915399" cy="2262781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zh-TW" sz="4800" b="1" cap="all" dirty="0">
                <a:solidFill>
                  <a:prstClr val="black"/>
                </a:solidFill>
                <a:latin typeface="Tw Cen MT" panose="020B0602020104020603"/>
              </a:rPr>
              <a:t/>
            </a:r>
            <a:br>
              <a:rPr lang="en-US" altLang="zh-TW" sz="4800" b="1" cap="all" dirty="0">
                <a:solidFill>
                  <a:prstClr val="black"/>
                </a:solidFill>
                <a:latin typeface="Tw Cen MT" panose="020B0602020104020603"/>
              </a:rPr>
            </a:br>
            <a:r>
              <a:rPr lang="zh-TW" altLang="en-US" sz="4900" b="1" cap="all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彰化縣伸港鄉伸仁國民小學</a:t>
            </a:r>
            <a:br>
              <a:rPr lang="zh-TW" altLang="en-US" sz="4900" b="1" cap="all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900" b="1" cap="all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學校運動操場及周邊設施整建</a:t>
            </a:r>
            <a:br>
              <a:rPr lang="zh-TW" altLang="en-US" sz="4900" b="1" cap="all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4900" b="1" cap="all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4900" b="1" cap="all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900" b="1" cap="all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簡    報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xmlns="" id="{79FB18BA-C75D-4928-95C1-94AAC14DF8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89212" y="5067836"/>
            <a:ext cx="8915399" cy="1397510"/>
          </a:xfrm>
        </p:spPr>
        <p:txBody>
          <a:bodyPr>
            <a:normAutofit fontScale="92500" lnSpcReduction="20000"/>
          </a:bodyPr>
          <a:lstStyle/>
          <a:p>
            <a:pPr algn="r"/>
            <a:endParaRPr lang="en-US" altLang="zh-TW" b="1" dirty="0"/>
          </a:p>
          <a:p>
            <a:pPr algn="r"/>
            <a:r>
              <a:rPr lang="zh-TW" altLang="en-US" sz="3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簡報人員</a:t>
            </a:r>
            <a:r>
              <a:rPr lang="zh-TW" altLang="en-US" sz="3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：熊黛綾  </a:t>
            </a:r>
            <a:r>
              <a:rPr lang="zh-TW" altLang="en-US" sz="3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校長</a:t>
            </a:r>
            <a:endParaRPr lang="en-US" altLang="zh-TW" sz="3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r"/>
            <a:r>
              <a:rPr lang="en-US" altLang="zh-TW" sz="3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111</a:t>
            </a:r>
            <a:r>
              <a:rPr lang="zh-TW" altLang="en-US" sz="3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en-US" altLang="zh-TW" sz="3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11</a:t>
            </a:r>
            <a:r>
              <a:rPr lang="zh-TW" altLang="en-US" sz="3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lang="en-US" altLang="zh-TW" sz="3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28</a:t>
            </a:r>
            <a:r>
              <a:rPr lang="zh-TW" altLang="en-US" sz="3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日</a:t>
            </a:r>
            <a:endParaRPr lang="zh-TW" altLang="en-US" sz="3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109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6AED0751-DB15-4879-8229-12205BFA2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b="1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學校運動</a:t>
            </a:r>
            <a:r>
              <a:rPr lang="zh-TW" altLang="en-US" sz="4000" b="1" kern="1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操場改善需求</a:t>
            </a:r>
            <a:endParaRPr lang="zh-TW" altLang="en-US" sz="4000" b="1" kern="1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xmlns="" id="{5374A99D-C063-4868-9B4A-6854B62867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51811"/>
            <a:ext cx="8915400" cy="4656757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zh-TW" altLang="en-US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改善前</a:t>
            </a:r>
            <a:r>
              <a:rPr lang="zh-TW" altLang="en-US" sz="32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endParaRPr lang="en-US" altLang="zh-TW" sz="3200" b="1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依據運動操場及周邊設施損壞學校自評及訪視意見表所示，損害現況如下：</a:t>
            </a:r>
          </a:p>
          <a:p>
            <a:pPr marL="0" indent="0">
              <a:buNone/>
            </a:pPr>
            <a:r>
              <a:rPr lang="en-US" altLang="zh-TW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1.	</a:t>
            </a:r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跑道面層區</a:t>
            </a:r>
            <a:r>
              <a:rPr lang="en-US" altLang="zh-TW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材質</a:t>
            </a:r>
            <a:r>
              <a:rPr lang="en-US" altLang="zh-TW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PU</a:t>
            </a:r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跑道部份：</a:t>
            </a:r>
          </a:p>
          <a:p>
            <a:pPr marL="1314450" lvl="2" indent="-514350">
              <a:buFont typeface="Wingdings" panose="05000000000000000000" pitchFamily="2" charset="2"/>
              <a:buAutoNum type="circleNumWdWhitePlain"/>
            </a:pP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表層顆粒磨平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(A)(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損壞比例達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80%)</a:t>
            </a:r>
            <a:r>
              <a:rPr lang="zh-TW" altLang="en-US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8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314450" lvl="2" indent="-514350">
              <a:buFont typeface="Wingdings" panose="05000000000000000000" pitchFamily="2" charset="2"/>
              <a:buAutoNum type="circleNumWdWhitePlain"/>
            </a:pPr>
            <a:r>
              <a:rPr lang="zh-TW" altLang="en-US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跑道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局部沉陷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(B)(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損壞比例達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40%)</a:t>
            </a:r>
            <a:r>
              <a:rPr lang="zh-TW" altLang="en-US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8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314450" lvl="2" indent="-514350">
              <a:buFont typeface="Wingdings" panose="05000000000000000000" pitchFamily="2" charset="2"/>
              <a:buAutoNum type="circleNumWdWhitePlain"/>
            </a:pPr>
            <a:r>
              <a:rPr lang="zh-TW" altLang="en-US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跑道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龜裂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(E)(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損壞比例達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30%)</a:t>
            </a:r>
            <a:r>
              <a:rPr lang="zh-TW" altLang="en-US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8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314450" lvl="2" indent="-514350">
              <a:buFont typeface="Wingdings" panose="05000000000000000000" pitchFamily="2" charset="2"/>
              <a:buAutoNum type="circleNumWdWhitePlain"/>
            </a:pPr>
            <a:r>
              <a:rPr lang="zh-TW" altLang="en-US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跑道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面層剝離及破損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(F)(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損壞比例達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60%)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pPr marL="0" indent="0">
              <a:buNone/>
            </a:pPr>
            <a:r>
              <a:rPr lang="en-US" altLang="zh-TW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2.	</a:t>
            </a:r>
            <a:r>
              <a:rPr lang="zh-TW" altLang="en-US" sz="3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排水</a:t>
            </a:r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系統</a:t>
            </a:r>
            <a:r>
              <a:rPr lang="en-US" altLang="zh-TW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水溝</a:t>
            </a:r>
            <a:r>
              <a:rPr lang="en-US" altLang="zh-TW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：溝</a:t>
            </a:r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面破損不平</a:t>
            </a:r>
            <a:r>
              <a:rPr lang="en-US" altLang="zh-TW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局部</a:t>
            </a:r>
            <a:r>
              <a:rPr lang="en-US" altLang="zh-TW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pPr marL="800100" lvl="2" indent="0">
              <a:buNone/>
            </a:pPr>
            <a:r>
              <a:rPr lang="zh-TW" altLang="en-US" sz="29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本校操場面層已老化、龜裂、脫膠、翹起、光滑無摩擦力，嚴重影響全體師生體育學習。更深怕來校運動的社區民眾跌倒，衍生不必要紛爭及賠償。</a:t>
            </a:r>
            <a:endParaRPr lang="en-US" altLang="zh-TW" sz="29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改善</a:t>
            </a:r>
            <a:r>
              <a:rPr lang="zh-TW" altLang="en-US" sz="32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後：</a:t>
            </a:r>
            <a:endParaRPr lang="en-US" altLang="zh-TW" sz="3200" b="1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3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本</a:t>
            </a:r>
            <a:r>
              <a:rPr lang="zh-TW" altLang="en-US" sz="32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計畫</a:t>
            </a:r>
            <a:r>
              <a:rPr lang="zh-TW" altLang="en-US" sz="3200" b="1" smtClean="0">
                <a:latin typeface="標楷體" panose="03000509000000000000" pitchFamily="65" charset="-120"/>
                <a:ea typeface="標楷體" panose="03000509000000000000" pitchFamily="65" charset="-120"/>
              </a:rPr>
              <a:t>經體育署</a:t>
            </a:r>
            <a:r>
              <a:rPr lang="zh-TW" altLang="en-US" sz="3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補助</a:t>
            </a:r>
            <a:r>
              <a:rPr lang="en-US" altLang="zh-TW" sz="3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588</a:t>
            </a:r>
            <a:r>
              <a:rPr lang="zh-TW" altLang="en-US" sz="3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萬元整，於民國</a:t>
            </a:r>
            <a:r>
              <a:rPr lang="en-US" altLang="zh-TW" sz="3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111</a:t>
            </a:r>
            <a:r>
              <a:rPr lang="zh-TW" altLang="en-US" sz="3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en-US" altLang="zh-TW" sz="3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7</a:t>
            </a:r>
            <a:r>
              <a:rPr lang="zh-TW" altLang="en-US" sz="3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lang="en-US" altLang="zh-TW" sz="3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7</a:t>
            </a:r>
            <a:r>
              <a:rPr lang="zh-TW" altLang="en-US" sz="3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日開工，</a:t>
            </a:r>
            <a:r>
              <a:rPr lang="en-US" altLang="zh-TW" sz="3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11</a:t>
            </a:r>
            <a:r>
              <a:rPr lang="zh-TW" altLang="en-US" sz="3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lang="en-US" altLang="zh-TW" sz="3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8</a:t>
            </a:r>
            <a:r>
              <a:rPr lang="zh-TW" altLang="en-US" sz="3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日完成驗收，開始使用。。</a:t>
            </a:r>
            <a:endParaRPr lang="en-US" altLang="zh-TW" sz="32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zh-TW" altLang="en-US" sz="32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77054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01E41650-2C0D-4CF8-A509-FFB7A860A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學校運動場使用情形</a:t>
            </a:r>
            <a:endParaRPr lang="zh-TW" altLang="en-US" sz="4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xmlns="" id="{FE721AF3-1B78-42F8-89CD-2A4C62050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5823" y="1676400"/>
            <a:ext cx="9327020" cy="3777622"/>
          </a:xfrm>
        </p:spPr>
        <p:txBody>
          <a:bodyPr>
            <a:normAutofit/>
          </a:bodyPr>
          <a:lstStyle/>
          <a:p>
            <a:pPr marL="0" indent="0">
              <a:spcBef>
                <a:spcPts val="360"/>
              </a:spcBef>
              <a:buNone/>
            </a:pPr>
            <a:r>
              <a:rPr lang="en-US" altLang="zh-TW" sz="2000" b="1" kern="100" dirty="0" smtClean="0">
                <a:latin typeface="Times New Roman" panose="02020603050405020304" pitchFamily="18" charset="0"/>
                <a:ea typeface="標楷體" panose="03000509000000000000" pitchFamily="65" charset="-120"/>
              </a:rPr>
              <a:t>        </a:t>
            </a:r>
            <a:r>
              <a:rPr lang="zh-TW" altLang="zh-TW" sz="2000" b="1" kern="100" dirty="0" smtClean="0">
                <a:latin typeface="Times New Roman" panose="02020603050405020304" pitchFamily="18" charset="0"/>
                <a:ea typeface="標楷體" panose="03000509000000000000" pitchFamily="65" charset="-120"/>
              </a:rPr>
              <a:t>本校近年發展</a:t>
            </a:r>
            <a:r>
              <a:rPr lang="zh-TW" altLang="zh-TW" sz="2000" b="1" kern="100" dirty="0">
                <a:latin typeface="Times New Roman" panose="02020603050405020304" pitchFamily="18" charset="0"/>
                <a:ea typeface="標楷體" panose="03000509000000000000" pitchFamily="65" charset="-120"/>
              </a:rPr>
              <a:t>多項運動團隊，</a:t>
            </a:r>
            <a:r>
              <a:rPr lang="zh-TW" altLang="zh-TW" sz="2000" b="1" kern="100" dirty="0" smtClean="0">
                <a:latin typeface="Times New Roman" panose="02020603050405020304" pitchFamily="18" charset="0"/>
                <a:ea typeface="標楷體" panose="03000509000000000000" pitchFamily="65" charset="-120"/>
              </a:rPr>
              <a:t>如</a:t>
            </a:r>
            <a:r>
              <a:rPr lang="zh-TW" altLang="en-US" sz="2000" b="1" kern="100" dirty="0">
                <a:latin typeface="Times New Roman" panose="02020603050405020304" pitchFamily="18" charset="0"/>
                <a:ea typeface="標楷體" panose="03000509000000000000" pitchFamily="65" charset="-120"/>
              </a:rPr>
              <a:t>田徑、</a:t>
            </a:r>
            <a:r>
              <a:rPr lang="zh-TW" altLang="zh-TW" sz="2000" b="1" kern="100" dirty="0" smtClean="0">
                <a:latin typeface="Times New Roman" panose="02020603050405020304" pitchFamily="18" charset="0"/>
                <a:ea typeface="標楷體" panose="03000509000000000000" pitchFamily="65" charset="-120"/>
              </a:rPr>
              <a:t>柔道、</a:t>
            </a:r>
            <a:r>
              <a:rPr lang="zh-TW" altLang="en-US" sz="2000" b="1" kern="100" dirty="0" smtClean="0">
                <a:latin typeface="Times New Roman" panose="02020603050405020304" pitchFamily="18" charset="0"/>
                <a:ea typeface="標楷體" panose="03000509000000000000" pitchFamily="65" charset="-120"/>
              </a:rPr>
              <a:t>直排輪</a:t>
            </a:r>
            <a:r>
              <a:rPr lang="zh-TW" altLang="zh-TW" sz="2000" b="1" kern="100" dirty="0" smtClean="0">
                <a:latin typeface="Times New Roman" panose="02020603050405020304" pitchFamily="18" charset="0"/>
                <a:ea typeface="標楷體" panose="03000509000000000000" pitchFamily="65" charset="-120"/>
              </a:rPr>
              <a:t>等，以</a:t>
            </a:r>
            <a:r>
              <a:rPr lang="zh-TW" altLang="zh-TW" sz="2000" b="1" kern="100" dirty="0">
                <a:latin typeface="Times New Roman" panose="02020603050405020304" pitchFamily="18" charset="0"/>
                <a:ea typeface="標楷體" panose="03000509000000000000" pitchFamily="65" charset="-120"/>
              </a:rPr>
              <a:t>培育學生運動興趣、養成團隊合作精神、提昇專業運動技巧，讓學生多元體驗各項運動，進而展現青春活力</a:t>
            </a:r>
            <a:r>
              <a:rPr lang="zh-TW" altLang="zh-TW" sz="2000" b="1" kern="100" dirty="0" smtClean="0">
                <a:latin typeface="Times New Roman" panose="02020603050405020304" pitchFamily="18" charset="0"/>
                <a:ea typeface="標楷體" panose="03000509000000000000" pitchFamily="65" charset="-120"/>
              </a:rPr>
              <a:t>。</a:t>
            </a:r>
            <a:endParaRPr lang="en-US" altLang="zh-TW" sz="2000" b="1" kern="100" dirty="0" smtClean="0"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 marL="0" indent="0">
              <a:spcBef>
                <a:spcPts val="360"/>
              </a:spcBef>
              <a:buNone/>
            </a:pPr>
            <a:r>
              <a:rPr lang="zh-TW" altLang="en-US" sz="2000" b="1" kern="100" dirty="0">
                <a:latin typeface="Times New Roman" panose="02020603050405020304" pitchFamily="18" charset="0"/>
                <a:ea typeface="標楷體" panose="03000509000000000000" pitchFamily="65" charset="-120"/>
              </a:rPr>
              <a:t>現有跑道使用狀況：</a:t>
            </a:r>
          </a:p>
          <a:p>
            <a:pPr marL="857250" lvl="1" indent="-457200">
              <a:spcBef>
                <a:spcPts val="360"/>
              </a:spcBef>
              <a:buFont typeface="+mj-lt"/>
              <a:buAutoNum type="arabicPeriod"/>
            </a:pPr>
            <a:r>
              <a:rPr lang="zh-TW" altLang="en-US" b="1" kern="100" dirty="0">
                <a:latin typeface="Times New Roman" panose="02020603050405020304" pitchFamily="18" charset="0"/>
                <a:ea typeface="標楷體" panose="03000509000000000000" pitchFamily="65" charset="-120"/>
              </a:rPr>
              <a:t>本校計有普通班</a:t>
            </a:r>
            <a:r>
              <a:rPr lang="en-US" altLang="zh-TW" b="1" kern="100" dirty="0">
                <a:latin typeface="Times New Roman" panose="02020603050405020304" pitchFamily="18" charset="0"/>
                <a:ea typeface="標楷體" panose="03000509000000000000" pitchFamily="65" charset="-120"/>
              </a:rPr>
              <a:t>6</a:t>
            </a:r>
            <a:r>
              <a:rPr lang="zh-TW" altLang="en-US" b="1" kern="100" dirty="0">
                <a:latin typeface="Times New Roman" panose="02020603050405020304" pitchFamily="18" charset="0"/>
                <a:ea typeface="標楷體" panose="03000509000000000000" pitchFamily="65" charset="-120"/>
              </a:rPr>
              <a:t>班，學生人數</a:t>
            </a:r>
            <a:r>
              <a:rPr lang="en-US" altLang="zh-TW" b="1" kern="100" dirty="0">
                <a:latin typeface="Times New Roman" panose="02020603050405020304" pitchFamily="18" charset="0"/>
                <a:ea typeface="標楷體" panose="03000509000000000000" pitchFamily="65" charset="-120"/>
              </a:rPr>
              <a:t>100</a:t>
            </a:r>
            <a:r>
              <a:rPr lang="zh-TW" altLang="en-US" b="1" kern="100" dirty="0">
                <a:latin typeface="Times New Roman" panose="02020603050405020304" pitchFamily="18" charset="0"/>
                <a:ea typeface="標楷體" panose="03000509000000000000" pitchFamily="65" charset="-120"/>
              </a:rPr>
              <a:t>人。</a:t>
            </a:r>
          </a:p>
          <a:p>
            <a:pPr marL="857250" lvl="1" indent="-457200">
              <a:spcBef>
                <a:spcPts val="360"/>
              </a:spcBef>
              <a:buFont typeface="+mj-lt"/>
              <a:buAutoNum type="arabicPeriod"/>
            </a:pPr>
            <a:r>
              <a:rPr lang="zh-TW" altLang="en-US" b="1" kern="100" dirty="0">
                <a:latin typeface="Times New Roman" panose="02020603050405020304" pitchFamily="18" charset="0"/>
                <a:ea typeface="標楷體" panose="03000509000000000000" pitchFamily="65" charset="-120"/>
              </a:rPr>
              <a:t> </a:t>
            </a:r>
            <a:r>
              <a:rPr lang="zh-TW" altLang="en-US" b="1" kern="100" dirty="0" smtClean="0">
                <a:latin typeface="Times New Roman" panose="02020603050405020304" pitchFamily="18" charset="0"/>
                <a:ea typeface="標楷體" panose="03000509000000000000" pitchFamily="65" charset="-120"/>
              </a:rPr>
              <a:t>運動場</a:t>
            </a:r>
            <a:r>
              <a:rPr lang="zh-TW" altLang="en-US" b="1" kern="100" dirty="0">
                <a:latin typeface="Times New Roman" panose="02020603050405020304" pitchFamily="18" charset="0"/>
                <a:ea typeface="標楷體" panose="03000509000000000000" pitchFamily="65" charset="-120"/>
              </a:rPr>
              <a:t>為本校體育課主要上課場地。</a:t>
            </a:r>
          </a:p>
          <a:p>
            <a:pPr marL="0" indent="0">
              <a:spcBef>
                <a:spcPts val="360"/>
              </a:spcBef>
              <a:buNone/>
            </a:pPr>
            <a:endParaRPr lang="en-US" altLang="zh-TW" sz="3200" b="1" kern="100" dirty="0"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9393" y="3729789"/>
            <a:ext cx="3433784" cy="2574758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0785" y="2703095"/>
            <a:ext cx="3711909" cy="2783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805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5B2EDC58-878C-4D96-8BD0-DB488D52D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b="1" kern="100" dirty="0" smtClean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伸仁體育特色</a:t>
            </a:r>
            <a:endParaRPr lang="zh-TW" altLang="en-US" sz="4000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xmlns="" id="{E8A60B29-5E64-4DAD-AD4E-D2718A0396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1809" y="1548063"/>
            <a:ext cx="9832156" cy="4597138"/>
          </a:xfrm>
        </p:spPr>
        <p:txBody>
          <a:bodyPr>
            <a:normAutofit fontScale="70000" lnSpcReduction="20000"/>
          </a:bodyPr>
          <a:lstStyle/>
          <a:p>
            <a:pPr marL="0" lvl="0" indent="0">
              <a:spcBef>
                <a:spcPts val="360"/>
              </a:spcBef>
              <a:buNone/>
            </a:pPr>
            <a:r>
              <a:rPr lang="zh-TW" altLang="en-US" sz="3200" b="1" kern="100" dirty="0" smtClean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田徑隊</a:t>
            </a:r>
            <a:r>
              <a:rPr lang="zh-TW" altLang="zh-TW" sz="3200" b="1" kern="100" dirty="0" smtClean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項目</a:t>
            </a:r>
            <a:r>
              <a:rPr lang="zh-TW" altLang="zh-TW" sz="3200" b="1" kern="1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近年成績</a:t>
            </a:r>
            <a:r>
              <a:rPr lang="zh-TW" altLang="zh-TW" sz="3200" b="1" kern="100" dirty="0" smtClean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：</a:t>
            </a:r>
            <a:endParaRPr lang="en-US" altLang="zh-TW" sz="3200" b="1" kern="100" dirty="0" smtClean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 marL="800100" lvl="2" indent="0">
              <a:spcBef>
                <a:spcPts val="360"/>
              </a:spcBef>
              <a:buNone/>
            </a:pPr>
            <a:r>
              <a:rPr lang="en-US" altLang="zh-TW" sz="2800" b="1" kern="1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111</a:t>
            </a:r>
            <a:r>
              <a:rPr lang="zh-TW" altLang="en-US" sz="2800" b="1" kern="1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年新北城市盃全國田徑</a:t>
            </a:r>
            <a:r>
              <a:rPr lang="zh-TW" altLang="en-US" sz="2800" b="1" kern="100" dirty="0" smtClean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公開賽</a:t>
            </a:r>
            <a:endParaRPr lang="en-US" altLang="zh-TW" sz="2800" b="1" kern="100" dirty="0" smtClean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 marL="800100" lvl="2" indent="0">
              <a:spcBef>
                <a:spcPts val="360"/>
              </a:spcBef>
              <a:buNone/>
            </a:pPr>
            <a:r>
              <a:rPr lang="zh-TW" altLang="en-US" sz="2800" b="1" kern="100" dirty="0" smtClean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陳</a:t>
            </a:r>
            <a:r>
              <a:rPr lang="zh-TW" altLang="en-US" sz="2800" b="1" kern="1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宥嘉 國小男童 三項全能 第二</a:t>
            </a:r>
            <a:r>
              <a:rPr lang="zh-TW" altLang="en-US" sz="2800" b="1" kern="100" dirty="0" smtClean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名    跳 高 </a:t>
            </a:r>
            <a:r>
              <a:rPr lang="zh-TW" altLang="en-US" sz="2800" b="1" kern="1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第二名</a:t>
            </a:r>
          </a:p>
          <a:p>
            <a:pPr marL="800100" lvl="2" indent="0">
              <a:spcBef>
                <a:spcPts val="360"/>
              </a:spcBef>
              <a:buNone/>
            </a:pPr>
            <a:r>
              <a:rPr lang="zh-TW" altLang="en-US" sz="2800" b="1" kern="100" dirty="0" smtClean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曾</a:t>
            </a:r>
            <a:r>
              <a:rPr lang="zh-TW" altLang="en-US" sz="2800" b="1" kern="1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品諺 國小男童 三項全能 第六</a:t>
            </a:r>
            <a:r>
              <a:rPr lang="zh-TW" altLang="en-US" sz="2800" b="1" kern="100" dirty="0" smtClean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名</a:t>
            </a:r>
            <a:endParaRPr lang="en-US" altLang="zh-TW" sz="2800" b="1" kern="100" dirty="0" smtClean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 marL="800100" lvl="2" indent="0">
              <a:spcBef>
                <a:spcPts val="360"/>
              </a:spcBef>
              <a:buNone/>
            </a:pPr>
            <a:r>
              <a:rPr lang="en-US" altLang="zh-TW" sz="2800" b="1" kern="1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111</a:t>
            </a:r>
            <a:r>
              <a:rPr lang="zh-TW" altLang="en-US" sz="2800" b="1" kern="1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學年度縣長盃田徑錦標賽 成績報告</a:t>
            </a:r>
          </a:p>
          <a:p>
            <a:pPr marL="800100" lvl="2" indent="0">
              <a:spcBef>
                <a:spcPts val="360"/>
              </a:spcBef>
              <a:buNone/>
            </a:pPr>
            <a:r>
              <a:rPr lang="zh-TW" altLang="en-US" sz="2800" b="1" kern="1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國小男童田賽總錦標第一名</a:t>
            </a:r>
          </a:p>
          <a:p>
            <a:pPr marL="800100" lvl="2" indent="0">
              <a:spcBef>
                <a:spcPts val="360"/>
              </a:spcBef>
              <a:buNone/>
            </a:pPr>
            <a:r>
              <a:rPr lang="zh-TW" altLang="en-US" sz="2800" b="1" kern="1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陳宥嘉 國小男童混合運動</a:t>
            </a:r>
            <a:r>
              <a:rPr lang="zh-TW" altLang="en-US" sz="2800" b="1" kern="100" dirty="0" smtClean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第一名     跳高第三</a:t>
            </a:r>
            <a:r>
              <a:rPr lang="zh-TW" altLang="en-US" sz="2800" b="1" kern="1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名</a:t>
            </a:r>
          </a:p>
          <a:p>
            <a:pPr marL="800100" lvl="2" indent="0">
              <a:spcBef>
                <a:spcPts val="360"/>
              </a:spcBef>
              <a:buNone/>
            </a:pPr>
            <a:r>
              <a:rPr lang="zh-TW" altLang="en-US" sz="2800" b="1" kern="1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曾品諺 國小男童混合運動第四</a:t>
            </a:r>
            <a:r>
              <a:rPr lang="zh-TW" altLang="en-US" sz="2800" b="1" kern="100" dirty="0" smtClean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名     跳 高</a:t>
            </a:r>
            <a:r>
              <a:rPr lang="zh-TW" altLang="en-US" sz="2800" b="1" kern="1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第五名</a:t>
            </a:r>
          </a:p>
          <a:p>
            <a:pPr marL="800100" lvl="2" indent="0">
              <a:spcBef>
                <a:spcPts val="360"/>
              </a:spcBef>
              <a:buNone/>
            </a:pPr>
            <a:r>
              <a:rPr lang="zh-TW" altLang="en-US" sz="2800" b="1" kern="1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葉詠晟 國小男童鉛       球第六名</a:t>
            </a:r>
          </a:p>
          <a:p>
            <a:pPr marL="800100" lvl="2" indent="0">
              <a:spcBef>
                <a:spcPts val="360"/>
              </a:spcBef>
              <a:buNone/>
            </a:pPr>
            <a:r>
              <a:rPr lang="zh-TW" altLang="en-US" sz="2800" b="1" kern="1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黃玟瑄 國小女童跳       高第六名</a:t>
            </a:r>
            <a:endParaRPr lang="en-US" altLang="zh-TW" sz="2800" b="1" kern="100" dirty="0" smtClean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 marL="0" lvl="0" indent="0">
              <a:spcBef>
                <a:spcPts val="360"/>
              </a:spcBef>
              <a:buNone/>
            </a:pPr>
            <a:r>
              <a:rPr lang="zh-TW" altLang="en-US" sz="3200" b="1" kern="1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柔道</a:t>
            </a:r>
            <a:r>
              <a:rPr lang="zh-TW" altLang="en-US" sz="3200" b="1" kern="100" dirty="0" smtClean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隊項目</a:t>
            </a:r>
            <a:r>
              <a:rPr lang="zh-TW" altLang="en-US" sz="3200" b="1" kern="1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近年成績：</a:t>
            </a:r>
            <a:endParaRPr lang="en-US" altLang="zh-TW" sz="3200" b="1" kern="100" dirty="0" smtClean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 marL="800100" lvl="2" indent="0">
              <a:spcBef>
                <a:spcPts val="360"/>
              </a:spcBef>
              <a:buNone/>
            </a:pPr>
            <a:r>
              <a:rPr lang="zh-TW" altLang="en-US" sz="2800" b="1" kern="1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彰化縣</a:t>
            </a:r>
            <a:r>
              <a:rPr lang="en-US" altLang="zh-TW" sz="2800" b="1" kern="1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111</a:t>
            </a:r>
            <a:r>
              <a:rPr lang="zh-TW" altLang="en-US" sz="2800" b="1" kern="1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學年度縣長盃柔道錦標賽</a:t>
            </a:r>
          </a:p>
          <a:p>
            <a:pPr marL="800100" lvl="2" indent="0">
              <a:spcBef>
                <a:spcPts val="360"/>
              </a:spcBef>
              <a:buNone/>
            </a:pPr>
            <a:r>
              <a:rPr lang="zh-TW" altLang="en-US" sz="2800" b="1" kern="100" dirty="0" smtClean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陳</a:t>
            </a:r>
            <a:r>
              <a:rPr lang="zh-TW" altLang="en-US" sz="2800" b="1" kern="1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宥嘉 國小男生組第八級 第一名</a:t>
            </a:r>
          </a:p>
          <a:p>
            <a:pPr marL="800100" lvl="2" indent="0">
              <a:spcBef>
                <a:spcPts val="360"/>
              </a:spcBef>
              <a:buNone/>
            </a:pPr>
            <a:r>
              <a:rPr lang="zh-TW" altLang="en-US" sz="2800" b="1" kern="1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黃玟瑄 國小女生組第六級 第一名</a:t>
            </a:r>
          </a:p>
          <a:p>
            <a:pPr marL="800100" lvl="2" indent="0">
              <a:spcBef>
                <a:spcPts val="360"/>
              </a:spcBef>
              <a:buNone/>
            </a:pPr>
            <a:r>
              <a:rPr lang="zh-TW" altLang="en-US" sz="2800" b="1" kern="1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曾品諺 國小男生組第八級 第三名</a:t>
            </a:r>
            <a:endParaRPr lang="en-US" altLang="zh-TW" sz="2800" b="1" kern="1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 marL="514350" lvl="0" indent="-514350">
              <a:spcBef>
                <a:spcPts val="360"/>
              </a:spcBef>
              <a:buFont typeface="+mj-lt"/>
              <a:buAutoNum type="arabicParenR"/>
            </a:pPr>
            <a:endParaRPr lang="zh-TW" altLang="zh-TW" sz="3200" b="1" kern="100" dirty="0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9706" y="657728"/>
            <a:ext cx="3539957" cy="2654968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8747" y="3695700"/>
            <a:ext cx="3761874" cy="2821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678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AD4A6EEA-6B6D-4700-AC92-94F3AE00D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b="1" kern="1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整修前</a:t>
            </a:r>
            <a:r>
              <a:rPr lang="zh-TW" altLang="zh-TW" sz="4000" b="1" kern="1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照片</a:t>
            </a:r>
            <a:endParaRPr lang="zh-TW" altLang="en-US" sz="4000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xmlns="" id="{A3FEAC93-E28A-4F14-9299-5EB6905C9C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31838" y="1559883"/>
            <a:ext cx="4691230" cy="4754855"/>
          </a:xfrm>
        </p:spPr>
        <p:txBody>
          <a:bodyPr/>
          <a:lstStyle/>
          <a:p>
            <a:pPr marL="0" indent="0">
              <a:buNone/>
            </a:pPr>
            <a:r>
              <a:rPr lang="zh-TW" altLang="zh-TW" sz="2400" b="1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說明</a:t>
            </a:r>
            <a:r>
              <a:rPr lang="zh-TW" altLang="zh-TW" sz="2400" b="1" kern="1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zh-TW" altLang="en-US" sz="2400" b="1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跑道面</a:t>
            </a:r>
            <a:r>
              <a:rPr lang="zh-TW" altLang="en-US" sz="2400" b="1" kern="1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層損毀嚴重</a:t>
            </a:r>
            <a:r>
              <a:rPr lang="zh-TW" altLang="zh-TW" sz="2400" b="1" kern="100" dirty="0" smtClean="0">
                <a:ea typeface="標楷體" panose="03000509000000000000" pitchFamily="65" charset="-120"/>
                <a:cs typeface="標楷體" panose="03000509000000000000" pitchFamily="65" charset="-120"/>
              </a:rPr>
              <a:t>。</a:t>
            </a:r>
            <a:endParaRPr lang="en-US" altLang="zh-TW" sz="2400" b="1" kern="100" dirty="0">
              <a:ea typeface="標楷體" panose="03000509000000000000" pitchFamily="65" charset="-120"/>
              <a:cs typeface="標楷體" panose="03000509000000000000" pitchFamily="65" charset="-120"/>
            </a:endParaRPr>
          </a:p>
          <a:p>
            <a:pPr marL="0" indent="0">
              <a:buNone/>
            </a:pPr>
            <a:endParaRPr lang="zh-TW" altLang="en-US" dirty="0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xmlns="" id="{E737186B-3333-4081-91E9-78DEE302FA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53390" y="1559883"/>
            <a:ext cx="5381513" cy="4351338"/>
          </a:xfrm>
        </p:spPr>
        <p:txBody>
          <a:bodyPr/>
          <a:lstStyle/>
          <a:p>
            <a:pPr marL="0" indent="0">
              <a:buNone/>
            </a:pPr>
            <a:r>
              <a:rPr lang="zh-TW" altLang="zh-TW" sz="2400" b="1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說明</a:t>
            </a:r>
            <a:r>
              <a:rPr lang="zh-TW" altLang="zh-TW" sz="2400" b="1" kern="1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zh-TW" altLang="en-US" sz="2400" b="1" kern="1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排水溝面塌陷嚴重</a:t>
            </a:r>
            <a:r>
              <a:rPr lang="zh-TW" altLang="zh-TW" sz="2400" b="1" kern="100" dirty="0" smtClean="0">
                <a:ea typeface="標楷體" panose="03000509000000000000" pitchFamily="65" charset="-120"/>
                <a:cs typeface="標楷體" panose="03000509000000000000" pitchFamily="65" charset="-120"/>
              </a:rPr>
              <a:t>。</a:t>
            </a:r>
            <a:endParaRPr lang="en-US" altLang="zh-TW" sz="2400" b="1" kern="100" dirty="0">
              <a:ea typeface="標楷體" panose="03000509000000000000" pitchFamily="65" charset="-120"/>
              <a:cs typeface="標楷體" panose="03000509000000000000" pitchFamily="65" charset="-120"/>
            </a:endParaRPr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730" y="2677321"/>
            <a:ext cx="3645569" cy="2430379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4732" y="2749511"/>
            <a:ext cx="4355432" cy="2903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737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92767786-50A2-46BA-8519-B811CDD07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b="1" kern="1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整修前</a:t>
            </a:r>
            <a:r>
              <a:rPr lang="zh-TW" altLang="zh-TW" sz="4000" b="1" kern="1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照片</a:t>
            </a:r>
            <a:endParaRPr lang="zh-TW" altLang="en-US" sz="4000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xmlns="" id="{89507C8A-7455-4267-A0D1-1090DC8492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92885" y="1905000"/>
            <a:ext cx="4945184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zh-TW" sz="2400" b="1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說明</a:t>
            </a:r>
            <a:r>
              <a:rPr lang="zh-TW" altLang="zh-TW" sz="2400" b="1" kern="1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zh-TW" altLang="en-US" sz="2400" b="1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跑道面層損毀嚴重</a:t>
            </a:r>
            <a:r>
              <a:rPr lang="zh-TW" altLang="zh-TW" sz="2400" b="1" kern="100" dirty="0" smtClean="0">
                <a:ea typeface="標楷體" panose="03000509000000000000" pitchFamily="65" charset="-120"/>
                <a:cs typeface="標楷體" panose="03000509000000000000" pitchFamily="65" charset="-120"/>
              </a:rPr>
              <a:t>。</a:t>
            </a:r>
            <a:endParaRPr lang="en-US" altLang="zh-TW" sz="2400" b="1" kern="100" dirty="0">
              <a:ea typeface="標楷體" panose="03000509000000000000" pitchFamily="65" charset="-120"/>
              <a:cs typeface="標楷體" panose="03000509000000000000" pitchFamily="65" charset="-120"/>
            </a:endParaRPr>
          </a:p>
          <a:p>
            <a:pPr marL="0" indent="0">
              <a:buNone/>
            </a:pPr>
            <a:endParaRPr lang="zh-TW" altLang="en-US" sz="2400" b="1" dirty="0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xmlns="" id="{05D7BB25-4BB3-40C2-B4C9-CB4AA64FDA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09591" y="1933481"/>
            <a:ext cx="4695020" cy="41251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zh-TW" sz="2400" b="1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說明</a:t>
            </a:r>
            <a:r>
              <a:rPr lang="zh-TW" altLang="zh-TW" sz="2400" b="1" kern="1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zh-TW" altLang="en-US" sz="2400" b="1" kern="100" dirty="0">
                <a:ea typeface="標楷體" panose="03000509000000000000" pitchFamily="65" charset="-120"/>
                <a:cs typeface="標楷體" panose="03000509000000000000" pitchFamily="65" charset="-120"/>
              </a:rPr>
              <a:t>跑道面層損毀嚴重</a:t>
            </a:r>
            <a:r>
              <a:rPr lang="zh-TW" altLang="zh-TW" sz="2400" b="1" kern="100" dirty="0" smtClean="0">
                <a:ea typeface="標楷體" panose="03000509000000000000" pitchFamily="65" charset="-120"/>
                <a:cs typeface="標楷體" panose="03000509000000000000" pitchFamily="65" charset="-120"/>
              </a:rPr>
              <a:t>。</a:t>
            </a:r>
            <a:endParaRPr lang="en-US" altLang="zh-TW" sz="2400" b="1" kern="100" dirty="0">
              <a:ea typeface="標楷體" panose="03000509000000000000" pitchFamily="65" charset="-120"/>
              <a:cs typeface="標楷體" panose="03000509000000000000" pitchFamily="65" charset="-120"/>
            </a:endParaRPr>
          </a:p>
          <a:p>
            <a:pPr marL="0" indent="0">
              <a:buNone/>
            </a:pPr>
            <a:endParaRPr lang="zh-TW" altLang="en-US" sz="2400" b="1" dirty="0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782" y="3343902"/>
            <a:ext cx="4235117" cy="2823411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942" y="2990976"/>
            <a:ext cx="4537220" cy="3024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415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92767786-50A2-46BA-8519-B811CDD07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b="1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完工後</a:t>
            </a:r>
            <a:r>
              <a:rPr lang="zh-TW" altLang="zh-TW" sz="4000" b="1" kern="1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照片</a:t>
            </a:r>
            <a:endParaRPr lang="zh-TW" altLang="en-US" sz="4000" dirty="0"/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386" y="2081073"/>
            <a:ext cx="4946650" cy="3297766"/>
          </a:xfrm>
        </p:spPr>
      </p:pic>
      <p:pic>
        <p:nvPicPr>
          <p:cNvPr id="6" name="內容版面配置區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375" y="2125579"/>
            <a:ext cx="4694238" cy="3190928"/>
          </a:xfrm>
        </p:spPr>
      </p:pic>
    </p:spTree>
    <p:extLst>
      <p:ext uri="{BB962C8B-B14F-4D97-AF65-F5344CB8AC3E}">
        <p14:creationId xmlns:p14="http://schemas.microsoft.com/office/powerpoint/2010/main" val="1354591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92767786-50A2-46BA-8519-B811CDD07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b="1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完工後</a:t>
            </a:r>
            <a:r>
              <a:rPr lang="zh-TW" altLang="zh-TW" sz="4000" b="1" kern="1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照片</a:t>
            </a:r>
            <a:endParaRPr lang="zh-TW" altLang="en-US" sz="4000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1276" y="2184221"/>
            <a:ext cx="4313237" cy="2869041"/>
          </a:xfrm>
        </p:spPr>
      </p:pic>
      <p:pic>
        <p:nvPicPr>
          <p:cNvPr id="8" name="內容版面配置區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75" y="2221832"/>
            <a:ext cx="4313238" cy="3230702"/>
          </a:xfrm>
        </p:spPr>
      </p:pic>
    </p:spTree>
    <p:extLst>
      <p:ext uri="{BB962C8B-B14F-4D97-AF65-F5344CB8AC3E}">
        <p14:creationId xmlns:p14="http://schemas.microsoft.com/office/powerpoint/2010/main" val="2313183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92767786-50A2-46BA-8519-B811CDD07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b="1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完工後</a:t>
            </a:r>
            <a:r>
              <a:rPr lang="zh-TW" altLang="zh-TW" sz="4000" b="1" kern="1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照片</a:t>
            </a:r>
            <a:endParaRPr lang="zh-TW" altLang="en-US" sz="4000" dirty="0"/>
          </a:p>
        </p:txBody>
      </p:sp>
      <p:pic>
        <p:nvPicPr>
          <p:cNvPr id="10" name="內容版面配置區 9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75" y="2141621"/>
            <a:ext cx="4313238" cy="3086739"/>
          </a:xfrm>
        </p:spPr>
      </p:pic>
      <p:pic>
        <p:nvPicPr>
          <p:cNvPr id="12" name="內容版面配置區 11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213" y="2109537"/>
            <a:ext cx="4313237" cy="3350933"/>
          </a:xfrm>
        </p:spPr>
      </p:pic>
    </p:spTree>
    <p:extLst>
      <p:ext uri="{BB962C8B-B14F-4D97-AF65-F5344CB8AC3E}">
        <p14:creationId xmlns:p14="http://schemas.microsoft.com/office/powerpoint/2010/main" val="1784042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92767786-50A2-46BA-8519-B811CDD07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b="1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學生活動照片</a:t>
            </a: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75" y="1812758"/>
            <a:ext cx="4313238" cy="3793958"/>
          </a:xfrm>
        </p:spPr>
      </p:pic>
      <p:pic>
        <p:nvPicPr>
          <p:cNvPr id="5" name="內容版面配置區 4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213" y="1796717"/>
            <a:ext cx="4313237" cy="3801978"/>
          </a:xfrm>
        </p:spPr>
      </p:pic>
    </p:spTree>
    <p:extLst>
      <p:ext uri="{BB962C8B-B14F-4D97-AF65-F5344CB8AC3E}">
        <p14:creationId xmlns:p14="http://schemas.microsoft.com/office/powerpoint/2010/main" val="2978723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92767786-50A2-46BA-8519-B811CDD07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b="1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學生活動照片</a:t>
            </a:r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213" y="2405626"/>
            <a:ext cx="4313237" cy="3234198"/>
          </a:xfrm>
        </p:spPr>
      </p:pic>
      <p:pic>
        <p:nvPicPr>
          <p:cNvPr id="4" name="內容版面配置區 3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75" y="2334126"/>
            <a:ext cx="4313238" cy="3328737"/>
          </a:xfrm>
        </p:spPr>
      </p:pic>
    </p:spTree>
    <p:extLst>
      <p:ext uri="{BB962C8B-B14F-4D97-AF65-F5344CB8AC3E}">
        <p14:creationId xmlns:p14="http://schemas.microsoft.com/office/powerpoint/2010/main" val="1642515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837049B6-93FE-4199-842F-F5D94DFBE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b="1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施作項目</a:t>
            </a:r>
            <a:r>
              <a:rPr lang="en-US" altLang="zh-TW" sz="4000" b="1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zh-TW" sz="4000" b="1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計畫內容</a:t>
            </a:r>
            <a:r>
              <a:rPr lang="en-US" altLang="zh-TW" sz="4000" b="1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zh-TW" sz="4000" b="1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：</a:t>
            </a:r>
            <a:endParaRPr lang="zh-TW" altLang="en-US" sz="4000" dirty="0"/>
          </a:p>
        </p:txBody>
      </p:sp>
      <p:graphicFrame>
        <p:nvGraphicFramePr>
          <p:cNvPr id="4" name="內容版面配置區 3">
            <a:extLst>
              <a:ext uri="{FF2B5EF4-FFF2-40B4-BE49-F238E27FC236}">
                <a16:creationId xmlns:a16="http://schemas.microsoft.com/office/drawing/2014/main" xmlns="" id="{8EBFC80D-C395-4FDC-B800-2B6E816B961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9382828"/>
              </p:ext>
            </p:extLst>
          </p:nvPr>
        </p:nvGraphicFramePr>
        <p:xfrm>
          <a:off x="957431" y="2108499"/>
          <a:ext cx="9918549" cy="3962363"/>
        </p:xfrm>
        <a:graphic>
          <a:graphicData uri="http://schemas.openxmlformats.org/drawingml/2006/table">
            <a:tbl>
              <a:tblPr/>
              <a:tblGrid>
                <a:gridCol w="892226">
                  <a:extLst>
                    <a:ext uri="{9D8B030D-6E8A-4147-A177-3AD203B41FA5}">
                      <a16:colId xmlns:a16="http://schemas.microsoft.com/office/drawing/2014/main" xmlns="" val="3339281980"/>
                    </a:ext>
                  </a:extLst>
                </a:gridCol>
                <a:gridCol w="3255553">
                  <a:extLst>
                    <a:ext uri="{9D8B030D-6E8A-4147-A177-3AD203B41FA5}">
                      <a16:colId xmlns:a16="http://schemas.microsoft.com/office/drawing/2014/main" xmlns="" val="3100501443"/>
                    </a:ext>
                  </a:extLst>
                </a:gridCol>
                <a:gridCol w="1291696">
                  <a:extLst>
                    <a:ext uri="{9D8B030D-6E8A-4147-A177-3AD203B41FA5}">
                      <a16:colId xmlns:a16="http://schemas.microsoft.com/office/drawing/2014/main" xmlns="" val="944765551"/>
                    </a:ext>
                  </a:extLst>
                </a:gridCol>
                <a:gridCol w="1700719">
                  <a:extLst>
                    <a:ext uri="{9D8B030D-6E8A-4147-A177-3AD203B41FA5}">
                      <a16:colId xmlns:a16="http://schemas.microsoft.com/office/drawing/2014/main" xmlns="" val="415772520"/>
                    </a:ext>
                  </a:extLst>
                </a:gridCol>
                <a:gridCol w="1313237">
                  <a:extLst>
                    <a:ext uri="{9D8B030D-6E8A-4147-A177-3AD203B41FA5}">
                      <a16:colId xmlns:a16="http://schemas.microsoft.com/office/drawing/2014/main" xmlns="" val="910175606"/>
                    </a:ext>
                  </a:extLst>
                </a:gridCol>
                <a:gridCol w="1465118">
                  <a:extLst>
                    <a:ext uri="{9D8B030D-6E8A-4147-A177-3AD203B41FA5}">
                      <a16:colId xmlns:a16="http://schemas.microsoft.com/office/drawing/2014/main" xmlns="" val="1182539722"/>
                    </a:ext>
                  </a:extLst>
                </a:gridCol>
              </a:tblGrid>
              <a:tr h="4371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項次</a:t>
                      </a:r>
                      <a:endParaRPr lang="zh-TW" sz="18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b="1" kern="10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主要施作項目</a:t>
                      </a:r>
                      <a:endParaRPr lang="zh-TW" sz="18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b="1" kern="10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數量</a:t>
                      </a:r>
                      <a:endParaRPr lang="zh-TW" sz="18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b="1" kern="10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地點</a:t>
                      </a:r>
                      <a:endParaRPr lang="zh-TW" sz="18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b="1" kern="10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使用對象</a:t>
                      </a:r>
                      <a:endParaRPr lang="zh-TW" sz="18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b="1" kern="10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用途</a:t>
                      </a:r>
                      <a:endParaRPr lang="zh-TW" sz="18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34061340"/>
                  </a:ext>
                </a:extLst>
              </a:tr>
              <a:tr h="35251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  <a:endParaRPr lang="zh-TW" sz="18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3200" kern="1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跑道整修</a:t>
                      </a:r>
                      <a:br>
                        <a:rPr lang="zh-TW" altLang="en-US" sz="3200" kern="1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</a:br>
                      <a:endParaRPr lang="zh-TW" sz="32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3200" kern="10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2287</a:t>
                      </a:r>
                      <a:r>
                        <a:rPr lang="en-US" sz="3200" kern="10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m²</a:t>
                      </a:r>
                      <a:endParaRPr lang="zh-TW" sz="32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操場跑道</a:t>
                      </a:r>
                      <a:endParaRPr lang="zh-TW" sz="20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師生及社區</a:t>
                      </a:r>
                      <a:endParaRPr lang="zh-TW" sz="18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教學及開</a:t>
                      </a:r>
                      <a:endParaRPr lang="zh-TW" sz="18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放社區人</a:t>
                      </a:r>
                      <a:endParaRPr lang="zh-TW" sz="18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士使用</a:t>
                      </a:r>
                      <a:endParaRPr lang="zh-TW" sz="18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253292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9073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43E9CC56-E5D0-4E65-8749-3BAC45171E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b="1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經費需求</a:t>
            </a: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072479" y="46332"/>
            <a:ext cx="4548358" cy="7359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705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43E9CC56-E5D0-4E65-8749-3BAC45171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0223" y="369587"/>
            <a:ext cx="8911687" cy="1280890"/>
          </a:xfrm>
        </p:spPr>
        <p:txBody>
          <a:bodyPr>
            <a:normAutofit/>
          </a:bodyPr>
          <a:lstStyle/>
          <a:p>
            <a:r>
              <a:rPr lang="zh-TW" altLang="en-US" sz="4000" b="1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經費需求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564" y="1147010"/>
            <a:ext cx="3856872" cy="5382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341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72D8E7FF-3D61-4D7C-8099-9B0F213E2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zh-TW" sz="4000" b="1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預期成效</a:t>
            </a:r>
            <a:endParaRPr lang="zh-TW" altLang="en-US" sz="4000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xmlns="" id="{3182E914-7597-4749-9EA0-F59BB4F3E3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3645" y="1762812"/>
            <a:ext cx="11231518" cy="4691775"/>
          </a:xfrm>
        </p:spPr>
        <p:txBody>
          <a:bodyPr>
            <a:no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zh-TW" altLang="zh-TW" sz="2800" kern="100" dirty="0">
                <a:latin typeface="Times New Roman" panose="02020603050405020304" pitchFamily="18" charset="0"/>
                <a:ea typeface="標楷體" panose="03000509000000000000" pitchFamily="65" charset="-120"/>
              </a:rPr>
              <a:t>（一）</a:t>
            </a:r>
            <a:r>
              <a:rPr lang="zh-TW" altLang="zh-TW" sz="2800" b="1" kern="1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提升運動風氣</a:t>
            </a:r>
            <a:r>
              <a:rPr lang="zh-TW" altLang="zh-TW" sz="2800" kern="100" dirty="0">
                <a:latin typeface="Times New Roman" panose="02020603050405020304" pitchFamily="18" charset="0"/>
                <a:ea typeface="標楷體" panose="03000509000000000000" pitchFamily="65" charset="-120"/>
              </a:rPr>
              <a:t>：建立親師生社區良好運動習慣。</a:t>
            </a:r>
            <a:endParaRPr lang="zh-TW" altLang="zh-TW" sz="2800" kern="100" dirty="0">
              <a:latin typeface="Times New Roman" panose="02020603050405020304" pitchFamily="18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zh-TW" altLang="zh-TW" sz="2800" kern="100" dirty="0">
                <a:latin typeface="Times New Roman" panose="02020603050405020304" pitchFamily="18" charset="0"/>
                <a:ea typeface="標楷體" panose="03000509000000000000" pitchFamily="65" charset="-120"/>
              </a:rPr>
              <a:t>（二）</a:t>
            </a:r>
            <a:r>
              <a:rPr lang="zh-TW" altLang="zh-TW" sz="2800" b="1" kern="1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優質運動場域</a:t>
            </a:r>
            <a:r>
              <a:rPr lang="zh-TW" altLang="zh-TW" sz="2800" kern="100" dirty="0">
                <a:latin typeface="Times New Roman" panose="02020603050405020304" pitchFamily="18" charset="0"/>
                <a:ea typeface="標楷體" panose="03000509000000000000" pitchFamily="65" charset="-120"/>
              </a:rPr>
              <a:t>：避免運動傷害，創造和諧氣氛。</a:t>
            </a:r>
            <a:endParaRPr lang="zh-TW" altLang="zh-TW" sz="2800" kern="100" dirty="0">
              <a:latin typeface="Times New Roman" panose="02020603050405020304" pitchFamily="18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zh-TW" altLang="zh-TW" sz="2800" b="1" kern="100" dirty="0">
                <a:latin typeface="Times New Roman" panose="02020603050405020304" pitchFamily="18" charset="0"/>
                <a:ea typeface="標楷體" panose="03000509000000000000" pitchFamily="65" charset="-120"/>
              </a:rPr>
              <a:t>（三）</a:t>
            </a:r>
            <a:r>
              <a:rPr lang="zh-TW" altLang="zh-TW" sz="2800" b="1" kern="1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推行普及運動</a:t>
            </a:r>
            <a:r>
              <a:rPr lang="zh-TW" altLang="zh-TW" sz="2800" kern="100" dirty="0">
                <a:latin typeface="Times New Roman" panose="02020603050405020304" pitchFamily="18" charset="0"/>
                <a:ea typeface="標楷體" panose="03000509000000000000" pitchFamily="65" charset="-120"/>
              </a:rPr>
              <a:t>：持續辦理普及化運動，建立學生運動素養與技巧。</a:t>
            </a:r>
            <a:endParaRPr lang="zh-TW" altLang="zh-TW" sz="2800" kern="100" dirty="0"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zh-TW" sz="2800" kern="100" dirty="0">
                <a:latin typeface="Times New Roman" panose="02020603050405020304" pitchFamily="18" charset="0"/>
                <a:ea typeface="標楷體" panose="03000509000000000000" pitchFamily="65" charset="-120"/>
              </a:rPr>
              <a:t>（四）</a:t>
            </a:r>
            <a:r>
              <a:rPr lang="zh-TW" altLang="zh-TW" sz="2800" b="1" kern="1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培訓運動選手</a:t>
            </a:r>
            <a:r>
              <a:rPr lang="zh-TW" altLang="zh-TW" sz="2800" kern="100" dirty="0">
                <a:latin typeface="Times New Roman" panose="02020603050405020304" pitchFamily="18" charset="0"/>
                <a:ea typeface="標楷體" panose="03000509000000000000" pitchFamily="65" charset="-120"/>
              </a:rPr>
              <a:t>：</a:t>
            </a:r>
            <a:r>
              <a:rPr lang="zh-TW" altLang="zh-TW" sz="2800" kern="100" dirty="0" smtClean="0">
                <a:latin typeface="Times New Roman" panose="02020603050405020304" pitchFamily="18" charset="0"/>
                <a:ea typeface="標楷體" panose="03000509000000000000" pitchFamily="65" charset="-120"/>
              </a:rPr>
              <a:t>推行</a:t>
            </a:r>
            <a:r>
              <a:rPr lang="zh-TW" altLang="en-US" sz="2800" kern="100" dirty="0">
                <a:latin typeface="Times New Roman" panose="02020603050405020304" pitchFamily="18" charset="0"/>
                <a:ea typeface="標楷體" panose="03000509000000000000" pitchFamily="65" charset="-120"/>
              </a:rPr>
              <a:t>田徑、</a:t>
            </a:r>
            <a:r>
              <a:rPr lang="zh-TW" altLang="zh-TW" sz="2800" kern="100" dirty="0" smtClean="0">
                <a:latin typeface="Times New Roman" panose="02020603050405020304" pitchFamily="18" charset="0"/>
                <a:ea typeface="標楷體" panose="03000509000000000000" pitchFamily="65" charset="-120"/>
              </a:rPr>
              <a:t>柔道等</a:t>
            </a:r>
            <a:r>
              <a:rPr lang="zh-TW" altLang="zh-TW" sz="2800" kern="100" dirty="0">
                <a:latin typeface="Times New Roman" panose="02020603050405020304" pitchFamily="18" charset="0"/>
                <a:ea typeface="標楷體" panose="03000509000000000000" pitchFamily="65" charset="-120"/>
              </a:rPr>
              <a:t>運動</a:t>
            </a:r>
            <a:r>
              <a:rPr lang="zh-TW" altLang="en-US" sz="2800" kern="100" dirty="0">
                <a:latin typeface="Times New Roman" panose="02020603050405020304" pitchFamily="18" charset="0"/>
                <a:ea typeface="標楷體" panose="03000509000000000000" pitchFamily="65" charset="-120"/>
              </a:rPr>
              <a:t>校</a:t>
            </a:r>
            <a:r>
              <a:rPr lang="zh-TW" altLang="zh-TW" sz="2800" kern="100" dirty="0">
                <a:latin typeface="Times New Roman" panose="02020603050405020304" pitchFamily="18" charset="0"/>
                <a:ea typeface="標楷體" panose="03000509000000000000" pitchFamily="65" charset="-120"/>
              </a:rPr>
              <a:t>隊及運動類社團</a:t>
            </a:r>
            <a:r>
              <a:rPr lang="zh-TW" altLang="zh-TW" sz="2800" kern="100" dirty="0" smtClean="0">
                <a:latin typeface="Times New Roman" panose="02020603050405020304" pitchFamily="18" charset="0"/>
                <a:ea typeface="標楷體" panose="03000509000000000000" pitchFamily="65" charset="-120"/>
              </a:rPr>
              <a:t>，為</a:t>
            </a:r>
            <a:r>
              <a:rPr lang="zh-TW" altLang="zh-TW" sz="2800" kern="100" dirty="0">
                <a:latin typeface="Times New Roman" panose="02020603050405020304" pitchFamily="18" charset="0"/>
                <a:ea typeface="標楷體" panose="03000509000000000000" pitchFamily="65" charset="-120"/>
              </a:rPr>
              <a:t>學生紮根基礎運動力，期待在不同教育階段創造高峰經驗。</a:t>
            </a:r>
            <a:endParaRPr lang="zh-TW" altLang="zh-TW" sz="2800" kern="100" dirty="0"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zh-TW" sz="2800" kern="100" dirty="0">
                <a:ea typeface="標楷體" panose="03000509000000000000" pitchFamily="65" charset="-120"/>
                <a:cs typeface="Times New Roman" panose="02020603050405020304" pitchFamily="18" charset="0"/>
              </a:rPr>
              <a:t>（五）</a:t>
            </a:r>
            <a:r>
              <a:rPr lang="zh-TW" altLang="en-US" sz="2800" b="1" kern="100" dirty="0">
                <a:solidFill>
                  <a:srgbClr val="FF0000"/>
                </a:solidFill>
                <a:ea typeface="標楷體" panose="03000509000000000000" pitchFamily="65" charset="-120"/>
                <a:cs typeface="Times New Roman" panose="02020603050405020304" pitchFamily="18" charset="0"/>
              </a:rPr>
              <a:t>全民運動校園</a:t>
            </a:r>
            <a:r>
              <a:rPr lang="zh-TW" altLang="zh-TW" sz="2800" kern="100" dirty="0">
                <a:ea typeface="標楷體" panose="03000509000000000000" pitchFamily="65" charset="-120"/>
                <a:cs typeface="Times New Roman" panose="02020603050405020304" pitchFamily="18" charset="0"/>
              </a:rPr>
              <a:t>：學校是社區活動中心，課餘時間也是社區幼童及長輩休閒娛樂、</a:t>
            </a:r>
            <a:r>
              <a:rPr lang="zh-TW" altLang="zh-TW" sz="2800" kern="100" dirty="0">
                <a:ea typeface="標楷體" panose="03000509000000000000" pitchFamily="65" charset="-120"/>
                <a:cs typeface="Arial" panose="020B0604020202020204" pitchFamily="34" charset="0"/>
              </a:rPr>
              <a:t>含飴弄孫的時光，更是青少年學子以球會友、運動強身的好所在。</a:t>
            </a:r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887404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xmlns="" id="{F4040C4C-582F-46F5-8262-F66DC1F7B6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82" y="-163870"/>
            <a:ext cx="12022318" cy="6765196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xmlns="" id="{FC454A50-CAC0-42E6-886D-E6A0C8342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xmlns="" id="{FEB98DAF-5C00-43F3-A7A4-2AE215051B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10414" y="2954033"/>
            <a:ext cx="7088957" cy="2696066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endParaRPr lang="en-US" altLang="zh-TW" sz="66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ctr">
              <a:buNone/>
            </a:pPr>
            <a:r>
              <a:rPr lang="zh-TW" altLang="en-US" sz="6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endParaRPr lang="en-US" altLang="zh-TW" sz="66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r">
              <a:buNone/>
            </a:pPr>
            <a:r>
              <a:rPr lang="zh-TW" altLang="en-US" sz="66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謝 謝 聆 聽</a:t>
            </a:r>
          </a:p>
        </p:txBody>
      </p:sp>
    </p:spTree>
    <p:extLst>
      <p:ext uri="{BB962C8B-B14F-4D97-AF65-F5344CB8AC3E}">
        <p14:creationId xmlns:p14="http://schemas.microsoft.com/office/powerpoint/2010/main" val="1048543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絲縷">
  <a:themeElements>
    <a:clrScheme name="絲縷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絲縷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絲縷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269</TotalTime>
  <Words>491</Words>
  <Application>Microsoft Office PowerPoint</Application>
  <PresentationFormat>自訂</PresentationFormat>
  <Paragraphs>75</Paragraphs>
  <Slides>16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16</vt:i4>
      </vt:variant>
    </vt:vector>
  </HeadingPairs>
  <TitlesOfParts>
    <vt:vector size="17" baseType="lpstr">
      <vt:lpstr>絲縷</vt:lpstr>
      <vt:lpstr> 彰化縣伸港鄉伸仁國民小學 學校運動操場及周邊設施整建  簡    報</vt:lpstr>
      <vt:lpstr>學校運動操場改善需求</vt:lpstr>
      <vt:lpstr>學校運動場使用情形</vt:lpstr>
      <vt:lpstr>伸仁體育特色</vt:lpstr>
      <vt:lpstr>整修前照片</vt:lpstr>
      <vt:lpstr>整修前照片</vt:lpstr>
      <vt:lpstr>完工後照片</vt:lpstr>
      <vt:lpstr>完工後照片</vt:lpstr>
      <vt:lpstr>完工後照片</vt:lpstr>
      <vt:lpstr>學生活動照片</vt:lpstr>
      <vt:lpstr>學生活動照片</vt:lpstr>
      <vt:lpstr>施作項目(計畫內容)：</vt:lpstr>
      <vt:lpstr>經費需求</vt:lpstr>
      <vt:lpstr>經費需求</vt:lpstr>
      <vt:lpstr>預期成效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112年度彰化縣伸港國民中學 室內綜合球場地坪改善工程 簡報</dc:title>
  <dc:creator>CSM</dc:creator>
  <cp:lastModifiedBy>chcg</cp:lastModifiedBy>
  <cp:revision>41</cp:revision>
  <cp:lastPrinted>2022-11-14T02:43:32Z</cp:lastPrinted>
  <dcterms:created xsi:type="dcterms:W3CDTF">2022-11-14T01:28:24Z</dcterms:created>
  <dcterms:modified xsi:type="dcterms:W3CDTF">2022-11-24T03:24:13Z</dcterms:modified>
</cp:coreProperties>
</file>