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6"/>
  </p:notesMasterIdLst>
  <p:sldIdLst>
    <p:sldId id="256" r:id="rId3"/>
    <p:sldId id="257" r:id="rId4"/>
    <p:sldId id="262" r:id="rId5"/>
    <p:sldId id="11088487" r:id="rId6"/>
    <p:sldId id="263" r:id="rId7"/>
    <p:sldId id="11088490" r:id="rId8"/>
    <p:sldId id="11088488" r:id="rId9"/>
    <p:sldId id="11088519" r:id="rId10"/>
    <p:sldId id="11088489" r:id="rId11"/>
    <p:sldId id="11088509" r:id="rId12"/>
    <p:sldId id="11088510" r:id="rId13"/>
    <p:sldId id="11088511" r:id="rId14"/>
    <p:sldId id="11088512" r:id="rId15"/>
    <p:sldId id="11088513" r:id="rId16"/>
    <p:sldId id="11088514" r:id="rId17"/>
    <p:sldId id="11088495" r:id="rId18"/>
    <p:sldId id="11088492" r:id="rId19"/>
    <p:sldId id="11088515" r:id="rId20"/>
    <p:sldId id="11088516" r:id="rId21"/>
    <p:sldId id="11088502" r:id="rId22"/>
    <p:sldId id="11088517" r:id="rId23"/>
    <p:sldId id="11088518" r:id="rId24"/>
    <p:sldId id="1108850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96852"/>
    <a:srgbClr val="45A8D0"/>
    <a:srgbClr val="499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14" autoAdjust="0"/>
    <p:restoredTop sz="84094" autoAdjust="0"/>
  </p:normalViewPr>
  <p:slideViewPr>
    <p:cSldViewPr snapToGrid="0">
      <p:cViewPr varScale="1">
        <p:scale>
          <a:sx n="71" d="100"/>
          <a:sy n="71" d="100"/>
        </p:scale>
        <p:origin x="97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A62DF-DA8A-447B-9945-8D72722AC071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CC09F-D630-4536-9AD4-CD851BD6B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64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088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40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94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83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83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354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462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952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994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585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366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961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130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648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121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018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190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3303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157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558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469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4102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CC09F-D630-4536-9AD4-CD851BD6BF9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69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C809E6-400F-472F-9E5D-FE7CA9DE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18E18F-711A-4FB6-8319-1B19A991C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E85EE9-0472-4336-8FCA-F8B0DF6D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61087D-5682-461C-A89E-399FF778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8B77A1-08BD-4DD3-9219-AFC06E977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77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3E023-D179-4948-B3FE-A540E3D77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08F622-D3DF-4B64-A684-EBA9A6F2D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DE36F4-3BDA-4786-9E4B-AC7425B5E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621F3E-B115-4315-9646-056829999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E90D13-6FB1-43BC-B108-94EA8D494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5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AC1A13-09D0-43F0-BBD9-F6F7E460A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808034-0EB4-432E-994F-684BB070D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D3B3DD-4156-458D-A006-C09F76277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EB8D3A-787A-4D03-8135-0196E61E6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172704-E9FE-4126-AEEC-1BE57D901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5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AE9FA3-2146-4081-9F25-46F61CFA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7A5D0E-BE7E-440F-8B8A-7FCA20A0A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06F764-B647-4D4E-A650-73267F0A4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DDD6DE-F866-461D-B24A-EEF1BCC0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BE391A-2D31-4E39-B1D3-52B84A10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C79488-5F45-49F3-AA23-ED3800B4C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42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D0CCF4-0621-4C77-9435-677EABDF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7EF203-2239-406A-BB82-9DC6E029F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E6173B-91C4-41EB-AFAB-4421EF388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3886240-2453-48B6-86EB-8A2DD2DC1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41964D6-EA57-4F8C-BB8A-349731FE8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BF0B057-A060-4AB8-BDB7-99863F35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BEC93C-251B-43A6-B96E-8ACBBFC3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E1BBCFD-7F52-4F0C-9004-AB80235B1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78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D0CCF4-0621-4C77-9435-677EABDF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7EF203-2239-406A-BB82-9DC6E029F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E6173B-91C4-41EB-AFAB-4421EF388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3886240-2453-48B6-86EB-8A2DD2DC1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41964D6-EA57-4F8C-BB8A-349731FE8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BF0B057-A060-4AB8-BDB7-99863F35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BEC93C-251B-43A6-B96E-8ACBBFC3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E1BBCFD-7F52-4F0C-9004-AB80235B1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9077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2361801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9AA389-D3E9-4EE1-9417-7A8E148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64C0A40-4B56-4C73-8E07-45DC354E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AA518C-4925-4B74-9FAD-AFB091AC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8EB5F4-2561-488E-84C6-B10615270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43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C4AABA3-BCA9-4C00-9381-97CF6CC3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C3C360B-276B-4DD7-A327-D7BFEF06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DDAFAE-E895-442C-B453-DC3FEB24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30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67F725-ED4D-4A58-9835-993FBC5E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05F0E1-C620-4D8B-AFEA-BDEB8A271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44B775D-6FCC-43A9-BC85-1F27F9DF4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249FD9-AB99-40CB-98C8-60CF79ED6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745A2D-0523-4771-814A-C28F94292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59E899-9EB4-4B8D-AB66-4E1DFFB5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19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6DEF4-C6A6-41BB-9505-A785FAEF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79BF772-6176-4FCB-A581-8D27FEC9A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30F1E8-9896-4753-8C2E-5B849FAE7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C7C612-A901-4F5C-88D3-2680F951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99673C-78A4-4D0F-B779-3B07C24F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93A870-61B8-44B6-BBF3-5B7308A24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31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5F60B-3B1F-42EB-98B2-A3926CEA4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4F081A1-4263-4829-B123-DFF1E0B89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9A50A1-A8F6-4BDF-9C49-8537B8EF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BADDE5-999B-4AD8-A321-93369E8B1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F00C4E-4003-42D6-ADFB-66310E845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0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340F090-E850-4ACC-836D-415F7BC48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2AD993-D3B1-401C-8141-68A8B34AF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D8F3C3-5710-4C9A-93B4-AB7A52CC2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524322-4AA1-419B-8CD6-4F5F0DAAE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BA1121-330E-435F-A2FF-C8875BF9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2022/11/23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90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2022/11/23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90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0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865CA47-BD35-48C7-B791-2DFDC6778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100A53-FD1C-4CD1-A610-6230FA2AD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F5BEA2-9054-456D-A461-0A61D7A569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B103D-22ED-4F5E-8C59-B5FFBC7C263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C243CB-7782-4181-9CC2-824A52544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69022E-4F29-4869-BC1D-B9D1DACE9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EF042-6040-4A43-8F21-84C15C7D12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53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53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xiazai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9.jpe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BE1CF52-6229-4E11-A275-16532A5E0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380335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19DEF57-C7E9-49AB-A28E-35CA4632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86524"/>
            <a:ext cx="12192000" cy="36970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49E57A0-FA94-4CDF-B954-5F7B315B4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91915"/>
            <a:ext cx="12192000" cy="406608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88E523D5-7726-4058-933D-42EBE7E2D5D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631" y="3666766"/>
            <a:ext cx="5924942" cy="31839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DCAA985-CFFB-4A45-8A77-8598B04AF57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31" y="1954552"/>
            <a:ext cx="3021013" cy="237186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6974E33-172E-43E2-8C6E-E9DC442AC4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961" y="2432089"/>
            <a:ext cx="892176" cy="83969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4AAAE29-0AB1-40F8-B19E-45C517FE4A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500" y="258716"/>
            <a:ext cx="3779606" cy="17039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3989B8D-6DDA-4976-A1E4-6EB8D39B1A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0481" y="2750491"/>
            <a:ext cx="2852714" cy="406608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4A2E542-EBAF-44E5-A3BA-CCC9676A40C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458" y="3853598"/>
            <a:ext cx="2411414" cy="106550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D4F8259-90E0-48A7-A10A-E336B14BB4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34" y="2587773"/>
            <a:ext cx="2822371" cy="344403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790500E-4B04-40F1-85E4-943746CAF8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61428"/>
            <a:ext cx="12192000" cy="2508462"/>
          </a:xfrm>
          <a:prstGeom prst="rect">
            <a:avLst/>
          </a:prstGeom>
        </p:spPr>
      </p:pic>
      <p:sp>
        <p:nvSpPr>
          <p:cNvPr id="34" name="标题 1">
            <a:extLst>
              <a:ext uri="{FF2B5EF4-FFF2-40B4-BE49-F238E27FC236}">
                <a16:creationId xmlns:a16="http://schemas.microsoft.com/office/drawing/2014/main" id="{25D79829-77BE-46C7-BF04-DD6296D8D27A}"/>
              </a:ext>
            </a:extLst>
          </p:cNvPr>
          <p:cNvSpPr txBox="1">
            <a:spLocks/>
          </p:cNvSpPr>
          <p:nvPr/>
        </p:nvSpPr>
        <p:spPr>
          <a:xfrm>
            <a:off x="1883909" y="2044361"/>
            <a:ext cx="8862929" cy="1859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pc="600" dirty="0">
                <a:ln w="12700">
                  <a:noFill/>
                </a:ln>
                <a:solidFill>
                  <a:schemeClr val="bg1"/>
                </a:solidFill>
                <a:effectLst>
                  <a:glow rad="76200">
                    <a:srgbClr val="00B05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rPr>
              <a:t>彰化縣和美鎮新庄國小操場跑道整建工程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54FC3F5-54D2-48E3-8CFF-B2618DA43C0E}"/>
              </a:ext>
            </a:extLst>
          </p:cNvPr>
          <p:cNvSpPr/>
          <p:nvPr/>
        </p:nvSpPr>
        <p:spPr>
          <a:xfrm>
            <a:off x="6682722" y="4784388"/>
            <a:ext cx="3916324" cy="40657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zh-TW" altLang="en-US" sz="3200" dirty="0">
                <a:solidFill>
                  <a:schemeClr val="bg1"/>
                </a:solidFill>
                <a:effectLst>
                  <a:glow rad="254000">
                    <a:schemeClr val="accent2">
                      <a:satMod val="175000"/>
                      <a:alpha val="50000"/>
                    </a:schemeClr>
                  </a:glow>
                  <a:outerShdw blurRad="38100" dist="38100" dir="2400000" algn="tl">
                    <a:srgbClr val="000000">
                      <a:alpha val="85000"/>
                    </a:srgbClr>
                  </a:outerShdw>
                </a:effectLst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rPr>
              <a:t>報告人：吳文輝校長</a:t>
            </a:r>
            <a:endParaRPr lang="zh-CN" altLang="en-US" sz="3200" dirty="0">
              <a:solidFill>
                <a:schemeClr val="bg1"/>
              </a:solidFill>
              <a:effectLst>
                <a:glow rad="254000">
                  <a:schemeClr val="accent2">
                    <a:satMod val="175000"/>
                    <a:alpha val="50000"/>
                  </a:schemeClr>
                </a:glow>
                <a:outerShdw blurRad="38100" dist="38100" dir="2400000" algn="tl">
                  <a:srgbClr val="000000">
                    <a:alpha val="85000"/>
                  </a:srgbClr>
                </a:outerShdw>
              </a:effectLst>
              <a:latin typeface="王漢宗特圓體繁" panose="02020300000000000000" pitchFamily="18" charset="-120"/>
              <a:ea typeface="王漢宗特圓體繁" panose="02020300000000000000" pitchFamily="18" charset="-120"/>
              <a:cs typeface="+mn-ea"/>
              <a:sym typeface="+mn-lt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00BEEB4-E157-4F2E-8BFE-A7E41F711861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34" y="91450"/>
            <a:ext cx="1871831" cy="164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7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787F369-7256-42B2-BCD1-836DD6BBF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E2AB7C0A-D4BC-4BC6-83EA-0D42A1C0B9AC}"/>
              </a:ext>
            </a:extLst>
          </p:cNvPr>
          <p:cNvSpPr/>
          <p:nvPr/>
        </p:nvSpPr>
        <p:spPr>
          <a:xfrm>
            <a:off x="351970" y="351179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0F795EB-C6D0-4FBE-ACAE-1002C0DFD1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493" y="3955266"/>
            <a:ext cx="4681537" cy="25647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09BA811-2278-4EA9-B075-320313D5D5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42900" y="3424078"/>
            <a:ext cx="4544896" cy="3082743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B8BBCC5-E3A0-4A8B-8E10-0AB3904FF03D}"/>
              </a:ext>
            </a:extLst>
          </p:cNvPr>
          <p:cNvGrpSpPr/>
          <p:nvPr/>
        </p:nvGrpSpPr>
        <p:grpSpPr>
          <a:xfrm>
            <a:off x="4586580" y="1458741"/>
            <a:ext cx="3452725" cy="639848"/>
            <a:chOff x="1283109" y="3007352"/>
            <a:chExt cx="3452725" cy="639848"/>
          </a:xfrm>
        </p:grpSpPr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055220EC-FBB5-415D-AA1D-AC4E2D709F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61470" y="3007352"/>
              <a:ext cx="277436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王漢宗特圓體繁" panose="02020300000000000000" pitchFamily="18" charset="-120"/>
                  <a:ea typeface="王漢宗特圓體繁" panose="02020300000000000000" pitchFamily="18" charset="-120"/>
                  <a:cs typeface="+mn-ea"/>
                  <a:sym typeface="+mn-lt"/>
                </a:rPr>
                <a:t>工程緣由</a:t>
              </a:r>
              <a:endParaRPr kumimoji="0" lang="zh-CN" altLang="en-US" sz="3200" b="1" i="0" u="none" strike="noStrike" kern="1200" cap="none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5C728E09-8D7E-4431-971D-856E69F75BD7}"/>
                </a:ext>
              </a:extLst>
            </p:cNvPr>
            <p:cNvGrpSpPr/>
            <p:nvPr/>
          </p:nvGrpSpPr>
          <p:grpSpPr>
            <a:xfrm>
              <a:off x="1283109" y="3073069"/>
              <a:ext cx="669291" cy="574131"/>
              <a:chOff x="2517117" y="1144283"/>
              <a:chExt cx="856304" cy="574490"/>
            </a:xfrm>
          </p:grpSpPr>
          <p:sp>
            <p:nvSpPr>
              <p:cNvPr id="12" name="平行四边形 11">
                <a:extLst>
                  <a:ext uri="{FF2B5EF4-FFF2-40B4-BE49-F238E27FC236}">
                    <a16:creationId xmlns:a16="http://schemas.microsoft.com/office/drawing/2014/main" id="{CC15F1ED-4555-4528-AF14-DB9A5B14EDF9}"/>
                  </a:ext>
                </a:extLst>
              </p:cNvPr>
              <p:cNvSpPr/>
              <p:nvPr/>
            </p:nvSpPr>
            <p:spPr>
              <a:xfrm>
                <a:off x="2517117" y="1144283"/>
                <a:ext cx="764076" cy="574490"/>
              </a:xfrm>
              <a:prstGeom prst="parallelogram">
                <a:avLst>
                  <a:gd name="adj" fmla="val 0"/>
                </a:avLst>
              </a:prstGeom>
              <a:solidFill>
                <a:srgbClr val="E968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文本框 9">
                <a:extLst>
                  <a:ext uri="{FF2B5EF4-FFF2-40B4-BE49-F238E27FC236}">
                    <a16:creationId xmlns:a16="http://schemas.microsoft.com/office/drawing/2014/main" id="{D158302B-5B2F-4B70-959C-968CE2A74254}"/>
                  </a:ext>
                </a:extLst>
              </p:cNvPr>
              <p:cNvSpPr txBox="1"/>
              <p:nvPr/>
            </p:nvSpPr>
            <p:spPr>
              <a:xfrm>
                <a:off x="2609347" y="1201712"/>
                <a:ext cx="764074" cy="461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D6550EC-7CBF-49D3-93AB-53B944F8A985}"/>
              </a:ext>
            </a:extLst>
          </p:cNvPr>
          <p:cNvGrpSpPr/>
          <p:nvPr/>
        </p:nvGrpSpPr>
        <p:grpSpPr>
          <a:xfrm>
            <a:off x="4586580" y="2763282"/>
            <a:ext cx="3523686" cy="601991"/>
            <a:chOff x="1272214" y="2995945"/>
            <a:chExt cx="3523686" cy="601991"/>
          </a:xfrm>
        </p:grpSpPr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73161B20-5575-46FC-8C2F-D879950695F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73449" y="2995945"/>
              <a:ext cx="282245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TW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王漢宗特圓體繁" panose="02020300000000000000" pitchFamily="18" charset="-120"/>
                  <a:ea typeface="王漢宗特圓體繁" panose="02020300000000000000" pitchFamily="18" charset="-120"/>
                  <a:cs typeface="+mn-ea"/>
                  <a:sym typeface="+mn-lt"/>
                </a:rPr>
                <a:t>工程簡介</a:t>
              </a:r>
              <a:endParaRPr lang="zh-CN" alt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48BCF297-629D-4544-8C46-852974D8FF20}"/>
                </a:ext>
              </a:extLst>
            </p:cNvPr>
            <p:cNvGrpSpPr/>
            <p:nvPr/>
          </p:nvGrpSpPr>
          <p:grpSpPr>
            <a:xfrm>
              <a:off x="1272214" y="3022523"/>
              <a:ext cx="639693" cy="575413"/>
              <a:chOff x="2503176" y="1093707"/>
              <a:chExt cx="818435" cy="575773"/>
            </a:xfrm>
          </p:grpSpPr>
          <p:sp>
            <p:nvSpPr>
              <p:cNvPr id="20" name="平行四边形 19">
                <a:extLst>
                  <a:ext uri="{FF2B5EF4-FFF2-40B4-BE49-F238E27FC236}">
                    <a16:creationId xmlns:a16="http://schemas.microsoft.com/office/drawing/2014/main" id="{F073C4C7-AE09-4DE0-A10C-22A68DB2A238}"/>
                  </a:ext>
                </a:extLst>
              </p:cNvPr>
              <p:cNvSpPr/>
              <p:nvPr/>
            </p:nvSpPr>
            <p:spPr>
              <a:xfrm>
                <a:off x="2503176" y="1093707"/>
                <a:ext cx="764071" cy="575773"/>
              </a:xfrm>
              <a:prstGeom prst="parallelogram">
                <a:avLst>
                  <a:gd name="adj" fmla="val 0"/>
                </a:avLst>
              </a:prstGeom>
              <a:solidFill>
                <a:srgbClr val="45A8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文本框 9">
                <a:extLst>
                  <a:ext uri="{FF2B5EF4-FFF2-40B4-BE49-F238E27FC236}">
                    <a16:creationId xmlns:a16="http://schemas.microsoft.com/office/drawing/2014/main" id="{7DB3083D-0595-4A7C-985F-1B218789CFEA}"/>
                  </a:ext>
                </a:extLst>
              </p:cNvPr>
              <p:cNvSpPr txBox="1"/>
              <p:nvPr/>
            </p:nvSpPr>
            <p:spPr>
              <a:xfrm>
                <a:off x="2557536" y="1147190"/>
                <a:ext cx="764075" cy="461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562996F-4FFD-4E4D-A651-53131566CBB2}"/>
              </a:ext>
            </a:extLst>
          </p:cNvPr>
          <p:cNvGrpSpPr/>
          <p:nvPr/>
        </p:nvGrpSpPr>
        <p:grpSpPr>
          <a:xfrm>
            <a:off x="4580567" y="3997990"/>
            <a:ext cx="3536030" cy="594959"/>
            <a:chOff x="1239849" y="3076343"/>
            <a:chExt cx="3536030" cy="594959"/>
          </a:xfrm>
        </p:grpSpPr>
        <p:sp>
          <p:nvSpPr>
            <p:cNvPr id="30" name="Rectangle 11">
              <a:extLst>
                <a:ext uri="{FF2B5EF4-FFF2-40B4-BE49-F238E27FC236}">
                  <a16:creationId xmlns:a16="http://schemas.microsoft.com/office/drawing/2014/main" id="{C63FC59F-E2D4-409B-862E-320AD8D4506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53428" y="3076343"/>
              <a:ext cx="282245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TW" altLang="en-US" sz="3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王漢宗特圓體繁" panose="02020300000000000000" pitchFamily="18" charset="-120"/>
                  <a:ea typeface="王漢宗特圓體繁" panose="02020300000000000000" pitchFamily="18" charset="-120"/>
                  <a:cs typeface="+mn-ea"/>
                  <a:sym typeface="+mn-lt"/>
                </a:rPr>
                <a:t>成果說明</a:t>
              </a:r>
              <a:endParaRPr lang="zh-CN" alt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6D659CA0-0455-41A8-9632-6A061773AF83}"/>
                </a:ext>
              </a:extLst>
            </p:cNvPr>
            <p:cNvGrpSpPr/>
            <p:nvPr/>
          </p:nvGrpSpPr>
          <p:grpSpPr>
            <a:xfrm>
              <a:off x="1239849" y="3097170"/>
              <a:ext cx="646811" cy="574132"/>
              <a:chOff x="2461769" y="1168399"/>
              <a:chExt cx="827542" cy="574491"/>
            </a:xfrm>
          </p:grpSpPr>
          <p:sp>
            <p:nvSpPr>
              <p:cNvPr id="27" name="平行四边形 26">
                <a:extLst>
                  <a:ext uri="{FF2B5EF4-FFF2-40B4-BE49-F238E27FC236}">
                    <a16:creationId xmlns:a16="http://schemas.microsoft.com/office/drawing/2014/main" id="{40E80878-2319-40E6-9A0D-AB65E64F7C15}"/>
                  </a:ext>
                </a:extLst>
              </p:cNvPr>
              <p:cNvSpPr/>
              <p:nvPr/>
            </p:nvSpPr>
            <p:spPr>
              <a:xfrm>
                <a:off x="2461769" y="1168399"/>
                <a:ext cx="764075" cy="574491"/>
              </a:xfrm>
              <a:prstGeom prst="parallelogram">
                <a:avLst>
                  <a:gd name="adj" fmla="val 0"/>
                </a:avLst>
              </a:prstGeom>
              <a:solidFill>
                <a:srgbClr val="45A8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文本框 9">
                <a:extLst>
                  <a:ext uri="{FF2B5EF4-FFF2-40B4-BE49-F238E27FC236}">
                    <a16:creationId xmlns:a16="http://schemas.microsoft.com/office/drawing/2014/main" id="{4F18131D-DFE7-4B04-84CE-4772E1F5C75E}"/>
                  </a:ext>
                </a:extLst>
              </p:cNvPr>
              <p:cNvSpPr txBox="1"/>
              <p:nvPr/>
            </p:nvSpPr>
            <p:spPr>
              <a:xfrm>
                <a:off x="2525237" y="1209153"/>
                <a:ext cx="764074" cy="461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86AACEB2-FAF5-4EC0-858F-57780D066139}"/>
              </a:ext>
            </a:extLst>
          </p:cNvPr>
          <p:cNvSpPr txBox="1"/>
          <p:nvPr/>
        </p:nvSpPr>
        <p:spPr>
          <a:xfrm>
            <a:off x="9876644" y="1332123"/>
            <a:ext cx="12361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目錄</a:t>
            </a:r>
            <a:endParaRPr kumimoji="0" lang="zh-CN" altLang="en-US" sz="3200" b="1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24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966F4A4-CFEC-458C-9061-02C8F058D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4243362E-4DA0-4A7E-AF70-E53B743DB08B}"/>
              </a:ext>
            </a:extLst>
          </p:cNvPr>
          <p:cNvSpPr/>
          <p:nvPr/>
        </p:nvSpPr>
        <p:spPr>
          <a:xfrm>
            <a:off x="351970" y="392792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4B587CD-284E-4DCB-98C5-B39B402D5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918" y="2820677"/>
            <a:ext cx="5617811" cy="369527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E9F4D3-1384-4E0D-AFEA-A54566FA29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9" y="392793"/>
            <a:ext cx="3111501" cy="46738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D044B3C-C1CC-4FF5-BC17-C1E3C1E918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9" y="894052"/>
            <a:ext cx="5244646" cy="5992975"/>
          </a:xfrm>
          <a:prstGeom prst="rect">
            <a:avLst/>
          </a:prstGeom>
        </p:spPr>
      </p:pic>
      <p:sp>
        <p:nvSpPr>
          <p:cNvPr id="21" name="Rectangle 11">
            <a:extLst>
              <a:ext uri="{FF2B5EF4-FFF2-40B4-BE49-F238E27FC236}">
                <a16:creationId xmlns:a16="http://schemas.microsoft.com/office/drawing/2014/main" id="{F98A3F9B-7386-4DB6-ABAB-66BC64208A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69669" y="3316175"/>
            <a:ext cx="394593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cs typeface="+mn-ea"/>
                <a:sym typeface="+mn-lt"/>
              </a:rPr>
              <a:t>工程</a:t>
            </a:r>
            <a:r>
              <a:rPr lang="zh-TW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cs typeface="+mn-ea"/>
                <a:sym typeface="+mn-lt"/>
              </a:rPr>
              <a:t>緣由</a:t>
            </a:r>
            <a:r>
              <a:rPr lang="zh-CN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cs typeface="+mn-ea"/>
                <a:sym typeface="+mn-lt"/>
              </a:rPr>
              <a:t>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DD6D3D5-D072-41EA-A3CD-49AA3387ED4F}"/>
              </a:ext>
            </a:extLst>
          </p:cNvPr>
          <p:cNvSpPr txBox="1"/>
          <p:nvPr/>
        </p:nvSpPr>
        <p:spPr>
          <a:xfrm>
            <a:off x="6094057" y="2375772"/>
            <a:ext cx="3321248" cy="707886"/>
          </a:xfrm>
          <a:prstGeom prst="rect">
            <a:avLst/>
          </a:prstGeom>
          <a:solidFill>
            <a:srgbClr val="45A8D0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 PART ONE</a:t>
            </a:r>
            <a:endParaRPr kumimoji="0" lang="zh-CN" altLang="en-US" sz="1600" b="1" i="0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078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AE634F00-4DB8-4ECF-A72A-7A1C77A25D44}"/>
              </a:ext>
            </a:extLst>
          </p:cNvPr>
          <p:cNvSpPr/>
          <p:nvPr/>
        </p:nvSpPr>
        <p:spPr>
          <a:xfrm>
            <a:off x="118334" y="139849"/>
            <a:ext cx="11919473" cy="6605196"/>
          </a:xfrm>
          <a:prstGeom prst="roundRect">
            <a:avLst>
              <a:gd name="adj" fmla="val 0"/>
            </a:avLst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圆角矩形 18">
            <a:extLst>
              <a:ext uri="{FF2B5EF4-FFF2-40B4-BE49-F238E27FC236}">
                <a16:creationId xmlns:a16="http://schemas.microsoft.com/office/drawing/2014/main" id="{1CAA6C5F-0145-436D-80AB-659CE117A468}"/>
              </a:ext>
            </a:extLst>
          </p:cNvPr>
          <p:cNvSpPr>
            <a:spLocks noChangeAspect="1"/>
          </p:cNvSpPr>
          <p:nvPr/>
        </p:nvSpPr>
        <p:spPr>
          <a:xfrm>
            <a:off x="3969155" y="1118262"/>
            <a:ext cx="667666" cy="539875"/>
          </a:xfrm>
          <a:prstGeom prst="roundRect">
            <a:avLst>
              <a:gd name="adj" fmla="val 30000"/>
            </a:avLst>
          </a:prstGeom>
          <a:solidFill>
            <a:srgbClr val="E968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01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4" name="圆角矩形 19">
            <a:extLst>
              <a:ext uri="{FF2B5EF4-FFF2-40B4-BE49-F238E27FC236}">
                <a16:creationId xmlns:a16="http://schemas.microsoft.com/office/drawing/2014/main" id="{9BA13BE8-9734-48D3-B234-851D88480806}"/>
              </a:ext>
            </a:extLst>
          </p:cNvPr>
          <p:cNvSpPr>
            <a:spLocks noChangeAspect="1"/>
          </p:cNvSpPr>
          <p:nvPr/>
        </p:nvSpPr>
        <p:spPr>
          <a:xfrm>
            <a:off x="4642050" y="3222793"/>
            <a:ext cx="667666" cy="539875"/>
          </a:xfrm>
          <a:prstGeom prst="roundRect">
            <a:avLst>
              <a:gd name="adj" fmla="val 30000"/>
            </a:avLst>
          </a:prstGeom>
          <a:solidFill>
            <a:srgbClr val="45A8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02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5" name="圆角矩形 20">
            <a:extLst>
              <a:ext uri="{FF2B5EF4-FFF2-40B4-BE49-F238E27FC236}">
                <a16:creationId xmlns:a16="http://schemas.microsoft.com/office/drawing/2014/main" id="{D68DF6C6-28EF-48EC-A5E9-EE224217F206}"/>
              </a:ext>
            </a:extLst>
          </p:cNvPr>
          <p:cNvSpPr>
            <a:spLocks noChangeAspect="1"/>
          </p:cNvSpPr>
          <p:nvPr/>
        </p:nvSpPr>
        <p:spPr>
          <a:xfrm>
            <a:off x="5309692" y="5354097"/>
            <a:ext cx="675184" cy="539875"/>
          </a:xfrm>
          <a:prstGeom prst="roundRect">
            <a:avLst>
              <a:gd name="adj" fmla="val 30000"/>
            </a:avLst>
          </a:prstGeom>
          <a:solidFill>
            <a:srgbClr val="4992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03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106B135-93AC-4162-B15C-3586F2F6A614}"/>
              </a:ext>
            </a:extLst>
          </p:cNvPr>
          <p:cNvSpPr txBox="1"/>
          <p:nvPr/>
        </p:nvSpPr>
        <p:spPr>
          <a:xfrm>
            <a:off x="4636821" y="689738"/>
            <a:ext cx="6739550" cy="1396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866341">
              <a:lnSpc>
                <a:spcPct val="140000"/>
              </a:lnSpc>
              <a:defRPr/>
            </a:pPr>
            <a:r>
              <a:rPr lang="zh-TW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本校操場面層</a:t>
            </a:r>
            <a:r>
              <a:rPr lang="en-US" altLang="zh-TW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PU</a:t>
            </a:r>
            <a:r>
              <a:rPr lang="zh-TW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材質表面硬化與周邊產生嚴重龜裂裂縫且</a:t>
            </a:r>
            <a:r>
              <a:rPr lang="en-US" altLang="zh-TW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PU</a:t>
            </a:r>
            <a:r>
              <a:rPr lang="zh-TW" alt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顆粒脫落嚴重。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FE0A4A2-4664-4270-86FE-26E27FC34D04}"/>
              </a:ext>
            </a:extLst>
          </p:cNvPr>
          <p:cNvSpPr txBox="1"/>
          <p:nvPr/>
        </p:nvSpPr>
        <p:spPr>
          <a:xfrm>
            <a:off x="5317233" y="2670866"/>
            <a:ext cx="6646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內操場半圓區躲避球場及籃球場已使用近</a:t>
            </a:r>
            <a:r>
              <a:rPr lang="en-US" altLang="zh-TW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20</a:t>
            </a:r>
            <a:r>
              <a:rPr lang="zh-TW" altLang="en-US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年，面層破壞龜裂愈</a:t>
            </a:r>
            <a:r>
              <a:rPr lang="en-US" altLang="zh-TW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60%</a:t>
            </a:r>
            <a:r>
              <a:rPr lang="zh-TW" altLang="en-US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，且邊緣處均已脫落。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7F0A5AE-CE6D-4550-8FF5-80D59404BCA4}"/>
              </a:ext>
            </a:extLst>
          </p:cNvPr>
          <p:cNvSpPr txBox="1"/>
          <p:nvPr/>
        </p:nvSpPr>
        <p:spPr>
          <a:xfrm>
            <a:off x="5984876" y="5091044"/>
            <a:ext cx="5792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籃球場面層破壞龜裂愈</a:t>
            </a:r>
            <a:r>
              <a:rPr lang="en-US" altLang="zh-TW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60%</a:t>
            </a:r>
            <a:r>
              <a:rPr lang="zh-TW" altLang="en-US" sz="32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，且邊緣處均已脫落。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0930225-31F0-4ED5-A99D-3B75E49427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351" y="212370"/>
            <a:ext cx="2944368" cy="220827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5C3EEE6-0769-4982-9A22-C5FBCC949DF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43" y="2449176"/>
            <a:ext cx="2944368" cy="220827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7E49F9F-0D2E-44F7-9A0D-94A581E6A1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5877" y="4674550"/>
            <a:ext cx="2980944" cy="204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6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AE634F00-4DB8-4ECF-A72A-7A1C77A25D44}"/>
              </a:ext>
            </a:extLst>
          </p:cNvPr>
          <p:cNvSpPr/>
          <p:nvPr/>
        </p:nvSpPr>
        <p:spPr>
          <a:xfrm>
            <a:off x="351970" y="392792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endParaRPr lang="en-US" altLang="zh-TW" sz="3200" b="1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8CD206D-2CF0-4F16-A6A9-5DEA2C1AC7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387" y="2111151"/>
            <a:ext cx="4059378" cy="3578300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14986690-AE1E-44CD-8245-01D0D24DAF27}"/>
              </a:ext>
            </a:extLst>
          </p:cNvPr>
          <p:cNvSpPr>
            <a:spLocks noChangeArrowheads="1"/>
          </p:cNvSpPr>
          <p:nvPr/>
        </p:nvSpPr>
        <p:spPr bwMode="gray">
          <a:xfrm>
            <a:off x="605418" y="582933"/>
            <a:ext cx="394593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1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632A172-AAC0-4FAC-8314-D56F27921C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55720" y="4424122"/>
            <a:ext cx="3060064" cy="2079185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2183E85E-A3BD-4EAB-996D-EE4F7F77891E}"/>
              </a:ext>
            </a:extLst>
          </p:cNvPr>
          <p:cNvSpPr txBox="1"/>
          <p:nvPr/>
        </p:nvSpPr>
        <p:spPr>
          <a:xfrm>
            <a:off x="3984639" y="689756"/>
            <a:ext cx="7551195" cy="547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感謝陳秀寳立委、林宗翰議員及彰化縣政府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zh-TW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協助本校，向教育部體育署爭取經費新台幣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435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萬元，</a:t>
            </a:r>
            <a:r>
              <a:rPr kumimoji="0" lang="zh-TW" alt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改善操場跑道及周邊設施</a:t>
            </a:r>
            <a:r>
              <a:rPr kumimoji="0" lang="zh-TW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，全部工程已於民國</a:t>
            </a:r>
            <a:r>
              <a:rPr kumimoji="0" lang="en-US" altLang="zh-TW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111</a:t>
            </a:r>
            <a:r>
              <a:rPr kumimoji="0" lang="zh-TW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年</a:t>
            </a:r>
            <a:r>
              <a:rPr kumimoji="0" lang="en-US" altLang="zh-TW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7</a:t>
            </a:r>
            <a:r>
              <a:rPr kumimoji="0" lang="zh-TW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月</a:t>
            </a:r>
            <a:r>
              <a:rPr kumimoji="0" lang="en-US" altLang="zh-TW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21</a:t>
            </a:r>
            <a:r>
              <a:rPr kumimoji="0" lang="zh-TW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日竣工使用。</a:t>
            </a:r>
            <a:endParaRPr kumimoji="0" lang="en-US" altLang="zh-TW" sz="3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4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966F4A4-CFEC-458C-9061-02C8F058D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4243362E-4DA0-4A7E-AF70-E53B743DB08B}"/>
              </a:ext>
            </a:extLst>
          </p:cNvPr>
          <p:cNvSpPr/>
          <p:nvPr/>
        </p:nvSpPr>
        <p:spPr>
          <a:xfrm>
            <a:off x="351970" y="392792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4B587CD-284E-4DCB-98C5-B39B402D5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918" y="2820677"/>
            <a:ext cx="5617811" cy="369527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E9F4D3-1384-4E0D-AFEA-A54566FA29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9" y="392793"/>
            <a:ext cx="3111501" cy="46738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D044B3C-C1CC-4FF5-BC17-C1E3C1E918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9" y="894052"/>
            <a:ext cx="5244646" cy="5992975"/>
          </a:xfrm>
          <a:prstGeom prst="rect">
            <a:avLst/>
          </a:prstGeom>
        </p:spPr>
      </p:pic>
      <p:sp>
        <p:nvSpPr>
          <p:cNvPr id="21" name="Rectangle 11">
            <a:extLst>
              <a:ext uri="{FF2B5EF4-FFF2-40B4-BE49-F238E27FC236}">
                <a16:creationId xmlns:a16="http://schemas.microsoft.com/office/drawing/2014/main" id="{F98A3F9B-7386-4DB6-ABAB-66BC64208A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69669" y="3350636"/>
            <a:ext cx="394593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工程簡介</a:t>
            </a:r>
            <a:endParaRPr kumimoji="0" lang="zh-CN" altLang="en-US" sz="3600" b="1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DD6D3D5-D072-41EA-A3CD-49AA3387ED4F}"/>
              </a:ext>
            </a:extLst>
          </p:cNvPr>
          <p:cNvSpPr txBox="1"/>
          <p:nvPr/>
        </p:nvSpPr>
        <p:spPr>
          <a:xfrm>
            <a:off x="6094057" y="2375772"/>
            <a:ext cx="3200668" cy="707886"/>
          </a:xfrm>
          <a:prstGeom prst="rect">
            <a:avLst/>
          </a:prstGeom>
          <a:solidFill>
            <a:srgbClr val="E96852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 PART TWO</a:t>
            </a:r>
            <a:endParaRPr kumimoji="0" lang="zh-CN" altLang="en-US" sz="1600" b="1" i="0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309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AE634F00-4DB8-4ECF-A72A-7A1C77A25D44}"/>
              </a:ext>
            </a:extLst>
          </p:cNvPr>
          <p:cNvSpPr/>
          <p:nvPr/>
        </p:nvSpPr>
        <p:spPr>
          <a:xfrm>
            <a:off x="351970" y="392792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>
              <a:alpha val="92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475B85E-4FB0-45C6-B837-E5464F9EECD3}"/>
              </a:ext>
            </a:extLst>
          </p:cNvPr>
          <p:cNvSpPr txBox="1"/>
          <p:nvPr/>
        </p:nvSpPr>
        <p:spPr>
          <a:xfrm>
            <a:off x="4103104" y="177564"/>
            <a:ext cx="8573844" cy="611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工程團隊</a:t>
            </a:r>
            <a:endParaRPr lang="en-US" altLang="zh-TW" sz="32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主辦機關：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彰化縣和美鎮新庄國民小學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設計及監造單位：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粘怡鈞建築師事務所 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承攬廠商：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金元順工程有限公司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契約金額：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新台幣 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3,880,000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元</a:t>
            </a:r>
          </a:p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開工日期：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ct val="2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工程期限：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契約工期至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zh-TW" altLang="en-US" sz="1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4DD28E8-152A-4F01-B987-7D28C138CCB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43" y="473326"/>
            <a:ext cx="3813243" cy="286154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DF2419D-CC69-48E2-A623-F3E4D36035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43" y="3529841"/>
            <a:ext cx="3813243" cy="286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1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AE634F00-4DB8-4ECF-A72A-7A1C77A25D44}"/>
              </a:ext>
            </a:extLst>
          </p:cNvPr>
          <p:cNvSpPr/>
          <p:nvPr/>
        </p:nvSpPr>
        <p:spPr>
          <a:xfrm>
            <a:off x="351970" y="392792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>
              <a:alpha val="92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475B85E-4FB0-45C6-B837-E5464F9EECD3}"/>
              </a:ext>
            </a:extLst>
          </p:cNvPr>
          <p:cNvSpPr txBox="1"/>
          <p:nvPr/>
        </p:nvSpPr>
        <p:spPr>
          <a:xfrm>
            <a:off x="4486497" y="247426"/>
            <a:ext cx="8573844" cy="5392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eaLnBrk="1" hangingPunct="1">
              <a:lnSpc>
                <a:spcPct val="3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n"/>
            </a:pP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工程項目</a:t>
            </a:r>
            <a:endParaRPr lang="en-US" altLang="zh-TW" sz="36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30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TW" altLang="zh-TW" sz="2800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操場面層</a:t>
            </a:r>
            <a:r>
              <a:rPr lang="en-US" altLang="zh-TW" sz="2800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PU</a:t>
            </a:r>
            <a:r>
              <a:rPr lang="zh-TW" altLang="zh-TW" sz="2800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整新</a:t>
            </a:r>
            <a:endParaRPr lang="zh-TW" altLang="zh-TW" sz="2400" kern="100" dirty="0">
              <a:solidFill>
                <a:srgbClr val="0000FF"/>
              </a:solidFill>
              <a:latin typeface="王漢宗特圓體繁" panose="02020300000000000000" pitchFamily="18" charset="-120"/>
              <a:ea typeface="王漢宗特圓體繁" panose="02020300000000000000" pitchFamily="18" charset="-120"/>
              <a:cs typeface="Times New Roman" panose="02020603050405020304" pitchFamily="18" charset="0"/>
            </a:endParaRPr>
          </a:p>
          <a:p>
            <a:pPr lvl="1">
              <a:lnSpc>
                <a:spcPct val="30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TW" altLang="zh-TW" sz="2800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半圓形球場</a:t>
            </a:r>
            <a:r>
              <a:rPr lang="en-US" altLang="zh-TW" sz="2800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PU</a:t>
            </a:r>
            <a:r>
              <a:rPr lang="zh-TW" altLang="zh-TW" sz="2800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整新</a:t>
            </a:r>
            <a:endParaRPr lang="en-US" altLang="zh-TW" sz="2800" kern="100" dirty="0">
              <a:solidFill>
                <a:srgbClr val="0000FF"/>
              </a:solidFill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  <a:p>
            <a:pPr lvl="1">
              <a:lnSpc>
                <a:spcPct val="30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TW" altLang="en-US" sz="2800" b="1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籃球場</a:t>
            </a:r>
            <a:r>
              <a:rPr lang="en-US" altLang="zh-TW" sz="2800" b="1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PU</a:t>
            </a:r>
            <a:r>
              <a:rPr lang="zh-TW" altLang="en-US" sz="2800" b="1" kern="100" dirty="0">
                <a:solidFill>
                  <a:srgbClr val="0000FF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整新</a:t>
            </a:r>
            <a:endParaRPr lang="zh-TW" altLang="en-US" sz="2800" b="1" dirty="0">
              <a:solidFill>
                <a:srgbClr val="0000FF"/>
              </a:solidFill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4DD28E8-152A-4F01-B987-7D28C138CCB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43" y="473326"/>
            <a:ext cx="3813243" cy="286154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DF2419D-CC69-48E2-A623-F3E4D36035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43" y="3529841"/>
            <a:ext cx="3813243" cy="286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1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DD10D65-4524-46B7-A57D-619984A95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362" y="186405"/>
            <a:ext cx="10893389" cy="6485189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ABA4AAF7-6777-4EA4-9C2A-15FB4069869D}"/>
              </a:ext>
            </a:extLst>
          </p:cNvPr>
          <p:cNvSpPr/>
          <p:nvPr/>
        </p:nvSpPr>
        <p:spPr>
          <a:xfrm>
            <a:off x="5518673" y="2786231"/>
            <a:ext cx="4787153" cy="3539265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0348715-C8BA-460D-874E-D9DF2A2EC5E9}"/>
              </a:ext>
            </a:extLst>
          </p:cNvPr>
          <p:cNvSpPr txBox="1"/>
          <p:nvPr/>
        </p:nvSpPr>
        <p:spPr>
          <a:xfrm>
            <a:off x="9319708" y="315833"/>
            <a:ext cx="2872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工程位置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DE11BD8C-5176-49C1-AE3D-2C72D1CFEA56}"/>
              </a:ext>
            </a:extLst>
          </p:cNvPr>
          <p:cNvSpPr txBox="1"/>
          <p:nvPr/>
        </p:nvSpPr>
        <p:spPr>
          <a:xfrm>
            <a:off x="6914477" y="1447178"/>
            <a:ext cx="1995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工程範圍</a:t>
            </a:r>
          </a:p>
        </p:txBody>
      </p: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F2899D90-F0A6-4AD2-ABD4-01A0EA64C45E}"/>
              </a:ext>
            </a:extLst>
          </p:cNvPr>
          <p:cNvCxnSpPr/>
          <p:nvPr/>
        </p:nvCxnSpPr>
        <p:spPr>
          <a:xfrm>
            <a:off x="7912249" y="2065468"/>
            <a:ext cx="0" cy="6131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02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A986327A-4888-4275-94C3-7B5809613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15" y="139848"/>
            <a:ext cx="10219765" cy="658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8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0DB80FA-30ED-42A8-B1C5-C9D6C2805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31" y="95516"/>
            <a:ext cx="10187491" cy="660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7AC7F9CC-63CA-4BF1-9F0C-22D1EE3D0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14" y="113677"/>
            <a:ext cx="10209007" cy="656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7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7AC7F9CC-63CA-4BF1-9F0C-22D1EE3D0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340" y="43304"/>
            <a:ext cx="10252036" cy="68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4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7AC7F9CC-63CA-4BF1-9F0C-22D1EE3D0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873" y="134470"/>
            <a:ext cx="10012368" cy="658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4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7AC7F9CC-63CA-4BF1-9F0C-22D1EE3D0E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59" y="134470"/>
            <a:ext cx="10865223" cy="658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7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56978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3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3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966F4A4-CFEC-458C-9061-02C8F058D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4243362E-4DA0-4A7E-AF70-E53B743DB08B}"/>
              </a:ext>
            </a:extLst>
          </p:cNvPr>
          <p:cNvSpPr/>
          <p:nvPr/>
        </p:nvSpPr>
        <p:spPr>
          <a:xfrm>
            <a:off x="351970" y="392792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4B587CD-284E-4DCB-98C5-B39B402D5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918" y="2820677"/>
            <a:ext cx="5617811" cy="369527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E9F4D3-1384-4E0D-AFEA-A54566FA29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9" y="392793"/>
            <a:ext cx="3111501" cy="46738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D044B3C-C1CC-4FF5-BC17-C1E3C1E918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9" y="894052"/>
            <a:ext cx="5244646" cy="5992975"/>
          </a:xfrm>
          <a:prstGeom prst="rect">
            <a:avLst/>
          </a:prstGeom>
        </p:spPr>
      </p:pic>
      <p:sp>
        <p:nvSpPr>
          <p:cNvPr id="21" name="Rectangle 11">
            <a:extLst>
              <a:ext uri="{FF2B5EF4-FFF2-40B4-BE49-F238E27FC236}">
                <a16:creationId xmlns:a16="http://schemas.microsoft.com/office/drawing/2014/main" id="{F98A3F9B-7386-4DB6-ABAB-66BC64208A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52514" y="3219965"/>
            <a:ext cx="238416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整建成果</a:t>
            </a:r>
            <a:endParaRPr kumimoji="0" lang="zh-CN" altLang="en-US" sz="3600" b="1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DD6D3D5-D072-41EA-A3CD-49AA3387ED4F}"/>
              </a:ext>
            </a:extLst>
          </p:cNvPr>
          <p:cNvSpPr txBox="1"/>
          <p:nvPr/>
        </p:nvSpPr>
        <p:spPr>
          <a:xfrm>
            <a:off x="6114078" y="2478625"/>
            <a:ext cx="3261034" cy="646331"/>
          </a:xfrm>
          <a:prstGeom prst="rect">
            <a:avLst/>
          </a:prstGeom>
          <a:solidFill>
            <a:srgbClr val="45A8D0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 PART THREE</a:t>
            </a:r>
            <a:endParaRPr kumimoji="0" lang="zh-CN" altLang="en-US" sz="1400" b="1" i="0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144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1636618-5C3A-412E-A02D-76BB1F62D592}"/>
              </a:ext>
            </a:extLst>
          </p:cNvPr>
          <p:cNvCxnSpPr>
            <a:cxnSpLocks/>
          </p:cNvCxnSpPr>
          <p:nvPr/>
        </p:nvCxnSpPr>
        <p:spPr>
          <a:xfrm>
            <a:off x="6651894" y="4604074"/>
            <a:ext cx="442250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9F9371BE-6842-420B-A272-1A223ECF04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47" y="76103"/>
            <a:ext cx="11069619" cy="678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3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1636618-5C3A-412E-A02D-76BB1F62D592}"/>
              </a:ext>
            </a:extLst>
          </p:cNvPr>
          <p:cNvCxnSpPr>
            <a:cxnSpLocks/>
          </p:cNvCxnSpPr>
          <p:nvPr/>
        </p:nvCxnSpPr>
        <p:spPr>
          <a:xfrm>
            <a:off x="6651894" y="4604074"/>
            <a:ext cx="442250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9F9371BE-6842-420B-A272-1A223ECF04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399" y="76103"/>
            <a:ext cx="11220224" cy="678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1636618-5C3A-412E-A02D-76BB1F62D592}"/>
              </a:ext>
            </a:extLst>
          </p:cNvPr>
          <p:cNvCxnSpPr>
            <a:cxnSpLocks/>
          </p:cNvCxnSpPr>
          <p:nvPr/>
        </p:nvCxnSpPr>
        <p:spPr>
          <a:xfrm>
            <a:off x="6651894" y="4604074"/>
            <a:ext cx="442250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9F9371BE-6842-420B-A272-1A223ECF04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852" y="76104"/>
            <a:ext cx="11198709" cy="646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7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AE634F00-4DB8-4ECF-A72A-7A1C77A25D44}"/>
              </a:ext>
            </a:extLst>
          </p:cNvPr>
          <p:cNvSpPr/>
          <p:nvPr/>
        </p:nvSpPr>
        <p:spPr>
          <a:xfrm>
            <a:off x="351970" y="391599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C7494B4-A087-4932-865C-F442F3B16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20486" y="4214072"/>
            <a:ext cx="3328614" cy="2288042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670571AA-C0B9-4307-AD56-1C183957A3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70" y="391599"/>
            <a:ext cx="8168516" cy="612638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C8BF83C-7DC2-4466-B03F-E331E4EB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639" y="1510049"/>
            <a:ext cx="39338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AE634F00-4DB8-4ECF-A72A-7A1C77A25D44}"/>
              </a:ext>
            </a:extLst>
          </p:cNvPr>
          <p:cNvSpPr/>
          <p:nvPr/>
        </p:nvSpPr>
        <p:spPr>
          <a:xfrm>
            <a:off x="351970" y="391599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C7494B4-A087-4932-865C-F442F3B16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20486" y="4214072"/>
            <a:ext cx="3328614" cy="2288042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373C0183-6035-4F4D-880B-7295C4AE88D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970" y="355886"/>
            <a:ext cx="8194970" cy="614622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C8BF83C-7DC2-4466-B03F-E331E4EB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639" y="1510049"/>
            <a:ext cx="39338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4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7BA139-0A84-4A89-9B60-8348BC6F67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1636618-5C3A-412E-A02D-76BB1F62D592}"/>
              </a:ext>
            </a:extLst>
          </p:cNvPr>
          <p:cNvCxnSpPr>
            <a:cxnSpLocks/>
          </p:cNvCxnSpPr>
          <p:nvPr/>
        </p:nvCxnSpPr>
        <p:spPr>
          <a:xfrm>
            <a:off x="6651894" y="4604074"/>
            <a:ext cx="442250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>
            <a:extLst>
              <a:ext uri="{FF2B5EF4-FFF2-40B4-BE49-F238E27FC236}">
                <a16:creationId xmlns:a16="http://schemas.microsoft.com/office/drawing/2014/main" id="{79E66830-26CE-4253-A5B2-A766A2DC4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0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787F369-7256-42B2-BCD1-836DD6BBF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6" y="0"/>
            <a:ext cx="12195886" cy="685800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E2AB7C0A-D4BC-4BC6-83EA-0D42A1C0B9AC}"/>
              </a:ext>
            </a:extLst>
          </p:cNvPr>
          <p:cNvSpPr/>
          <p:nvPr/>
        </p:nvSpPr>
        <p:spPr>
          <a:xfrm>
            <a:off x="351970" y="315616"/>
            <a:ext cx="11497130" cy="61105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171B4C1-3215-4AF4-89CC-22C145D5D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1949" y="2720189"/>
            <a:ext cx="2852714" cy="4066085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6858E1CF-D988-4220-B4D3-277721873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64" y="2415789"/>
            <a:ext cx="2822371" cy="3444039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F71A0BB0-3295-4263-B765-28B444AA54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70" y="4176889"/>
            <a:ext cx="11497130" cy="2365495"/>
          </a:xfrm>
          <a:prstGeom prst="rect">
            <a:avLst/>
          </a:prstGeom>
        </p:spPr>
      </p:pic>
      <p:sp>
        <p:nvSpPr>
          <p:cNvPr id="42" name="标题 1">
            <a:extLst>
              <a:ext uri="{FF2B5EF4-FFF2-40B4-BE49-F238E27FC236}">
                <a16:creationId xmlns:a16="http://schemas.microsoft.com/office/drawing/2014/main" id="{373C4676-AD8A-428E-AD01-23D0EB6F334F}"/>
              </a:ext>
            </a:extLst>
          </p:cNvPr>
          <p:cNvSpPr txBox="1">
            <a:spLocks/>
          </p:cNvSpPr>
          <p:nvPr/>
        </p:nvSpPr>
        <p:spPr>
          <a:xfrm>
            <a:off x="2593567" y="3337000"/>
            <a:ext cx="700098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pc="600" dirty="0">
                <a:solidFill>
                  <a:srgbClr val="FFFF00"/>
                </a:solidFill>
                <a:effectLst>
                  <a:glow rad="152400">
                    <a:srgbClr val="0000FF">
                      <a:alpha val="73000"/>
                    </a:srgbClr>
                  </a:glow>
                </a:effectLst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rPr>
              <a:t>感謝各位長官</a:t>
            </a:r>
            <a:endParaRPr lang="en-US" altLang="zh-TW" spc="600" dirty="0">
              <a:solidFill>
                <a:srgbClr val="FFFF00"/>
              </a:solidFill>
              <a:effectLst>
                <a:glow rad="152400">
                  <a:srgbClr val="0000FF">
                    <a:alpha val="73000"/>
                  </a:srgbClr>
                </a:glow>
              </a:effectLst>
              <a:latin typeface="王漢宗特圓體繁" panose="02020300000000000000" pitchFamily="18" charset="-120"/>
              <a:ea typeface="王漢宗特圓體繁" panose="02020300000000000000" pitchFamily="18" charset="-120"/>
              <a:cs typeface="+mn-ea"/>
              <a:sym typeface="+mn-lt"/>
            </a:endParaRPr>
          </a:p>
          <a:p>
            <a:endParaRPr lang="en-US" altLang="zh-TW" spc="600" dirty="0">
              <a:solidFill>
                <a:srgbClr val="FFFF00"/>
              </a:solidFill>
              <a:effectLst>
                <a:glow rad="152400">
                  <a:srgbClr val="0000FF">
                    <a:alpha val="73000"/>
                  </a:srgbClr>
                </a:glow>
              </a:effectLst>
              <a:latin typeface="王漢宗特圓體繁" panose="02020300000000000000" pitchFamily="18" charset="-120"/>
              <a:ea typeface="王漢宗特圓體繁" panose="02020300000000000000" pitchFamily="18" charset="-120"/>
              <a:cs typeface="+mn-ea"/>
              <a:sym typeface="+mn-lt"/>
            </a:endParaRPr>
          </a:p>
          <a:p>
            <a:r>
              <a:rPr lang="zh-TW" altLang="en-US" spc="600" dirty="0">
                <a:solidFill>
                  <a:srgbClr val="FFFF00"/>
                </a:solidFill>
                <a:effectLst>
                  <a:glow rad="152400">
                    <a:srgbClr val="0000FF">
                      <a:alpha val="73000"/>
                    </a:srgbClr>
                  </a:glow>
                </a:effectLst>
                <a:latin typeface="王漢宗特圓體繁" panose="02020300000000000000" pitchFamily="18" charset="-120"/>
                <a:ea typeface="王漢宗特圓體繁" panose="02020300000000000000" pitchFamily="18" charset="-120"/>
                <a:cs typeface="+mn-ea"/>
                <a:sym typeface="+mn-lt"/>
              </a:rPr>
              <a:t>蒞臨指導</a:t>
            </a:r>
            <a:endParaRPr lang="zh-CN" altLang="en-US" spc="600" dirty="0">
              <a:solidFill>
                <a:srgbClr val="FFFF00"/>
              </a:solidFill>
              <a:effectLst>
                <a:glow rad="152400">
                  <a:srgbClr val="0000FF">
                    <a:alpha val="73000"/>
                  </a:srgbClr>
                </a:glow>
              </a:effectLst>
              <a:latin typeface="王漢宗特圓體繁" panose="02020300000000000000" pitchFamily="18" charset="-120"/>
              <a:ea typeface="王漢宗特圓體繁" panose="02020300000000000000" pitchFamily="18" charset="-120"/>
              <a:cs typeface="+mn-ea"/>
              <a:sym typeface="+mn-lt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C95886F-169D-4F66-9570-1CF0E28C902A}"/>
              </a:ext>
            </a:extLst>
          </p:cNvPr>
          <p:cNvSpPr/>
          <p:nvPr/>
        </p:nvSpPr>
        <p:spPr>
          <a:xfrm>
            <a:off x="4265847" y="3770313"/>
            <a:ext cx="3505626" cy="4065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endParaRPr lang="zh-CN" altLang="en-US" sz="105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DA24B811-5673-4874-88A6-906D1A1597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620" y="661996"/>
            <a:ext cx="3779606" cy="170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6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校园运动会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ri5le3o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270</Words>
  <Application>Microsoft Office PowerPoint</Application>
  <PresentationFormat>寬螢幕</PresentationFormat>
  <Paragraphs>63</Paragraphs>
  <Slides>23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23</vt:i4>
      </vt:variant>
    </vt:vector>
  </HeadingPairs>
  <TitlesOfParts>
    <vt:vector size="33" baseType="lpstr">
      <vt:lpstr>等线</vt:lpstr>
      <vt:lpstr>微软雅黑</vt:lpstr>
      <vt:lpstr>王漢宗特圓體繁</vt:lpstr>
      <vt:lpstr>標楷體</vt:lpstr>
      <vt:lpstr>Arial</vt:lpstr>
      <vt:lpstr>Calibri</vt:lpstr>
      <vt:lpstr>Wingdings</vt:lpstr>
      <vt:lpstr>Wingdings 3</vt:lpstr>
      <vt:lpstr>第一PPT，www.1ppt.com</vt:lpstr>
      <vt:lpstr>自定义设计方案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校园运动会</dc:title>
  <dc:creator>第一PPT</dc:creator>
  <cp:keywords>www.1ppt.com</cp:keywords>
  <dc:description>www.1ppt.com</dc:description>
  <cp:lastModifiedBy>user</cp:lastModifiedBy>
  <cp:revision>50</cp:revision>
  <dcterms:created xsi:type="dcterms:W3CDTF">2019-04-01T08:42:01Z</dcterms:created>
  <dcterms:modified xsi:type="dcterms:W3CDTF">2022-11-23T11:52:31Z</dcterms:modified>
</cp:coreProperties>
</file>