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62" r:id="rId4"/>
    <p:sldId id="259" r:id="rId5"/>
    <p:sldId id="261" r:id="rId6"/>
    <p:sldId id="260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7AE39-4927-4E83-B450-B4AA1E954CD1}" type="datetimeFigureOut">
              <a:rPr lang="zh-TW" altLang="en-US" smtClean="0"/>
              <a:t>2020/12/25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F19EF-A325-4FB7-8E48-D57E42A05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5481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jp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.xml" /><Relationship Id="rId5" Type="http://schemas.openxmlformats.org/officeDocument/2006/relationships/image" Target="../media/image7.jpeg" /><Relationship Id="rId4" Type="http://schemas.openxmlformats.org/officeDocument/2006/relationships/image" Target="../media/image6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 rot="21420000">
            <a:off x="316241" y="670015"/>
            <a:ext cx="10624262" cy="2766528"/>
          </a:xfrm>
        </p:spPr>
        <p:txBody>
          <a:bodyPr/>
          <a:lstStyle/>
          <a:p>
            <a:r>
              <a:rPr lang="zh-TW" altLang="en-US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陽明高中體育相關說明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70C0"/>
                </a:solidFill>
              </a:rPr>
              <a:t>109.12.28</a:t>
            </a:r>
            <a:r>
              <a:rPr lang="zh-TW" altLang="en-US" dirty="0">
                <a:solidFill>
                  <a:srgbClr val="0070C0"/>
                </a:solidFill>
              </a:rPr>
              <a:t>體育組</a:t>
            </a:r>
          </a:p>
        </p:txBody>
      </p:sp>
    </p:spTree>
    <p:extLst>
      <p:ext uri="{BB962C8B-B14F-4D97-AF65-F5344CB8AC3E}">
        <p14:creationId xmlns:p14="http://schemas.microsoft.com/office/powerpoint/2010/main" val="82988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7076" y="324639"/>
            <a:ext cx="10396882" cy="1158140"/>
          </a:xfrm>
        </p:spPr>
        <p:txBody>
          <a:bodyPr/>
          <a:lstStyle/>
          <a:p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現況說明</a:t>
            </a: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4"/>
          </p:nvPr>
        </p:nvSpPr>
        <p:spPr>
          <a:xfrm>
            <a:off x="689638" y="1315604"/>
            <a:ext cx="5086538" cy="737993"/>
          </a:xfrm>
        </p:spPr>
        <p:txBody>
          <a:bodyPr>
            <a:normAutofit/>
          </a:bodyPr>
          <a:lstStyle/>
          <a:p>
            <a:endParaRPr lang="zh-TW" altLang="en-US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93235663"/>
              </p:ext>
            </p:extLst>
          </p:nvPr>
        </p:nvGraphicFramePr>
        <p:xfrm>
          <a:off x="349133" y="2214908"/>
          <a:ext cx="11197244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9311">
                  <a:extLst>
                    <a:ext uri="{9D8B030D-6E8A-4147-A177-3AD203B41FA5}">
                      <a16:colId xmlns:a16="http://schemas.microsoft.com/office/drawing/2014/main" val="3115828082"/>
                    </a:ext>
                  </a:extLst>
                </a:gridCol>
                <a:gridCol w="2354581">
                  <a:extLst>
                    <a:ext uri="{9D8B030D-6E8A-4147-A177-3AD203B41FA5}">
                      <a16:colId xmlns:a16="http://schemas.microsoft.com/office/drawing/2014/main" val="2475516771"/>
                    </a:ext>
                  </a:extLst>
                </a:gridCol>
                <a:gridCol w="2186248">
                  <a:extLst>
                    <a:ext uri="{9D8B030D-6E8A-4147-A177-3AD203B41FA5}">
                      <a16:colId xmlns:a16="http://schemas.microsoft.com/office/drawing/2014/main" val="2648997262"/>
                    </a:ext>
                  </a:extLst>
                </a:gridCol>
                <a:gridCol w="3857104">
                  <a:extLst>
                    <a:ext uri="{9D8B030D-6E8A-4147-A177-3AD203B41FA5}">
                      <a16:colId xmlns:a16="http://schemas.microsoft.com/office/drawing/2014/main" val="3608766912"/>
                    </a:ext>
                  </a:extLst>
                </a:gridCol>
              </a:tblGrid>
              <a:tr h="353261"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現有體育</a:t>
                      </a:r>
                      <a:endParaRPr lang="en-US" altLang="zh-TW" sz="3600" kern="100" dirty="0">
                        <a:effectLst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altLang="en-US" sz="3600" kern="100" dirty="0">
                          <a:effectLst/>
                        </a:rPr>
                        <a:t>績優</a:t>
                      </a:r>
                      <a:r>
                        <a:rPr lang="zh-TW" sz="3600" kern="100" dirty="0">
                          <a:effectLst/>
                        </a:rPr>
                        <a:t>項目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學生</a:t>
                      </a:r>
                      <a:endParaRPr lang="en-US" altLang="zh-TW" sz="3600" kern="100" dirty="0">
                        <a:effectLst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總人數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教師</a:t>
                      </a:r>
                      <a:endParaRPr lang="en-US" altLang="zh-TW" sz="3600" kern="100" dirty="0">
                        <a:effectLst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總人數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>
                          <a:effectLst/>
                        </a:rPr>
                        <a:t>活動空間</a:t>
                      </a:r>
                      <a:endParaRPr lang="zh-TW" sz="3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extLst>
                  <a:ext uri="{0D108BD9-81ED-4DB2-BD59-A6C34878D82A}">
                    <a16:rowId xmlns:a16="http://schemas.microsoft.com/office/drawing/2014/main" val="1259939828"/>
                  </a:ext>
                </a:extLst>
              </a:tr>
              <a:tr h="529891"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女籃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位</a:t>
                      </a: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圍棋</a:t>
                      </a:r>
                      <a:r>
                        <a:rPr lang="en-US" altLang="zh-TW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位</a:t>
                      </a:r>
                      <a:endParaRPr lang="en-US" altLang="zh-TW" sz="3600" b="1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游泳</a:t>
                      </a:r>
                      <a:r>
                        <a:rPr lang="en-US" altLang="zh-TW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位</a:t>
                      </a:r>
                      <a:endParaRPr lang="zh-TW" sz="3600" b="1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</a:rPr>
                        <a:t>人</a:t>
                      </a:r>
                      <a:r>
                        <a:rPr lang="en-US" altLang="zh-TW" sz="3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TW" sz="3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班 </a:t>
                      </a:r>
                      <a:r>
                        <a:rPr lang="en-US" altLang="zh-TW" sz="3600" b="1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zh-TW" sz="3600" b="1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</a:rPr>
                        <a:t>人</a:t>
                      </a:r>
                      <a:endParaRPr lang="zh-TW" sz="3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</a:rPr>
                        <a:t>知行樓、</a:t>
                      </a:r>
                      <a:endParaRPr lang="en-US" altLang="zh-TW" sz="36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</a:rPr>
                        <a:t>游泳池</a:t>
                      </a:r>
                      <a:r>
                        <a:rPr lang="zh-TW" altLang="en-US" sz="3600" b="1" kern="100" dirty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endParaRPr lang="zh-TW" sz="36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b="1" kern="100" dirty="0">
                          <a:solidFill>
                            <a:schemeClr val="tx1"/>
                          </a:solidFill>
                          <a:effectLst/>
                        </a:rPr>
                        <a:t>露天籃球場</a:t>
                      </a:r>
                      <a:endParaRPr lang="zh-TW" sz="3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6" marR="66236" marT="0" marB="0"/>
                </a:tc>
                <a:extLst>
                  <a:ext uri="{0D108BD9-81ED-4DB2-BD59-A6C34878D82A}">
                    <a16:rowId xmlns:a16="http://schemas.microsoft.com/office/drawing/2014/main" val="3631710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961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7076" y="324639"/>
            <a:ext cx="10396882" cy="1158140"/>
          </a:xfrm>
        </p:spPr>
        <p:txBody>
          <a:bodyPr/>
          <a:lstStyle/>
          <a:p>
            <a:r>
              <a:rPr lang="zh-TW" altLang="en-US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強化建設需求</a:t>
            </a:r>
            <a:r>
              <a:rPr lang="en-US" altLang="zh-TW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-1</a:t>
            </a:r>
            <a:endParaRPr lang="zh-TW" altLang="en-US" dirty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74685489"/>
              </p:ext>
            </p:extLst>
          </p:nvPr>
        </p:nvGraphicFramePr>
        <p:xfrm>
          <a:off x="431092" y="1962157"/>
          <a:ext cx="10690168" cy="4153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06055">
                  <a:extLst>
                    <a:ext uri="{9D8B030D-6E8A-4147-A177-3AD203B41FA5}">
                      <a16:colId xmlns:a16="http://schemas.microsoft.com/office/drawing/2014/main" val="3268415062"/>
                    </a:ext>
                  </a:extLst>
                </a:gridCol>
                <a:gridCol w="2384113">
                  <a:extLst>
                    <a:ext uri="{9D8B030D-6E8A-4147-A177-3AD203B41FA5}">
                      <a16:colId xmlns:a16="http://schemas.microsoft.com/office/drawing/2014/main" val="3809359113"/>
                    </a:ext>
                  </a:extLst>
                </a:gridCol>
              </a:tblGrid>
              <a:tr h="4702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項目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4" marR="66234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>
                          <a:effectLst/>
                        </a:rPr>
                        <a:t>經費</a:t>
                      </a:r>
                      <a:endParaRPr lang="zh-TW" sz="3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4" marR="66234" marT="0" marB="0"/>
                </a:tc>
                <a:extLst>
                  <a:ext uri="{0D108BD9-81ED-4DB2-BD59-A6C34878D82A}">
                    <a16:rowId xmlns:a16="http://schemas.microsoft.com/office/drawing/2014/main" val="3605884087"/>
                  </a:ext>
                </a:extLst>
              </a:tr>
              <a:tr h="1410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風雨操場</a:t>
                      </a:r>
                      <a:endParaRPr lang="en-US" altLang="zh-TW" sz="3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zh-TW" sz="3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至少高度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alt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米，含風雨操場看台，周邊汙水池處理</a:t>
                      </a:r>
                      <a:r>
                        <a:rPr lang="zh-TW" alt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坡道柏油路面整繕</a:t>
                      </a:r>
                      <a:r>
                        <a:rPr lang="zh-TW" alt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、第二停車場坡道、陽明大道柏油重鋪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4" marR="66234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</a:rPr>
                        <a:t>4700</a:t>
                      </a:r>
                      <a:r>
                        <a:rPr lang="zh-TW" sz="3600" kern="100" dirty="0">
                          <a:effectLst/>
                        </a:rPr>
                        <a:t>萬元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4" marR="66234" marT="0" marB="0"/>
                </a:tc>
                <a:extLst>
                  <a:ext uri="{0D108BD9-81ED-4DB2-BD59-A6C34878D82A}">
                    <a16:rowId xmlns:a16="http://schemas.microsoft.com/office/drawing/2014/main" val="1490833177"/>
                  </a:ext>
                </a:extLst>
              </a:tr>
              <a:tr h="1410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體能重訓室設備更新 </a:t>
                      </a: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4" marR="66234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</a:rPr>
                        <a:t> 250</a:t>
                      </a:r>
                      <a:r>
                        <a:rPr lang="zh-TW" sz="3600" kern="100" dirty="0">
                          <a:effectLst/>
                        </a:rPr>
                        <a:t>萬元</a:t>
                      </a: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</a:rPr>
                        <a:t> 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6234" marR="66234" marT="0" marB="0"/>
                </a:tc>
                <a:extLst>
                  <a:ext uri="{0D108BD9-81ED-4DB2-BD59-A6C34878D82A}">
                    <a16:rowId xmlns:a16="http://schemas.microsoft.com/office/drawing/2014/main" val="3626788389"/>
                  </a:ext>
                </a:extLst>
              </a:tr>
            </a:tbl>
          </a:graphicData>
        </a:graphic>
      </p:graphicFrame>
      <p:sp>
        <p:nvSpPr>
          <p:cNvPr id="7" name="內容版面配置區 6"/>
          <p:cNvSpPr>
            <a:spLocks noGrp="1"/>
          </p:cNvSpPr>
          <p:nvPr>
            <p:ph sz="quarter" idx="14"/>
          </p:nvPr>
        </p:nvSpPr>
        <p:spPr>
          <a:xfrm>
            <a:off x="689638" y="1315604"/>
            <a:ext cx="5086538" cy="737993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資本門經費</a:t>
            </a:r>
          </a:p>
        </p:txBody>
      </p:sp>
    </p:spTree>
    <p:extLst>
      <p:ext uri="{BB962C8B-B14F-4D97-AF65-F5344CB8AC3E}">
        <p14:creationId xmlns:p14="http://schemas.microsoft.com/office/powerpoint/2010/main" val="1234656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7076" y="324639"/>
            <a:ext cx="10396882" cy="1158140"/>
          </a:xfrm>
        </p:spPr>
        <p:txBody>
          <a:bodyPr/>
          <a:lstStyle/>
          <a:p>
            <a:r>
              <a:rPr lang="zh-TW" altLang="en-US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強化建設需求</a:t>
            </a:r>
            <a:r>
              <a:rPr lang="en-US" altLang="zh-TW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-2</a:t>
            </a:r>
            <a:endParaRPr lang="zh-TW" altLang="en-US" dirty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4"/>
          </p:nvPr>
        </p:nvSpPr>
        <p:spPr>
          <a:xfrm>
            <a:off x="722889" y="1482779"/>
            <a:ext cx="5086538" cy="737993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經常門經費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12334374"/>
              </p:ext>
            </p:extLst>
          </p:nvPr>
        </p:nvGraphicFramePr>
        <p:xfrm>
          <a:off x="797653" y="2473744"/>
          <a:ext cx="10382966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92115">
                  <a:extLst>
                    <a:ext uri="{9D8B030D-6E8A-4147-A177-3AD203B41FA5}">
                      <a16:colId xmlns:a16="http://schemas.microsoft.com/office/drawing/2014/main" val="189684513"/>
                    </a:ext>
                  </a:extLst>
                </a:gridCol>
                <a:gridCol w="3690851">
                  <a:extLst>
                    <a:ext uri="{9D8B030D-6E8A-4147-A177-3AD203B41FA5}">
                      <a16:colId xmlns:a16="http://schemas.microsoft.com/office/drawing/2014/main" val="12661651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項目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>
                          <a:effectLst/>
                        </a:rPr>
                        <a:t>經費</a:t>
                      </a:r>
                      <a:endParaRPr lang="zh-TW" sz="3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4431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運動體育績優生課後學習輔導</a:t>
                      </a:r>
                      <a:endParaRPr lang="en-US" altLang="zh-TW" sz="36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補助費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學年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預算：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萬元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6635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寒暑訓</a:t>
                      </a:r>
                      <a:r>
                        <a:rPr lang="zh-TW" alt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移地訓練補助費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預算： 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萬元</a:t>
                      </a:r>
                    </a:p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461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937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7076" y="324639"/>
            <a:ext cx="10396882" cy="1158140"/>
          </a:xfrm>
        </p:spPr>
        <p:txBody>
          <a:bodyPr/>
          <a:lstStyle/>
          <a:p>
            <a:r>
              <a:rPr lang="zh-TW" altLang="en-US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強化建設需求</a:t>
            </a:r>
            <a:r>
              <a:rPr lang="en-US" altLang="zh-TW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-3</a:t>
            </a:r>
            <a:endParaRPr lang="zh-TW" altLang="en-US" dirty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4"/>
          </p:nvPr>
        </p:nvSpPr>
        <p:spPr>
          <a:xfrm>
            <a:off x="710089" y="1657412"/>
            <a:ext cx="5086538" cy="737993"/>
          </a:xfrm>
        </p:spPr>
        <p:txBody>
          <a:bodyPr>
            <a:norm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師資人力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64255418"/>
              </p:ext>
            </p:extLst>
          </p:nvPr>
        </p:nvGraphicFramePr>
        <p:xfrm>
          <a:off x="710089" y="2570038"/>
          <a:ext cx="8375722" cy="2383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06842">
                  <a:extLst>
                    <a:ext uri="{9D8B030D-6E8A-4147-A177-3AD203B41FA5}">
                      <a16:colId xmlns:a16="http://schemas.microsoft.com/office/drawing/2014/main" val="29689733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7581528"/>
                    </a:ext>
                  </a:extLst>
                </a:gridCol>
              </a:tblGrid>
              <a:tr h="794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effectLst/>
                        </a:rPr>
                        <a:t>師資人力</a:t>
                      </a:r>
                      <a:endParaRPr lang="zh-TW" sz="3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>
                          <a:effectLst/>
                        </a:rPr>
                        <a:t>數量</a:t>
                      </a:r>
                      <a:endParaRPr lang="zh-TW" sz="3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4003311"/>
                  </a:ext>
                </a:extLst>
              </a:tr>
              <a:tr h="794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增置體育專業員額教師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至少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名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450436"/>
                  </a:ext>
                </a:extLst>
              </a:tr>
              <a:tr h="7946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運動防護員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04800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</a:rPr>
                        <a:t>位</a:t>
                      </a:r>
                      <a:endParaRPr lang="zh-TW" sz="3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8592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90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166698" y="0"/>
            <a:ext cx="4787749" cy="270611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2798" y="466344"/>
            <a:ext cx="10396882" cy="1158140"/>
          </a:xfrm>
        </p:spPr>
        <p:txBody>
          <a:bodyPr/>
          <a:lstStyle/>
          <a:p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巧婦難為無米之炊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975905" y="1775557"/>
            <a:ext cx="6439961" cy="33111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良好的教育與訓練，</a:t>
            </a:r>
            <a:endParaRPr lang="en-US" altLang="zh-TW" sz="36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奠基在充足的設備與</a:t>
            </a:r>
            <a:endParaRPr lang="en-US" altLang="zh-TW" sz="36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專業的師資，始能適性揚才，展望未來。</a:t>
            </a:r>
            <a:endParaRPr lang="en-US" altLang="zh-TW" sz="36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~~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謝謝聆聽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~~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122" name="Picture 2" descr="排球少年》漫畫的終章：日向和影山，我們先從職業聯賽對手做起– 每日要聞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908" y="4169171"/>
            <a:ext cx="38100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围棋少年- 原创作品- 站酷（ZCOOL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6490"/>
            <a:ext cx="1684867" cy="389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篮球卡通图片_卡通图片_游名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61" y="1568680"/>
            <a:ext cx="765175" cy="76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509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主要賽事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TM04033927[[fn=主要賽事]]</Template>
  <TotalTime>47</TotalTime>
  <Words>206</Words>
  <Application>Microsoft Office PowerPoint</Application>
  <PresentationFormat>寬螢幕</PresentationFormat>
  <Paragraphs>54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主要賽事</vt:lpstr>
      <vt:lpstr>陽明高中體育相關說明</vt:lpstr>
      <vt:lpstr>現況說明</vt:lpstr>
      <vt:lpstr>強化建設需求-1</vt:lpstr>
      <vt:lpstr>強化建設需求-2</vt:lpstr>
      <vt:lpstr>強化建設需求-3</vt:lpstr>
      <vt:lpstr>巧婦難為無米之炊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陽明高中體育相關說明</dc:title>
  <dc:creator>admin</dc:creator>
  <cp:lastModifiedBy>未知的使用者</cp:lastModifiedBy>
  <cp:revision>8</cp:revision>
  <cp:lastPrinted>2020-12-25T06:31:28Z</cp:lastPrinted>
  <dcterms:created xsi:type="dcterms:W3CDTF">2020-12-24T12:55:30Z</dcterms:created>
  <dcterms:modified xsi:type="dcterms:W3CDTF">2020-12-25T06:48:40Z</dcterms:modified>
</cp:coreProperties>
</file>