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2"/>
  </p:notesMasterIdLst>
  <p:handoutMasterIdLst>
    <p:handoutMasterId r:id="rId13"/>
  </p:handoutMasterIdLst>
  <p:sldIdLst>
    <p:sldId id="256" r:id="rId3"/>
    <p:sldId id="398" r:id="rId4"/>
    <p:sldId id="400" r:id="rId5"/>
    <p:sldId id="541" r:id="rId6"/>
    <p:sldId id="543" r:id="rId7"/>
    <p:sldId id="545" r:id="rId8"/>
    <p:sldId id="548" r:id="rId9"/>
    <p:sldId id="549" r:id="rId10"/>
    <p:sldId id="538" r:id="rId11"/>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66"/>
    <a:srgbClr val="FFFFFF"/>
    <a:srgbClr val="819AB9"/>
    <a:srgbClr val="272223"/>
    <a:srgbClr val="4281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中等深淺樣式 3 - 輔色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5BE263C-DBD7-4A20-BB59-AAB30ACAA65A}" styleName="中等深淺樣式 3 - 輔色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中等深淺樣式 3 - 輔色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364" autoAdjust="0"/>
  </p:normalViewPr>
  <p:slideViewPr>
    <p:cSldViewPr>
      <p:cViewPr varScale="1">
        <p:scale>
          <a:sx n="60" d="100"/>
          <a:sy n="60" d="100"/>
        </p:scale>
        <p:origin x="1392" y="52"/>
      </p:cViewPr>
      <p:guideLst>
        <p:guide orient="horz" pos="2160"/>
        <p:guide pos="2880"/>
      </p:guideLst>
    </p:cSldViewPr>
  </p:slideViewPr>
  <p:outlineViewPr>
    <p:cViewPr>
      <p:scale>
        <a:sx n="33" d="100"/>
        <a:sy n="33" d="100"/>
      </p:scale>
      <p:origin x="0" y="-4434"/>
    </p:cViewPr>
  </p:outlineViewPr>
  <p:notesTextViewPr>
    <p:cViewPr>
      <p:scale>
        <a:sx n="1" d="1"/>
        <a:sy n="1" d="1"/>
      </p:scale>
      <p:origin x="0" y="0"/>
    </p:cViewPr>
  </p:notesTextViewPr>
  <p:notesViewPr>
    <p:cSldViewPr>
      <p:cViewPr varScale="1">
        <p:scale>
          <a:sx n="60" d="100"/>
          <a:sy n="60" d="100"/>
        </p:scale>
        <p:origin x="2754"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747ADB-3963-4051-A660-F74885366410}" type="datetimeFigureOut">
              <a:rPr lang="zh-TW" altLang="en-US" smtClean="0"/>
              <a:t>2021/11/18</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8FBCEF-3325-46DA-A2F6-3D48943B5E4E}" type="slidenum">
              <a:rPr lang="zh-TW" altLang="en-US" smtClean="0"/>
              <a:t>‹#›</a:t>
            </a:fld>
            <a:endParaRPr lang="zh-TW" altLang="en-US"/>
          </a:p>
        </p:txBody>
      </p:sp>
    </p:spTree>
    <p:extLst>
      <p:ext uri="{BB962C8B-B14F-4D97-AF65-F5344CB8AC3E}">
        <p14:creationId xmlns:p14="http://schemas.microsoft.com/office/powerpoint/2010/main" val="1754771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A5BFC-10B5-45C7-9ACD-BBEEDC873F40}" type="datetimeFigureOut">
              <a:rPr lang="zh-TW" altLang="en-US" smtClean="0"/>
              <a:t>2021/11/18</a:t>
            </a:fld>
            <a:endParaRPr lang="zh-TW" altLang="en-US"/>
          </a:p>
        </p:txBody>
      </p:sp>
      <p:sp>
        <p:nvSpPr>
          <p:cNvPr id="4" name="投影片圖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6E83B2-E587-427A-9963-774CA2A95E63}" type="slidenum">
              <a:rPr lang="zh-TW" altLang="en-US" smtClean="0"/>
              <a:t>‹#›</a:t>
            </a:fld>
            <a:endParaRPr lang="zh-TW" altLang="en-US"/>
          </a:p>
        </p:txBody>
      </p:sp>
    </p:spTree>
    <p:extLst>
      <p:ext uri="{BB962C8B-B14F-4D97-AF65-F5344CB8AC3E}">
        <p14:creationId xmlns:p14="http://schemas.microsoft.com/office/powerpoint/2010/main" val="3331158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自我介紹</a:t>
            </a:r>
            <a:endParaRPr lang="en-US" altLang="zh-TW" dirty="0"/>
          </a:p>
          <a:p>
            <a:r>
              <a:rPr lang="zh-TW" altLang="en-US" dirty="0"/>
              <a:t>問候委員及長官</a:t>
            </a:r>
            <a:r>
              <a:rPr lang="en-US" altLang="zh-TW" dirty="0"/>
              <a:t>(</a:t>
            </a:r>
            <a:r>
              <a:rPr lang="zh-TW" altLang="en-US" dirty="0"/>
              <a:t>朱督、會長</a:t>
            </a:r>
            <a:r>
              <a:rPr lang="en-US" altLang="zh-TW" dirty="0"/>
              <a:t>)</a:t>
            </a:r>
          </a:p>
          <a:p>
            <a:r>
              <a:rPr lang="zh-TW" altLang="en-US" dirty="0"/>
              <a:t>歡迎詞，開始簡報</a:t>
            </a:r>
            <a:endParaRPr lang="en-US" altLang="zh-TW" dirty="0"/>
          </a:p>
          <a:p>
            <a:endParaRPr lang="zh-TW" altLang="en-US" dirty="0"/>
          </a:p>
        </p:txBody>
      </p:sp>
      <p:sp>
        <p:nvSpPr>
          <p:cNvPr id="4" name="投影片編號版面配置區 3"/>
          <p:cNvSpPr>
            <a:spLocks noGrp="1"/>
          </p:cNvSpPr>
          <p:nvPr>
            <p:ph type="sldNum" sz="quarter" idx="10"/>
          </p:nvPr>
        </p:nvSpPr>
        <p:spPr/>
        <p:txBody>
          <a:bodyPr/>
          <a:lstStyle/>
          <a:p>
            <a:fld id="{526E83B2-E587-427A-9963-774CA2A95E63}" type="slidenum">
              <a:rPr lang="zh-TW" altLang="en-US" smtClean="0"/>
              <a:t>1</a:t>
            </a:fld>
            <a:endParaRPr lang="zh-TW" altLang="en-US"/>
          </a:p>
        </p:txBody>
      </p:sp>
    </p:spTree>
    <p:extLst>
      <p:ext uri="{BB962C8B-B14F-4D97-AF65-F5344CB8AC3E}">
        <p14:creationId xmlns:p14="http://schemas.microsoft.com/office/powerpoint/2010/main" val="1217502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a:t>
            </a:r>
            <a:r>
              <a:rPr lang="zh-TW" altLang="en-US" dirty="0"/>
              <a:t>因應新課綱的推動，開始重新思索學校辦學的願景及目標</a:t>
            </a:r>
          </a:p>
          <a:p>
            <a:r>
              <a:rPr lang="en-US" altLang="zh-TW" dirty="0"/>
              <a:t>»</a:t>
            </a:r>
            <a:r>
              <a:rPr lang="zh-TW" altLang="en-US" dirty="0"/>
              <a:t>成立</a:t>
            </a:r>
            <a:r>
              <a:rPr lang="en-US" altLang="zh-TW" dirty="0"/>
              <a:t>104</a:t>
            </a:r>
            <a:r>
              <a:rPr lang="zh-TW" altLang="en-US" dirty="0"/>
              <a:t>學年課綱小組，討論學校願景並且以終為始，討論我們究竟要教出怎麼樣的孩子而發展出學生圖像</a:t>
            </a:r>
          </a:p>
          <a:p>
            <a:r>
              <a:rPr lang="en-US" altLang="zh-TW" dirty="0"/>
              <a:t>»</a:t>
            </a:r>
            <a:r>
              <a:rPr lang="zh-TW" altLang="en-US" dirty="0"/>
              <a:t>左手邊就是學校課程發展的圖像</a:t>
            </a:r>
          </a:p>
          <a:p>
            <a:endParaRPr lang="zh-TW" altLang="en-US" dirty="0"/>
          </a:p>
        </p:txBody>
      </p:sp>
      <p:sp>
        <p:nvSpPr>
          <p:cNvPr id="4" name="投影片編號版面配置區 3"/>
          <p:cNvSpPr>
            <a:spLocks noGrp="1"/>
          </p:cNvSpPr>
          <p:nvPr>
            <p:ph type="sldNum" sz="quarter" idx="10"/>
          </p:nvPr>
        </p:nvSpPr>
        <p:spPr/>
        <p:txBody>
          <a:bodyPr/>
          <a:lstStyle/>
          <a:p>
            <a:fld id="{526E83B2-E587-427A-9963-774CA2A95E63}" type="slidenum">
              <a:rPr lang="zh-TW" altLang="en-US" smtClean="0"/>
              <a:t>2</a:t>
            </a:fld>
            <a:endParaRPr lang="zh-TW" altLang="en-US"/>
          </a:p>
        </p:txBody>
      </p:sp>
    </p:spTree>
    <p:extLst>
      <p:ext uri="{BB962C8B-B14F-4D97-AF65-F5344CB8AC3E}">
        <p14:creationId xmlns:p14="http://schemas.microsoft.com/office/powerpoint/2010/main" val="3008980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a:t>
            </a:r>
            <a:r>
              <a:rPr lang="zh-TW" altLang="en-US" dirty="0"/>
              <a:t>學校在日治時期日本人在目前的校址成立新社公學校附設農業補習學校</a:t>
            </a:r>
          </a:p>
          <a:p>
            <a:r>
              <a:rPr lang="en-US" altLang="zh-TW" dirty="0"/>
              <a:t>»</a:t>
            </a:r>
            <a:r>
              <a:rPr lang="zh-TW" altLang="en-US" dirty="0"/>
              <a:t>民國</a:t>
            </a:r>
            <a:r>
              <a:rPr lang="en-US" altLang="zh-TW" dirty="0"/>
              <a:t>68 </a:t>
            </a:r>
            <a:r>
              <a:rPr lang="zh-TW" altLang="en-US" dirty="0"/>
              <a:t>年由新綜國中與新社國中合併成立新社國中</a:t>
            </a:r>
          </a:p>
          <a:p>
            <a:r>
              <a:rPr lang="en-US" altLang="zh-TW" dirty="0"/>
              <a:t>»</a:t>
            </a:r>
            <a:r>
              <a:rPr lang="zh-TW" altLang="en-US" dirty="0"/>
              <a:t>民國</a:t>
            </a:r>
            <a:r>
              <a:rPr lang="en-US" altLang="zh-TW" dirty="0"/>
              <a:t>87 </a:t>
            </a:r>
            <a:r>
              <a:rPr lang="zh-TW" altLang="en-US" dirty="0"/>
              <a:t>年改制為新社中學，</a:t>
            </a:r>
            <a:r>
              <a:rPr lang="en-US" altLang="zh-TW" dirty="0"/>
              <a:t>89</a:t>
            </a:r>
            <a:r>
              <a:rPr lang="zh-TW" altLang="en-US" dirty="0"/>
              <a:t>年更名臺中縣立新社高級中學</a:t>
            </a:r>
          </a:p>
          <a:p>
            <a:r>
              <a:rPr lang="en-US" altLang="zh-TW" dirty="0"/>
              <a:t>»</a:t>
            </a:r>
            <a:r>
              <a:rPr lang="zh-TW" altLang="en-US" dirty="0"/>
              <a:t>這是一個有歷史，有故事的學校，而我們也將這樣的歷史及故事，融入了生命教育及國際教育的課程，讓課程充滿了情感及生命力</a:t>
            </a:r>
          </a:p>
          <a:p>
            <a:endParaRPr lang="zh-TW" altLang="en-US" dirty="0"/>
          </a:p>
        </p:txBody>
      </p:sp>
      <p:sp>
        <p:nvSpPr>
          <p:cNvPr id="4" name="投影片編號版面配置區 3"/>
          <p:cNvSpPr>
            <a:spLocks noGrp="1"/>
          </p:cNvSpPr>
          <p:nvPr>
            <p:ph type="sldNum" sz="quarter" idx="10"/>
          </p:nvPr>
        </p:nvSpPr>
        <p:spPr/>
        <p:txBody>
          <a:bodyPr/>
          <a:lstStyle/>
          <a:p>
            <a:fld id="{526E83B2-E587-427A-9963-774CA2A95E63}" type="slidenum">
              <a:rPr lang="zh-TW" altLang="en-US" smtClean="0"/>
              <a:t>3</a:t>
            </a:fld>
            <a:endParaRPr lang="zh-TW" altLang="en-US"/>
          </a:p>
        </p:txBody>
      </p:sp>
    </p:spTree>
    <p:extLst>
      <p:ext uri="{BB962C8B-B14F-4D97-AF65-F5344CB8AC3E}">
        <p14:creationId xmlns:p14="http://schemas.microsoft.com/office/powerpoint/2010/main" val="2645636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a:t>
            </a:r>
            <a:r>
              <a:rPr lang="zh-TW" altLang="en-US" dirty="0"/>
              <a:t>學校在日治時期日本人在目前的校址成立新社公學校附設農業補習學校</a:t>
            </a:r>
          </a:p>
          <a:p>
            <a:r>
              <a:rPr lang="en-US" altLang="zh-TW" dirty="0"/>
              <a:t>»</a:t>
            </a:r>
            <a:r>
              <a:rPr lang="zh-TW" altLang="en-US" dirty="0"/>
              <a:t>民國</a:t>
            </a:r>
            <a:r>
              <a:rPr lang="en-US" altLang="zh-TW" dirty="0"/>
              <a:t>68 </a:t>
            </a:r>
            <a:r>
              <a:rPr lang="zh-TW" altLang="en-US" dirty="0"/>
              <a:t>年由新綜國中與新社國中合併成立新社國中</a:t>
            </a:r>
          </a:p>
          <a:p>
            <a:r>
              <a:rPr lang="en-US" altLang="zh-TW" dirty="0"/>
              <a:t>»</a:t>
            </a:r>
            <a:r>
              <a:rPr lang="zh-TW" altLang="en-US" dirty="0"/>
              <a:t>民國</a:t>
            </a:r>
            <a:r>
              <a:rPr lang="en-US" altLang="zh-TW" dirty="0"/>
              <a:t>87 </a:t>
            </a:r>
            <a:r>
              <a:rPr lang="zh-TW" altLang="en-US" dirty="0"/>
              <a:t>年改制為新社中學，</a:t>
            </a:r>
            <a:r>
              <a:rPr lang="en-US" altLang="zh-TW" dirty="0"/>
              <a:t>89</a:t>
            </a:r>
            <a:r>
              <a:rPr lang="zh-TW" altLang="en-US" dirty="0"/>
              <a:t>年更名臺中縣立新社高級中學</a:t>
            </a:r>
          </a:p>
          <a:p>
            <a:r>
              <a:rPr lang="en-US" altLang="zh-TW" dirty="0"/>
              <a:t>»</a:t>
            </a:r>
            <a:r>
              <a:rPr lang="zh-TW" altLang="en-US" dirty="0"/>
              <a:t>這是一個有歷史，有故事的學校，而我們也將這樣的歷史及故事，融入了生命教育及國際教育的課程，讓課程充滿了情感及生命力</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6E83B2-E587-427A-9963-774CA2A95E63}"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25681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a:t>
            </a:r>
            <a:r>
              <a:rPr lang="zh-TW" altLang="en-US" dirty="0"/>
              <a:t>學校在日治時期日本人在目前的校址成立新社公學校附設農業補習學校</a:t>
            </a:r>
          </a:p>
          <a:p>
            <a:r>
              <a:rPr lang="en-US" altLang="zh-TW" dirty="0"/>
              <a:t>»</a:t>
            </a:r>
            <a:r>
              <a:rPr lang="zh-TW" altLang="en-US" dirty="0"/>
              <a:t>民國</a:t>
            </a:r>
            <a:r>
              <a:rPr lang="en-US" altLang="zh-TW" dirty="0"/>
              <a:t>68 </a:t>
            </a:r>
            <a:r>
              <a:rPr lang="zh-TW" altLang="en-US" dirty="0"/>
              <a:t>年由新綜國中與新社國中合併成立新社國中</a:t>
            </a:r>
          </a:p>
          <a:p>
            <a:r>
              <a:rPr lang="en-US" altLang="zh-TW" dirty="0"/>
              <a:t>»</a:t>
            </a:r>
            <a:r>
              <a:rPr lang="zh-TW" altLang="en-US" dirty="0"/>
              <a:t>民國</a:t>
            </a:r>
            <a:r>
              <a:rPr lang="en-US" altLang="zh-TW" dirty="0"/>
              <a:t>87 </a:t>
            </a:r>
            <a:r>
              <a:rPr lang="zh-TW" altLang="en-US" dirty="0"/>
              <a:t>年改制為新社中學，</a:t>
            </a:r>
            <a:r>
              <a:rPr lang="en-US" altLang="zh-TW" dirty="0"/>
              <a:t>89</a:t>
            </a:r>
            <a:r>
              <a:rPr lang="zh-TW" altLang="en-US" dirty="0"/>
              <a:t>年更名臺中縣立新社高級中學</a:t>
            </a:r>
          </a:p>
          <a:p>
            <a:r>
              <a:rPr lang="en-US" altLang="zh-TW" dirty="0"/>
              <a:t>»</a:t>
            </a:r>
            <a:r>
              <a:rPr lang="zh-TW" altLang="en-US" dirty="0"/>
              <a:t>這是一個有歷史，有故事的學校，而我們也將這樣的歷史及故事，融入了生命教育及國際教育的課程，讓課程充滿了情感及生命力</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6E83B2-E587-427A-9963-774CA2A95E63}"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221608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a:t>
            </a:r>
            <a:r>
              <a:rPr lang="zh-TW" altLang="en-US" dirty="0"/>
              <a:t>學校在日治時期日本人在目前的校址成立新社公學校附設農業補習學校</a:t>
            </a:r>
          </a:p>
          <a:p>
            <a:r>
              <a:rPr lang="en-US" altLang="zh-TW" dirty="0"/>
              <a:t>»</a:t>
            </a:r>
            <a:r>
              <a:rPr lang="zh-TW" altLang="en-US" dirty="0"/>
              <a:t>民國</a:t>
            </a:r>
            <a:r>
              <a:rPr lang="en-US" altLang="zh-TW" dirty="0"/>
              <a:t>68 </a:t>
            </a:r>
            <a:r>
              <a:rPr lang="zh-TW" altLang="en-US" dirty="0"/>
              <a:t>年由新綜國中與新社國中合併成立新社國中</a:t>
            </a:r>
          </a:p>
          <a:p>
            <a:r>
              <a:rPr lang="en-US" altLang="zh-TW" dirty="0"/>
              <a:t>»</a:t>
            </a:r>
            <a:r>
              <a:rPr lang="zh-TW" altLang="en-US" dirty="0"/>
              <a:t>民國</a:t>
            </a:r>
            <a:r>
              <a:rPr lang="en-US" altLang="zh-TW" dirty="0"/>
              <a:t>87 </a:t>
            </a:r>
            <a:r>
              <a:rPr lang="zh-TW" altLang="en-US" dirty="0"/>
              <a:t>年改制為新社中學，</a:t>
            </a:r>
            <a:r>
              <a:rPr lang="en-US" altLang="zh-TW" dirty="0"/>
              <a:t>89</a:t>
            </a:r>
            <a:r>
              <a:rPr lang="zh-TW" altLang="en-US" dirty="0"/>
              <a:t>年更名臺中縣立新社高級中學</a:t>
            </a:r>
          </a:p>
          <a:p>
            <a:r>
              <a:rPr lang="en-US" altLang="zh-TW" dirty="0"/>
              <a:t>»</a:t>
            </a:r>
            <a:r>
              <a:rPr lang="zh-TW" altLang="en-US" dirty="0"/>
              <a:t>這是一個有歷史，有故事的學校，而我們也將這樣的歷史及故事，融入了生命教育及國際教育的課程，讓課程充滿了情感及生命力</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6E83B2-E587-427A-9963-774CA2A95E63}"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175552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526E83B2-E587-427A-9963-774CA2A95E63}" type="slidenum">
              <a:rPr lang="zh-TW" altLang="en-US" smtClean="0"/>
              <a:t>9</a:t>
            </a:fld>
            <a:endParaRPr lang="zh-TW" altLang="en-US"/>
          </a:p>
        </p:txBody>
      </p:sp>
    </p:spTree>
    <p:extLst>
      <p:ext uri="{BB962C8B-B14F-4D97-AF65-F5344CB8AC3E}">
        <p14:creationId xmlns:p14="http://schemas.microsoft.com/office/powerpoint/2010/main" val="796429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1691F2D6-F259-49DC-818B-21C2334DA1AC}" type="datetimeFigureOut">
              <a:rPr lang="zh-TW" altLang="en-US" smtClean="0"/>
              <a:t>2021/11/18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DBEA27C-F241-4F6A-84D3-902A38E87BCF}" type="slidenum">
              <a:rPr lang="zh-TW" altLang="en-US" smtClean="0"/>
              <a:t>‹#›</a:t>
            </a:fld>
            <a:endParaRPr lang="zh-TW" altLang="en-US"/>
          </a:p>
        </p:txBody>
      </p:sp>
    </p:spTree>
    <p:extLst>
      <p:ext uri="{BB962C8B-B14F-4D97-AF65-F5344CB8AC3E}">
        <p14:creationId xmlns:p14="http://schemas.microsoft.com/office/powerpoint/2010/main" val="2256364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1691F2D6-F259-49DC-818B-21C2334DA1AC}" type="datetimeFigureOut">
              <a:rPr lang="zh-TW" altLang="en-US" smtClean="0"/>
              <a:t>2021/11/18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DBEA27C-F241-4F6A-84D3-902A38E87BCF}" type="slidenum">
              <a:rPr lang="zh-TW" altLang="en-US" smtClean="0"/>
              <a:t>‹#›</a:t>
            </a:fld>
            <a:endParaRPr lang="zh-TW" altLang="en-US"/>
          </a:p>
        </p:txBody>
      </p:sp>
    </p:spTree>
    <p:extLst>
      <p:ext uri="{BB962C8B-B14F-4D97-AF65-F5344CB8AC3E}">
        <p14:creationId xmlns:p14="http://schemas.microsoft.com/office/powerpoint/2010/main" val="3632184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1691F2D6-F259-49DC-818B-21C2334DA1AC}" type="datetimeFigureOut">
              <a:rPr lang="zh-TW" altLang="en-US" smtClean="0"/>
              <a:t>2021/11/18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DBEA27C-F241-4F6A-84D3-902A38E87BCF}" type="slidenum">
              <a:rPr lang="zh-TW" altLang="en-US" smtClean="0"/>
              <a:t>‹#›</a:t>
            </a:fld>
            <a:endParaRPr lang="zh-TW" altLang="en-US"/>
          </a:p>
        </p:txBody>
      </p:sp>
    </p:spTree>
    <p:extLst>
      <p:ext uri="{BB962C8B-B14F-4D97-AF65-F5344CB8AC3E}">
        <p14:creationId xmlns:p14="http://schemas.microsoft.com/office/powerpoint/2010/main" val="3348326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1691F2D6-F259-49DC-818B-21C2334DA1AC}" type="datetimeFigureOut">
              <a:rPr lang="zh-TW" altLang="en-US" smtClean="0"/>
              <a:t>2021/11/18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DBEA27C-F241-4F6A-84D3-902A38E87BCF}" type="slidenum">
              <a:rPr lang="zh-TW" altLang="en-US" smtClean="0"/>
              <a:t>‹#›</a:t>
            </a:fld>
            <a:endParaRPr lang="zh-TW" altLang="en-US"/>
          </a:p>
        </p:txBody>
      </p:sp>
    </p:spTree>
    <p:extLst>
      <p:ext uri="{BB962C8B-B14F-4D97-AF65-F5344CB8AC3E}">
        <p14:creationId xmlns:p14="http://schemas.microsoft.com/office/powerpoint/2010/main" val="3372408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1691F2D6-F259-49DC-818B-21C2334DA1AC}" type="datetimeFigureOut">
              <a:rPr lang="zh-TW" altLang="en-US" smtClean="0"/>
              <a:t>2021/11/18</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9DBEA27C-F241-4F6A-84D3-902A38E87BCF}" type="slidenum">
              <a:rPr lang="zh-TW" altLang="en-US" smtClean="0"/>
              <a:t>‹#›</a:t>
            </a:fld>
            <a:endParaRPr lang="zh-TW" altLang="en-US"/>
          </a:p>
        </p:txBody>
      </p:sp>
    </p:spTree>
    <p:extLst>
      <p:ext uri="{BB962C8B-B14F-4D97-AF65-F5344CB8AC3E}">
        <p14:creationId xmlns:p14="http://schemas.microsoft.com/office/powerpoint/2010/main" val="2061176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1691F2D6-F259-49DC-818B-21C2334DA1AC}" type="datetimeFigureOut">
              <a:rPr lang="zh-TW" altLang="en-US" smtClean="0"/>
              <a:t>2021/11/18</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9DBEA27C-F241-4F6A-84D3-902A38E87BCF}" type="slidenum">
              <a:rPr lang="zh-TW" altLang="en-US" smtClean="0"/>
              <a:t>‹#›</a:t>
            </a:fld>
            <a:endParaRPr lang="zh-TW" altLang="en-US"/>
          </a:p>
        </p:txBody>
      </p:sp>
    </p:spTree>
    <p:extLst>
      <p:ext uri="{BB962C8B-B14F-4D97-AF65-F5344CB8AC3E}">
        <p14:creationId xmlns:p14="http://schemas.microsoft.com/office/powerpoint/2010/main" val="384644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1691F2D6-F259-49DC-818B-21C2334DA1AC}" type="datetimeFigureOut">
              <a:rPr lang="zh-TW" altLang="en-US" smtClean="0"/>
              <a:t>2021/11/18</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9DBEA27C-F241-4F6A-84D3-902A38E87BCF}" type="slidenum">
              <a:rPr lang="zh-TW" altLang="en-US" smtClean="0"/>
              <a:t>‹#›</a:t>
            </a:fld>
            <a:endParaRPr lang="zh-TW" altLang="en-US"/>
          </a:p>
        </p:txBody>
      </p:sp>
    </p:spTree>
    <p:extLst>
      <p:ext uri="{BB962C8B-B14F-4D97-AF65-F5344CB8AC3E}">
        <p14:creationId xmlns:p14="http://schemas.microsoft.com/office/powerpoint/2010/main" val="2015843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1691F2D6-F259-49DC-818B-21C2334DA1AC}" type="datetimeFigureOut">
              <a:rPr lang="zh-TW" altLang="en-US" smtClean="0"/>
              <a:t>2021/11/18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DBEA27C-F241-4F6A-84D3-902A38E87BCF}" type="slidenum">
              <a:rPr lang="zh-TW" altLang="en-US" smtClean="0"/>
              <a:t>‹#›</a:t>
            </a:fld>
            <a:endParaRPr lang="zh-TW" altLang="en-US"/>
          </a:p>
        </p:txBody>
      </p:sp>
    </p:spTree>
    <p:extLst>
      <p:ext uri="{BB962C8B-B14F-4D97-AF65-F5344CB8AC3E}">
        <p14:creationId xmlns:p14="http://schemas.microsoft.com/office/powerpoint/2010/main" val="3550391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1691F2D6-F259-49DC-818B-21C2334DA1AC}" type="datetimeFigureOut">
              <a:rPr lang="zh-TW" altLang="en-US" smtClean="0"/>
              <a:t>2021/11/18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DBEA27C-F241-4F6A-84D3-902A38E87BCF}" type="slidenum">
              <a:rPr lang="zh-TW" altLang="en-US" smtClean="0"/>
              <a:t>‹#›</a:t>
            </a:fld>
            <a:endParaRPr lang="zh-TW" altLang="en-US"/>
          </a:p>
        </p:txBody>
      </p:sp>
    </p:spTree>
    <p:extLst>
      <p:ext uri="{BB962C8B-B14F-4D97-AF65-F5344CB8AC3E}">
        <p14:creationId xmlns:p14="http://schemas.microsoft.com/office/powerpoint/2010/main" val="3851236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1691F2D6-F259-49DC-818B-21C2334DA1AC}" type="datetimeFigureOut">
              <a:rPr lang="zh-TW" altLang="en-US" smtClean="0"/>
              <a:t>2021/11/18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DBEA27C-F241-4F6A-84D3-902A38E87BCF}" type="slidenum">
              <a:rPr lang="zh-TW" altLang="en-US" smtClean="0"/>
              <a:t>‹#›</a:t>
            </a:fld>
            <a:endParaRPr lang="zh-TW" altLang="en-US"/>
          </a:p>
        </p:txBody>
      </p:sp>
    </p:spTree>
    <p:extLst>
      <p:ext uri="{BB962C8B-B14F-4D97-AF65-F5344CB8AC3E}">
        <p14:creationId xmlns:p14="http://schemas.microsoft.com/office/powerpoint/2010/main" val="1714072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1691F2D6-F259-49DC-818B-21C2334DA1AC}" type="datetimeFigureOut">
              <a:rPr lang="zh-TW" altLang="en-US" smtClean="0"/>
              <a:t>2021/11/18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DBEA27C-F241-4F6A-84D3-902A38E87BCF}" type="slidenum">
              <a:rPr lang="zh-TW" altLang="en-US" smtClean="0"/>
              <a:t>‹#›</a:t>
            </a:fld>
            <a:endParaRPr lang="zh-TW" altLang="en-US"/>
          </a:p>
        </p:txBody>
      </p:sp>
    </p:spTree>
    <p:extLst>
      <p:ext uri="{BB962C8B-B14F-4D97-AF65-F5344CB8AC3E}">
        <p14:creationId xmlns:p14="http://schemas.microsoft.com/office/powerpoint/2010/main" val="1203609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7"/>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p>
            <a:pPr defTabSz="685800"/>
            <a:fld id="{1691F2D6-F259-49DC-818B-21C2334DA1AC}" type="datetimeFigureOut">
              <a:rPr lang="zh-TW" altLang="en-US" smtClean="0">
                <a:solidFill>
                  <a:prstClr val="black">
                    <a:tint val="75000"/>
                  </a:prstClr>
                </a:solidFill>
              </a:rPr>
              <a:pPr defTabSz="685800"/>
              <a:t>2021/11/18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pPr defTabSz="685800"/>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pPr defTabSz="685800"/>
            <a:fld id="{9DBEA27C-F241-4F6A-84D3-902A38E87BCF}" type="slidenum">
              <a:rPr lang="zh-TW" altLang="en-US" smtClean="0">
                <a:solidFill>
                  <a:prstClr val="black">
                    <a:tint val="75000"/>
                  </a:prstClr>
                </a:solidFill>
              </a:rPr>
              <a:pPr defTabSz="685800"/>
              <a:t>‹#›</a:t>
            </a:fld>
            <a:endParaRPr lang="zh-TW" altLang="en-US">
              <a:solidFill>
                <a:prstClr val="black">
                  <a:tint val="75000"/>
                </a:prstClr>
              </a:solidFill>
            </a:endParaRPr>
          </a:p>
        </p:txBody>
      </p:sp>
    </p:spTree>
    <p:extLst>
      <p:ext uri="{BB962C8B-B14F-4D97-AF65-F5344CB8AC3E}">
        <p14:creationId xmlns:p14="http://schemas.microsoft.com/office/powerpoint/2010/main" val="1624898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pPr defTabSz="685800"/>
            <a:fld id="{1691F2D6-F259-49DC-818B-21C2334DA1AC}" type="datetimeFigureOut">
              <a:rPr lang="zh-TW" altLang="en-US" smtClean="0">
                <a:solidFill>
                  <a:prstClr val="black">
                    <a:tint val="75000"/>
                  </a:prstClr>
                </a:solidFill>
              </a:rPr>
              <a:pPr defTabSz="685800"/>
              <a:t>2021/11/18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pPr defTabSz="685800"/>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pPr defTabSz="685800"/>
            <a:fld id="{9DBEA27C-F241-4F6A-84D3-902A38E87BCF}" type="slidenum">
              <a:rPr lang="zh-TW" altLang="en-US" smtClean="0">
                <a:solidFill>
                  <a:prstClr val="black">
                    <a:tint val="75000"/>
                  </a:prstClr>
                </a:solidFill>
              </a:rPr>
              <a:pPr defTabSz="685800"/>
              <a:t>‹#›</a:t>
            </a:fld>
            <a:endParaRPr lang="zh-TW" altLang="en-US">
              <a:solidFill>
                <a:prstClr val="black">
                  <a:tint val="75000"/>
                </a:prstClr>
              </a:solidFill>
            </a:endParaRPr>
          </a:p>
        </p:txBody>
      </p:sp>
    </p:spTree>
    <p:extLst>
      <p:ext uri="{BB962C8B-B14F-4D97-AF65-F5344CB8AC3E}">
        <p14:creationId xmlns:p14="http://schemas.microsoft.com/office/powerpoint/2010/main" val="2254884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nchor="t"/>
          <a:lstStyle>
            <a:lvl1pPr algn="l">
              <a:defRPr sz="3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pPr defTabSz="685800"/>
            <a:fld id="{1691F2D6-F259-49DC-818B-21C2334DA1AC}" type="datetimeFigureOut">
              <a:rPr lang="zh-TW" altLang="en-US" smtClean="0">
                <a:solidFill>
                  <a:prstClr val="black">
                    <a:tint val="75000"/>
                  </a:prstClr>
                </a:solidFill>
              </a:rPr>
              <a:pPr defTabSz="685800"/>
              <a:t>2021/11/18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pPr defTabSz="685800"/>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pPr defTabSz="685800"/>
            <a:fld id="{9DBEA27C-F241-4F6A-84D3-902A38E87BCF}" type="slidenum">
              <a:rPr lang="zh-TW" altLang="en-US" smtClean="0">
                <a:solidFill>
                  <a:prstClr val="black">
                    <a:tint val="75000"/>
                  </a:prstClr>
                </a:solidFill>
              </a:rPr>
              <a:pPr defTabSz="685800"/>
              <a:t>‹#›</a:t>
            </a:fld>
            <a:endParaRPr lang="zh-TW" altLang="en-US">
              <a:solidFill>
                <a:prstClr val="black">
                  <a:tint val="75000"/>
                </a:prstClr>
              </a:solidFill>
            </a:endParaRPr>
          </a:p>
        </p:txBody>
      </p:sp>
    </p:spTree>
    <p:extLst>
      <p:ext uri="{BB962C8B-B14F-4D97-AF65-F5344CB8AC3E}">
        <p14:creationId xmlns:p14="http://schemas.microsoft.com/office/powerpoint/2010/main" val="2855141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pPr defTabSz="685800"/>
            <a:fld id="{1691F2D6-F259-49DC-818B-21C2334DA1AC}" type="datetimeFigureOut">
              <a:rPr lang="zh-TW" altLang="en-US" smtClean="0">
                <a:solidFill>
                  <a:prstClr val="black">
                    <a:tint val="75000"/>
                  </a:prstClr>
                </a:solidFill>
              </a:rPr>
              <a:pPr defTabSz="685800"/>
              <a:t>2021/11/18</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pPr defTabSz="685800"/>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pPr defTabSz="685800"/>
            <a:fld id="{9DBEA27C-F241-4F6A-84D3-902A38E87BCF}" type="slidenum">
              <a:rPr lang="zh-TW" altLang="en-US" smtClean="0">
                <a:solidFill>
                  <a:prstClr val="black">
                    <a:tint val="75000"/>
                  </a:prstClr>
                </a:solidFill>
              </a:rPr>
              <a:pPr defTabSz="685800"/>
              <a:t>‹#›</a:t>
            </a:fld>
            <a:endParaRPr lang="zh-TW" altLang="en-US">
              <a:solidFill>
                <a:prstClr val="black">
                  <a:tint val="75000"/>
                </a:prstClr>
              </a:solidFill>
            </a:endParaRPr>
          </a:p>
        </p:txBody>
      </p:sp>
    </p:spTree>
    <p:extLst>
      <p:ext uri="{BB962C8B-B14F-4D97-AF65-F5344CB8AC3E}">
        <p14:creationId xmlns:p14="http://schemas.microsoft.com/office/powerpoint/2010/main" val="10846572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pPr defTabSz="685800"/>
            <a:fld id="{1691F2D6-F259-49DC-818B-21C2334DA1AC}" type="datetimeFigureOut">
              <a:rPr lang="zh-TW" altLang="en-US" smtClean="0">
                <a:solidFill>
                  <a:prstClr val="black">
                    <a:tint val="75000"/>
                  </a:prstClr>
                </a:solidFill>
              </a:rPr>
              <a:pPr defTabSz="685800"/>
              <a:t>2021/11/18</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pPr defTabSz="685800"/>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pPr defTabSz="685800"/>
            <a:fld id="{9DBEA27C-F241-4F6A-84D3-902A38E87BCF}" type="slidenum">
              <a:rPr lang="zh-TW" altLang="en-US" smtClean="0">
                <a:solidFill>
                  <a:prstClr val="black">
                    <a:tint val="75000"/>
                  </a:prstClr>
                </a:solidFill>
              </a:rPr>
              <a:pPr defTabSz="685800"/>
              <a:t>‹#›</a:t>
            </a:fld>
            <a:endParaRPr lang="zh-TW" altLang="en-US">
              <a:solidFill>
                <a:prstClr val="black">
                  <a:tint val="75000"/>
                </a:prstClr>
              </a:solidFill>
            </a:endParaRPr>
          </a:p>
        </p:txBody>
      </p:sp>
    </p:spTree>
    <p:extLst>
      <p:ext uri="{BB962C8B-B14F-4D97-AF65-F5344CB8AC3E}">
        <p14:creationId xmlns:p14="http://schemas.microsoft.com/office/powerpoint/2010/main" val="659212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pPr defTabSz="685800"/>
            <a:fld id="{1691F2D6-F259-49DC-818B-21C2334DA1AC}" type="datetimeFigureOut">
              <a:rPr lang="zh-TW" altLang="en-US" smtClean="0">
                <a:solidFill>
                  <a:prstClr val="black">
                    <a:tint val="75000"/>
                  </a:prstClr>
                </a:solidFill>
              </a:rPr>
              <a:pPr defTabSz="685800"/>
              <a:t>2021/11/18</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pPr defTabSz="685800"/>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pPr defTabSz="685800"/>
            <a:fld id="{9DBEA27C-F241-4F6A-84D3-902A38E87BCF}" type="slidenum">
              <a:rPr lang="zh-TW" altLang="en-US" smtClean="0">
                <a:solidFill>
                  <a:prstClr val="black">
                    <a:tint val="75000"/>
                  </a:prstClr>
                </a:solidFill>
              </a:rPr>
              <a:pPr defTabSz="685800"/>
              <a:t>‹#›</a:t>
            </a:fld>
            <a:endParaRPr lang="zh-TW" altLang="en-US">
              <a:solidFill>
                <a:prstClr val="black">
                  <a:tint val="75000"/>
                </a:prstClr>
              </a:solidFill>
            </a:endParaRPr>
          </a:p>
        </p:txBody>
      </p:sp>
    </p:spTree>
    <p:extLst>
      <p:ext uri="{BB962C8B-B14F-4D97-AF65-F5344CB8AC3E}">
        <p14:creationId xmlns:p14="http://schemas.microsoft.com/office/powerpoint/2010/main" val="40072352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pPr defTabSz="685800"/>
            <a:fld id="{1691F2D6-F259-49DC-818B-21C2334DA1AC}" type="datetimeFigureOut">
              <a:rPr lang="zh-TW" altLang="en-US" smtClean="0">
                <a:solidFill>
                  <a:prstClr val="black">
                    <a:tint val="75000"/>
                  </a:prstClr>
                </a:solidFill>
              </a:rPr>
              <a:pPr defTabSz="685800"/>
              <a:t>2021/11/18</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pPr defTabSz="685800"/>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pPr defTabSz="685800"/>
            <a:fld id="{9DBEA27C-F241-4F6A-84D3-902A38E87BCF}" type="slidenum">
              <a:rPr lang="zh-TW" altLang="en-US" smtClean="0">
                <a:solidFill>
                  <a:prstClr val="black">
                    <a:tint val="75000"/>
                  </a:prstClr>
                </a:solidFill>
              </a:rPr>
              <a:pPr defTabSz="685800"/>
              <a:t>‹#›</a:t>
            </a:fld>
            <a:endParaRPr lang="zh-TW" altLang="en-US">
              <a:solidFill>
                <a:prstClr val="black">
                  <a:tint val="75000"/>
                </a:prstClr>
              </a:solidFill>
            </a:endParaRPr>
          </a:p>
        </p:txBody>
      </p:sp>
    </p:spTree>
    <p:extLst>
      <p:ext uri="{BB962C8B-B14F-4D97-AF65-F5344CB8AC3E}">
        <p14:creationId xmlns:p14="http://schemas.microsoft.com/office/powerpoint/2010/main" val="2488782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1" y="273050"/>
            <a:ext cx="3008313" cy="1162050"/>
          </a:xfrm>
        </p:spPr>
        <p:txBody>
          <a:bodyPr anchor="b"/>
          <a:lstStyle>
            <a:lvl1pPr algn="l">
              <a:defRPr sz="1500" b="1"/>
            </a:lvl1pPr>
          </a:lstStyle>
          <a:p>
            <a:r>
              <a:rPr lang="zh-TW" altLang="en-US"/>
              <a:t>按一下以編輯母片標題樣式</a:t>
            </a:r>
          </a:p>
        </p:txBody>
      </p:sp>
      <p:sp>
        <p:nvSpPr>
          <p:cNvPr id="3" name="內容版面配置區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pPr defTabSz="685800"/>
            <a:fld id="{1691F2D6-F259-49DC-818B-21C2334DA1AC}" type="datetimeFigureOut">
              <a:rPr lang="zh-TW" altLang="en-US" smtClean="0">
                <a:solidFill>
                  <a:prstClr val="black">
                    <a:tint val="75000"/>
                  </a:prstClr>
                </a:solidFill>
              </a:rPr>
              <a:pPr defTabSz="685800"/>
              <a:t>2021/11/18</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pPr defTabSz="685800"/>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pPr defTabSz="685800"/>
            <a:fld id="{9DBEA27C-F241-4F6A-84D3-902A38E87BCF}" type="slidenum">
              <a:rPr lang="zh-TW" altLang="en-US" smtClean="0">
                <a:solidFill>
                  <a:prstClr val="black">
                    <a:tint val="75000"/>
                  </a:prstClr>
                </a:solidFill>
              </a:rPr>
              <a:pPr defTabSz="685800"/>
              <a:t>‹#›</a:t>
            </a:fld>
            <a:endParaRPr lang="zh-TW" altLang="en-US">
              <a:solidFill>
                <a:prstClr val="black">
                  <a:tint val="75000"/>
                </a:prstClr>
              </a:solidFill>
            </a:endParaRPr>
          </a:p>
        </p:txBody>
      </p:sp>
    </p:spTree>
    <p:extLst>
      <p:ext uri="{BB962C8B-B14F-4D97-AF65-F5344CB8AC3E}">
        <p14:creationId xmlns:p14="http://schemas.microsoft.com/office/powerpoint/2010/main" val="31808601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15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pPr defTabSz="685800"/>
            <a:fld id="{1691F2D6-F259-49DC-818B-21C2334DA1AC}" type="datetimeFigureOut">
              <a:rPr lang="zh-TW" altLang="en-US" smtClean="0">
                <a:solidFill>
                  <a:prstClr val="black">
                    <a:tint val="75000"/>
                  </a:prstClr>
                </a:solidFill>
              </a:rPr>
              <a:pPr defTabSz="685800"/>
              <a:t>2021/11/18</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pPr defTabSz="685800"/>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pPr defTabSz="685800"/>
            <a:fld id="{9DBEA27C-F241-4F6A-84D3-902A38E87BCF}" type="slidenum">
              <a:rPr lang="zh-TW" altLang="en-US" smtClean="0">
                <a:solidFill>
                  <a:prstClr val="black">
                    <a:tint val="75000"/>
                  </a:prstClr>
                </a:solidFill>
              </a:rPr>
              <a:pPr defTabSz="685800"/>
              <a:t>‹#›</a:t>
            </a:fld>
            <a:endParaRPr lang="zh-TW" altLang="en-US">
              <a:solidFill>
                <a:prstClr val="black">
                  <a:tint val="75000"/>
                </a:prstClr>
              </a:solidFill>
            </a:endParaRPr>
          </a:p>
        </p:txBody>
      </p:sp>
    </p:spTree>
    <p:extLst>
      <p:ext uri="{BB962C8B-B14F-4D97-AF65-F5344CB8AC3E}">
        <p14:creationId xmlns:p14="http://schemas.microsoft.com/office/powerpoint/2010/main" val="1777462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pPr defTabSz="685800"/>
            <a:fld id="{1691F2D6-F259-49DC-818B-21C2334DA1AC}" type="datetimeFigureOut">
              <a:rPr lang="zh-TW" altLang="en-US" smtClean="0">
                <a:solidFill>
                  <a:prstClr val="black">
                    <a:tint val="75000"/>
                  </a:prstClr>
                </a:solidFill>
              </a:rPr>
              <a:pPr defTabSz="685800"/>
              <a:t>2021/11/18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pPr defTabSz="685800"/>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pPr defTabSz="685800"/>
            <a:fld id="{9DBEA27C-F241-4F6A-84D3-902A38E87BCF}" type="slidenum">
              <a:rPr lang="zh-TW" altLang="en-US" smtClean="0">
                <a:solidFill>
                  <a:prstClr val="black">
                    <a:tint val="75000"/>
                  </a:prstClr>
                </a:solidFill>
              </a:rPr>
              <a:pPr defTabSz="685800"/>
              <a:t>‹#›</a:t>
            </a:fld>
            <a:endParaRPr lang="zh-TW" altLang="en-US">
              <a:solidFill>
                <a:prstClr val="black">
                  <a:tint val="75000"/>
                </a:prstClr>
              </a:solidFill>
            </a:endParaRPr>
          </a:p>
        </p:txBody>
      </p:sp>
    </p:spTree>
    <p:extLst>
      <p:ext uri="{BB962C8B-B14F-4D97-AF65-F5344CB8AC3E}">
        <p14:creationId xmlns:p14="http://schemas.microsoft.com/office/powerpoint/2010/main" val="2778550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40"/>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40"/>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pPr defTabSz="685800"/>
            <a:fld id="{1691F2D6-F259-49DC-818B-21C2334DA1AC}" type="datetimeFigureOut">
              <a:rPr lang="zh-TW" altLang="en-US" smtClean="0">
                <a:solidFill>
                  <a:prstClr val="black">
                    <a:tint val="75000"/>
                  </a:prstClr>
                </a:solidFill>
              </a:rPr>
              <a:pPr defTabSz="685800"/>
              <a:t>2021/11/18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pPr defTabSz="685800"/>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pPr defTabSz="685800"/>
            <a:fld id="{9DBEA27C-F241-4F6A-84D3-902A38E87BCF}" type="slidenum">
              <a:rPr lang="zh-TW" altLang="en-US" smtClean="0">
                <a:solidFill>
                  <a:prstClr val="black">
                    <a:tint val="75000"/>
                  </a:prstClr>
                </a:solidFill>
              </a:rPr>
              <a:pPr defTabSz="685800"/>
              <a:t>‹#›</a:t>
            </a:fld>
            <a:endParaRPr lang="zh-TW" altLang="en-US">
              <a:solidFill>
                <a:prstClr val="black">
                  <a:tint val="75000"/>
                </a:prstClr>
              </a:solidFill>
            </a:endParaRPr>
          </a:p>
        </p:txBody>
      </p:sp>
    </p:spTree>
    <p:extLst>
      <p:ext uri="{BB962C8B-B14F-4D97-AF65-F5344CB8AC3E}">
        <p14:creationId xmlns:p14="http://schemas.microsoft.com/office/powerpoint/2010/main" val="1762901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91F2D6-F259-49DC-818B-21C2334DA1AC}" type="datetimeFigureOut">
              <a:rPr lang="zh-TW" altLang="en-US" smtClean="0"/>
              <a:t>2021/11/18</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BEA27C-F241-4F6A-84D3-902A38E87BCF}" type="slidenum">
              <a:rPr lang="zh-TW" altLang="en-US" smtClean="0"/>
              <a:t>‹#›</a:t>
            </a:fld>
            <a:endParaRPr lang="zh-TW" altLang="en-US"/>
          </a:p>
        </p:txBody>
      </p:sp>
    </p:spTree>
    <p:extLst>
      <p:ext uri="{BB962C8B-B14F-4D97-AF65-F5344CB8AC3E}">
        <p14:creationId xmlns:p14="http://schemas.microsoft.com/office/powerpoint/2010/main" val="13301236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1691F2D6-F259-49DC-818B-21C2334DA1AC}" type="datetimeFigureOut">
              <a:rPr lang="zh-TW" altLang="en-US" smtClean="0">
                <a:solidFill>
                  <a:prstClr val="black">
                    <a:tint val="75000"/>
                  </a:prstClr>
                </a:solidFill>
              </a:rPr>
              <a:pPr defTabSz="685800"/>
              <a:t>2021/11/18</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9DBEA27C-F241-4F6A-84D3-902A38E87BCF}" type="slidenum">
              <a:rPr lang="zh-TW" altLang="en-US" smtClean="0">
                <a:solidFill>
                  <a:prstClr val="black">
                    <a:tint val="75000"/>
                  </a:prstClr>
                </a:solidFill>
              </a:rPr>
              <a:pPr defTabSz="685800"/>
              <a:t>‹#›</a:t>
            </a:fld>
            <a:endParaRPr lang="zh-TW" altLang="en-US">
              <a:solidFill>
                <a:prstClr val="black">
                  <a:tint val="75000"/>
                </a:prstClr>
              </a:solidFill>
            </a:endParaRPr>
          </a:p>
        </p:txBody>
      </p:sp>
    </p:spTree>
    <p:extLst>
      <p:ext uri="{BB962C8B-B14F-4D97-AF65-F5344CB8AC3E}">
        <p14:creationId xmlns:p14="http://schemas.microsoft.com/office/powerpoint/2010/main" val="28079955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36786;&#31185;&#22823;&#27155;&#26032;&#24314;&#35336;&#21123;&#26360;&#20462;&#27491;(1101025).docx"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658894822.891221.mp4"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627915" y="1844824"/>
            <a:ext cx="8132440" cy="1872208"/>
          </a:xfrm>
        </p:spPr>
        <p:txBody>
          <a:bodyPr>
            <a:normAutofit/>
          </a:bodyPr>
          <a:lstStyle/>
          <a:p>
            <a:r>
              <a:rPr lang="zh-TW" altLang="en-US" sz="3600" dirty="0">
                <a:latin typeface="華康娃娃體" panose="040B0509000000000000" pitchFamily="81" charset="-120"/>
                <a:ea typeface="華康娃娃體" panose="040B0509000000000000" pitchFamily="81" charset="-120"/>
              </a:rPr>
              <a:t>讓我們帶您一同領略 </a:t>
            </a:r>
            <a:br>
              <a:rPr lang="en-US" altLang="zh-TW" sz="3600" dirty="0">
                <a:latin typeface="華康娃娃體" panose="040B0509000000000000" pitchFamily="81" charset="-120"/>
                <a:ea typeface="華康娃娃體" panose="040B0509000000000000" pitchFamily="81" charset="-120"/>
              </a:rPr>
            </a:br>
            <a:r>
              <a:rPr lang="zh-TW" altLang="en-US" sz="6000" b="1" dirty="0">
                <a:solidFill>
                  <a:srgbClr val="00B050"/>
                </a:solidFill>
              </a:rPr>
              <a:t>新</a:t>
            </a:r>
            <a:r>
              <a:rPr lang="zh-TW" altLang="en-US" sz="6000" b="1" dirty="0">
                <a:solidFill>
                  <a:schemeClr val="accent2">
                    <a:lumMod val="75000"/>
                  </a:schemeClr>
                </a:solidFill>
              </a:rPr>
              <a:t>中</a:t>
            </a:r>
            <a:r>
              <a:rPr lang="zh-TW" altLang="en-US" sz="6000" b="1" dirty="0">
                <a:solidFill>
                  <a:schemeClr val="accent4">
                    <a:lumMod val="75000"/>
                  </a:schemeClr>
                </a:solidFill>
              </a:rPr>
              <a:t>境</a:t>
            </a:r>
            <a:r>
              <a:rPr lang="zh-TW" altLang="en-US" sz="6000" b="1" dirty="0">
                <a:solidFill>
                  <a:srgbClr val="FFC000"/>
                </a:solidFill>
              </a:rPr>
              <a:t>好</a:t>
            </a:r>
            <a:r>
              <a:rPr lang="zh-TW" altLang="en-US" sz="6000" b="1" dirty="0"/>
              <a:t> </a:t>
            </a:r>
            <a:r>
              <a:rPr lang="en-US" altLang="zh-TW" sz="6000" b="1" dirty="0">
                <a:latin typeface="AngsanaUPC" panose="02020603050405020304" pitchFamily="18" charset="-34"/>
                <a:cs typeface="AngsanaUPC" panose="02020603050405020304" pitchFamily="18" charset="-34"/>
              </a:rPr>
              <a:t>·</a:t>
            </a:r>
            <a:r>
              <a:rPr lang="zh-TW" altLang="en-US" sz="6000" b="1" dirty="0">
                <a:latin typeface="AngsanaUPC" panose="02020603050405020304" pitchFamily="18" charset="-34"/>
                <a:cs typeface="AngsanaUPC" panose="02020603050405020304" pitchFamily="18" charset="-34"/>
              </a:rPr>
              <a:t> </a:t>
            </a:r>
            <a:r>
              <a:rPr lang="zh-TW" altLang="en-US" sz="6000" b="1" dirty="0">
                <a:solidFill>
                  <a:srgbClr val="FF0000"/>
                </a:solidFill>
                <a:latin typeface="AngsanaUPC" panose="02020603050405020304" pitchFamily="18" charset="-34"/>
                <a:cs typeface="AngsanaUPC" panose="02020603050405020304" pitchFamily="18" charset="-34"/>
              </a:rPr>
              <a:t>幸</a:t>
            </a:r>
            <a:r>
              <a:rPr lang="zh-TW" altLang="en-US" sz="6000" b="1" dirty="0">
                <a:solidFill>
                  <a:srgbClr val="0070C0"/>
                </a:solidFill>
                <a:latin typeface="AngsanaUPC" panose="02020603050405020304" pitchFamily="18" charset="-34"/>
                <a:cs typeface="AngsanaUPC" panose="02020603050405020304" pitchFamily="18" charset="-34"/>
              </a:rPr>
              <a:t>福</a:t>
            </a:r>
            <a:r>
              <a:rPr lang="zh-TW" altLang="en-US" sz="6000" b="1" dirty="0">
                <a:solidFill>
                  <a:schemeClr val="bg1">
                    <a:lumMod val="50000"/>
                  </a:schemeClr>
                </a:solidFill>
                <a:latin typeface="AngsanaUPC" panose="02020603050405020304" pitchFamily="18" charset="-34"/>
                <a:cs typeface="AngsanaUPC" panose="02020603050405020304" pitchFamily="18" charset="-34"/>
              </a:rPr>
              <a:t>學</a:t>
            </a:r>
            <a:r>
              <a:rPr lang="zh-TW" altLang="en-US" sz="6000" b="1" dirty="0">
                <a:solidFill>
                  <a:schemeClr val="accent6">
                    <a:lumMod val="75000"/>
                  </a:schemeClr>
                </a:solidFill>
                <a:latin typeface="AngsanaUPC" panose="02020603050405020304" pitchFamily="18" charset="-34"/>
                <a:cs typeface="AngsanaUPC" panose="02020603050405020304" pitchFamily="18" charset="-34"/>
              </a:rPr>
              <a:t>習</a:t>
            </a:r>
            <a:endParaRPr lang="zh-TW" altLang="en-US" sz="6000" dirty="0"/>
          </a:p>
        </p:txBody>
      </p:sp>
      <p:sp>
        <p:nvSpPr>
          <p:cNvPr id="3" name="副標題 2"/>
          <p:cNvSpPr>
            <a:spLocks noGrp="1"/>
          </p:cNvSpPr>
          <p:nvPr>
            <p:ph type="subTitle" idx="1"/>
          </p:nvPr>
        </p:nvSpPr>
        <p:spPr>
          <a:xfrm>
            <a:off x="6300192" y="1196752"/>
            <a:ext cx="2414481" cy="576064"/>
          </a:xfrm>
        </p:spPr>
        <p:txBody>
          <a:bodyPr>
            <a:normAutofit fontScale="85000" lnSpcReduction="10000"/>
          </a:bodyPr>
          <a:lstStyle/>
          <a:p>
            <a:r>
              <a:rPr lang="zh-TW" altLang="en-US" sz="2400" dirty="0">
                <a:solidFill>
                  <a:srgbClr val="00B050"/>
                </a:solidFill>
                <a:latin typeface="華康中特圓體(P)" panose="020F0800000000000000" pitchFamily="34" charset="-120"/>
                <a:ea typeface="華康中特圓體(P)" panose="020F0800000000000000" pitchFamily="34" charset="-120"/>
              </a:rPr>
              <a:t>報告人</a:t>
            </a:r>
            <a:r>
              <a:rPr lang="en-US" altLang="zh-TW" sz="2400" dirty="0">
                <a:solidFill>
                  <a:srgbClr val="00B050"/>
                </a:solidFill>
                <a:latin typeface="華康中特圓體(P)" panose="020F0800000000000000" pitchFamily="34" charset="-120"/>
                <a:ea typeface="華康中特圓體(P)" panose="020F0800000000000000" pitchFamily="34" charset="-120"/>
              </a:rPr>
              <a:t>:</a:t>
            </a:r>
            <a:r>
              <a:rPr lang="zh-TW" altLang="en-US" sz="2400" dirty="0">
                <a:solidFill>
                  <a:srgbClr val="00B050"/>
                </a:solidFill>
                <a:latin typeface="華康中特圓體(P)" panose="020F0800000000000000" pitchFamily="34" charset="-120"/>
                <a:ea typeface="華康中特圓體(P)" panose="020F0800000000000000" pitchFamily="34" charset="-120"/>
              </a:rPr>
              <a:t> 歐靜瑜校長</a:t>
            </a:r>
          </a:p>
        </p:txBody>
      </p:sp>
      <p:sp>
        <p:nvSpPr>
          <p:cNvPr id="4" name="標題 1"/>
          <p:cNvSpPr txBox="1">
            <a:spLocks/>
          </p:cNvSpPr>
          <p:nvPr/>
        </p:nvSpPr>
        <p:spPr>
          <a:xfrm>
            <a:off x="4283968" y="548680"/>
            <a:ext cx="4536504" cy="576064"/>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en-US" sz="2400" dirty="0">
                <a:latin typeface="華康中特圓體(P)" panose="020F0800000000000000" pitchFamily="34" charset="-120"/>
                <a:ea typeface="華康中特圓體(P)" panose="020F0800000000000000" pitchFamily="34" charset="-120"/>
                <a:cs typeface="AngsanaUPC" panose="02020603050405020304" pitchFamily="18" charset="-34"/>
              </a:rPr>
              <a:t>新社高中農科大樓經費申請說明</a:t>
            </a:r>
            <a:endParaRPr lang="zh-TW" altLang="en-US" sz="2400" dirty="0">
              <a:latin typeface="華康中特圓體(P)" panose="020F0800000000000000" pitchFamily="34" charset="-120"/>
              <a:ea typeface="華康中特圓體(P)" panose="020F0800000000000000" pitchFamily="34" charset="-120"/>
            </a:endParaRPr>
          </a:p>
        </p:txBody>
      </p:sp>
    </p:spTree>
    <p:extLst>
      <p:ext uri="{BB962C8B-B14F-4D97-AF65-F5344CB8AC3E}">
        <p14:creationId xmlns:p14="http://schemas.microsoft.com/office/powerpoint/2010/main" val="1368846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12" y="0"/>
            <a:ext cx="9247216" cy="6858000"/>
          </a:xfrm>
          <a:prstGeom prst="rect">
            <a:avLst/>
          </a:prstGeom>
        </p:spPr>
      </p:pic>
      <p:sp>
        <p:nvSpPr>
          <p:cNvPr id="3" name="文字方塊 2"/>
          <p:cNvSpPr txBox="1"/>
          <p:nvPr/>
        </p:nvSpPr>
        <p:spPr>
          <a:xfrm>
            <a:off x="5292078" y="878616"/>
            <a:ext cx="1620957" cy="523220"/>
          </a:xfrm>
          <a:prstGeom prst="rect">
            <a:avLst/>
          </a:prstGeom>
          <a:noFill/>
        </p:spPr>
        <p:txBody>
          <a:bodyPr wrap="none" rtlCol="0">
            <a:spAutoFit/>
          </a:bodyPr>
          <a:lstStyle/>
          <a:p>
            <a:r>
              <a:rPr lang="zh-TW" altLang="en-US" sz="2800" b="1" dirty="0">
                <a:solidFill>
                  <a:schemeClr val="bg1"/>
                </a:solidFill>
              </a:rPr>
              <a:t>學校願景</a:t>
            </a:r>
          </a:p>
        </p:txBody>
      </p:sp>
      <p:sp>
        <p:nvSpPr>
          <p:cNvPr id="4" name="圓角矩形 3"/>
          <p:cNvSpPr/>
          <p:nvPr/>
        </p:nvSpPr>
        <p:spPr>
          <a:xfrm>
            <a:off x="5348060" y="1477019"/>
            <a:ext cx="2952328" cy="41377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zh-TW" altLang="en-US" sz="2400" b="1" dirty="0">
                <a:solidFill>
                  <a:srgbClr val="00B050"/>
                </a:solidFill>
              </a:rPr>
              <a:t>新</a:t>
            </a:r>
            <a:r>
              <a:rPr lang="zh-TW" altLang="en-US" sz="2400" b="1" dirty="0">
                <a:solidFill>
                  <a:schemeClr val="accent2">
                    <a:lumMod val="75000"/>
                  </a:schemeClr>
                </a:solidFill>
              </a:rPr>
              <a:t>中</a:t>
            </a:r>
            <a:r>
              <a:rPr lang="zh-TW" altLang="en-US" sz="2400" b="1" dirty="0">
                <a:solidFill>
                  <a:schemeClr val="accent4">
                    <a:lumMod val="75000"/>
                  </a:schemeClr>
                </a:solidFill>
              </a:rPr>
              <a:t>境</a:t>
            </a:r>
            <a:r>
              <a:rPr lang="zh-TW" altLang="en-US" sz="2400" b="1" dirty="0">
                <a:solidFill>
                  <a:srgbClr val="FFC000"/>
                </a:solidFill>
              </a:rPr>
              <a:t>好</a:t>
            </a:r>
            <a:r>
              <a:rPr lang="zh-TW" altLang="en-US" sz="2400" b="1" dirty="0"/>
              <a:t> </a:t>
            </a:r>
            <a:r>
              <a:rPr lang="en-US" altLang="zh-TW" sz="2400" b="1" dirty="0">
                <a:latin typeface="AngsanaUPC" panose="02020603050405020304" pitchFamily="18" charset="-34"/>
                <a:cs typeface="AngsanaUPC" panose="02020603050405020304" pitchFamily="18" charset="-34"/>
              </a:rPr>
              <a:t>·</a:t>
            </a:r>
            <a:r>
              <a:rPr lang="zh-TW" altLang="en-US" sz="2400" b="1" dirty="0">
                <a:latin typeface="AngsanaUPC" panose="02020603050405020304" pitchFamily="18" charset="-34"/>
                <a:cs typeface="AngsanaUPC" panose="02020603050405020304" pitchFamily="18" charset="-34"/>
              </a:rPr>
              <a:t> </a:t>
            </a:r>
            <a:r>
              <a:rPr lang="zh-TW" altLang="en-US" sz="2400" b="1" dirty="0">
                <a:solidFill>
                  <a:srgbClr val="FF0000"/>
                </a:solidFill>
                <a:latin typeface="AngsanaUPC" panose="02020603050405020304" pitchFamily="18" charset="-34"/>
                <a:cs typeface="AngsanaUPC" panose="02020603050405020304" pitchFamily="18" charset="-34"/>
              </a:rPr>
              <a:t>幸</a:t>
            </a:r>
            <a:r>
              <a:rPr lang="zh-TW" altLang="en-US" sz="2400" b="1" dirty="0">
                <a:solidFill>
                  <a:srgbClr val="0070C0"/>
                </a:solidFill>
                <a:latin typeface="AngsanaUPC" panose="02020603050405020304" pitchFamily="18" charset="-34"/>
                <a:cs typeface="AngsanaUPC" panose="02020603050405020304" pitchFamily="18" charset="-34"/>
              </a:rPr>
              <a:t>福</a:t>
            </a:r>
            <a:r>
              <a:rPr lang="zh-TW" altLang="en-US" sz="2400" b="1" dirty="0">
                <a:solidFill>
                  <a:schemeClr val="bg1">
                    <a:lumMod val="50000"/>
                  </a:schemeClr>
                </a:solidFill>
                <a:latin typeface="AngsanaUPC" panose="02020603050405020304" pitchFamily="18" charset="-34"/>
                <a:cs typeface="AngsanaUPC" panose="02020603050405020304" pitchFamily="18" charset="-34"/>
              </a:rPr>
              <a:t>學</a:t>
            </a:r>
            <a:r>
              <a:rPr lang="zh-TW" altLang="en-US" sz="2400" b="1" dirty="0">
                <a:solidFill>
                  <a:schemeClr val="accent6">
                    <a:lumMod val="75000"/>
                  </a:schemeClr>
                </a:solidFill>
                <a:latin typeface="AngsanaUPC" panose="02020603050405020304" pitchFamily="18" charset="-34"/>
                <a:cs typeface="AngsanaUPC" panose="02020603050405020304" pitchFamily="18" charset="-34"/>
              </a:rPr>
              <a:t>習</a:t>
            </a:r>
            <a:endParaRPr lang="zh-TW" altLang="en-US" sz="2400" dirty="0"/>
          </a:p>
        </p:txBody>
      </p:sp>
      <p:sp>
        <p:nvSpPr>
          <p:cNvPr id="5" name="文字方塊 4"/>
          <p:cNvSpPr txBox="1"/>
          <p:nvPr/>
        </p:nvSpPr>
        <p:spPr>
          <a:xfrm>
            <a:off x="5292079" y="4149080"/>
            <a:ext cx="1620957" cy="523220"/>
          </a:xfrm>
          <a:prstGeom prst="rect">
            <a:avLst/>
          </a:prstGeom>
          <a:noFill/>
        </p:spPr>
        <p:txBody>
          <a:bodyPr wrap="none" rtlCol="0">
            <a:spAutoFit/>
          </a:bodyPr>
          <a:lstStyle/>
          <a:p>
            <a:r>
              <a:rPr lang="zh-TW" altLang="en-US" sz="2800" b="1" dirty="0">
                <a:solidFill>
                  <a:schemeClr val="bg1"/>
                </a:solidFill>
              </a:rPr>
              <a:t>辦學目標</a:t>
            </a:r>
          </a:p>
        </p:txBody>
      </p:sp>
      <p:sp>
        <p:nvSpPr>
          <p:cNvPr id="6" name="圓角矩形 5"/>
          <p:cNvSpPr/>
          <p:nvPr/>
        </p:nvSpPr>
        <p:spPr>
          <a:xfrm>
            <a:off x="6948754" y="4203801"/>
            <a:ext cx="1351634" cy="413777"/>
          </a:xfrm>
          <a:prstGeom prst="roundRect">
            <a:avLst/>
          </a:prstGeom>
          <a:solidFill>
            <a:schemeClr val="accent6">
              <a:lumMod val="60000"/>
              <a:lumOff val="40000"/>
              <a:alpha val="62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zh-TW" altLang="en-US" sz="2400" dirty="0"/>
              <a:t>真善美</a:t>
            </a:r>
          </a:p>
        </p:txBody>
      </p:sp>
      <p:sp>
        <p:nvSpPr>
          <p:cNvPr id="7" name="文字方塊 6"/>
          <p:cNvSpPr txBox="1"/>
          <p:nvPr/>
        </p:nvSpPr>
        <p:spPr>
          <a:xfrm>
            <a:off x="5308781" y="4943083"/>
            <a:ext cx="1620957" cy="523220"/>
          </a:xfrm>
          <a:prstGeom prst="rect">
            <a:avLst/>
          </a:prstGeom>
          <a:noFill/>
        </p:spPr>
        <p:txBody>
          <a:bodyPr wrap="none" rtlCol="0">
            <a:spAutoFit/>
          </a:bodyPr>
          <a:lstStyle/>
          <a:p>
            <a:r>
              <a:rPr lang="zh-TW" altLang="en-US" sz="2800" b="1" dirty="0">
                <a:solidFill>
                  <a:schemeClr val="bg1"/>
                </a:solidFill>
              </a:rPr>
              <a:t>學生圖像</a:t>
            </a:r>
          </a:p>
        </p:txBody>
      </p:sp>
      <p:sp>
        <p:nvSpPr>
          <p:cNvPr id="8" name="圓角矩形 7"/>
          <p:cNvSpPr/>
          <p:nvPr/>
        </p:nvSpPr>
        <p:spPr>
          <a:xfrm>
            <a:off x="6932236" y="4943083"/>
            <a:ext cx="1368152" cy="1662705"/>
          </a:xfrm>
          <a:prstGeom prst="roundRect">
            <a:avLst/>
          </a:prstGeom>
          <a:solidFill>
            <a:schemeClr val="accent6">
              <a:lumMod val="60000"/>
              <a:lumOff val="40000"/>
              <a:alpha val="62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zh-TW" altLang="en-US" sz="2400" dirty="0"/>
              <a:t>解決力</a:t>
            </a:r>
            <a:endParaRPr lang="en-US" altLang="zh-TW" sz="2400" dirty="0"/>
          </a:p>
          <a:p>
            <a:pPr algn="ctr"/>
            <a:r>
              <a:rPr lang="zh-TW" altLang="en-US" sz="2400" dirty="0"/>
              <a:t>團隊力</a:t>
            </a:r>
            <a:endParaRPr lang="en-US" altLang="zh-TW" sz="2400" dirty="0"/>
          </a:p>
          <a:p>
            <a:pPr algn="ctr"/>
            <a:r>
              <a:rPr lang="zh-TW" altLang="en-US" sz="2400" dirty="0"/>
              <a:t>關懷力</a:t>
            </a:r>
            <a:endParaRPr lang="en-US" altLang="zh-TW" sz="2400" dirty="0"/>
          </a:p>
          <a:p>
            <a:pPr algn="ctr"/>
            <a:r>
              <a:rPr lang="zh-TW" altLang="en-US" sz="2400" dirty="0"/>
              <a:t>健美力</a:t>
            </a:r>
          </a:p>
        </p:txBody>
      </p:sp>
      <p:pic>
        <p:nvPicPr>
          <p:cNvPr id="9" name="圖片 8"/>
          <p:cNvPicPr>
            <a:picLocks noChangeAspect="1"/>
          </p:cNvPicPr>
          <p:nvPr/>
        </p:nvPicPr>
        <p:blipFill>
          <a:blip r:embed="rId4"/>
          <a:stretch>
            <a:fillRect/>
          </a:stretch>
        </p:blipFill>
        <p:spPr>
          <a:xfrm>
            <a:off x="-36512" y="0"/>
            <a:ext cx="3744416" cy="6858000"/>
          </a:xfrm>
          <a:prstGeom prst="rect">
            <a:avLst/>
          </a:prstGeom>
        </p:spPr>
      </p:pic>
      <p:sp>
        <p:nvSpPr>
          <p:cNvPr id="13" name="圓角矩形 12"/>
          <p:cNvSpPr/>
          <p:nvPr/>
        </p:nvSpPr>
        <p:spPr>
          <a:xfrm>
            <a:off x="3923928" y="6381328"/>
            <a:ext cx="432048" cy="36004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TW" dirty="0"/>
              <a:t>1</a:t>
            </a:r>
            <a:endParaRPr lang="zh-TW" altLang="en-US" dirty="0"/>
          </a:p>
        </p:txBody>
      </p:sp>
    </p:spTree>
    <p:extLst>
      <p:ext uri="{BB962C8B-B14F-4D97-AF65-F5344CB8AC3E}">
        <p14:creationId xmlns:p14="http://schemas.microsoft.com/office/powerpoint/2010/main" val="2287190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animBg="1"/>
      <p:bldP spid="7" grpId="0"/>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97948" y="725224"/>
            <a:ext cx="3754760" cy="801896"/>
          </a:xfrm>
        </p:spPr>
        <p:txBody>
          <a:bodyPr/>
          <a:lstStyle/>
          <a:p>
            <a:r>
              <a:rPr lang="zh-TW" altLang="en-US" dirty="0">
                <a:latin typeface="華康中特圓體" panose="020F0809000000000000" pitchFamily="49" charset="-120"/>
                <a:ea typeface="華康中特圓體" panose="020F0809000000000000" pitchFamily="49" charset="-120"/>
              </a:rPr>
              <a:t>校史沿革簡述</a:t>
            </a:r>
          </a:p>
        </p:txBody>
      </p:sp>
      <p:pic>
        <p:nvPicPr>
          <p:cNvPr id="3" name="圖片 2"/>
          <p:cNvPicPr>
            <a:picLocks noChangeAspect="1"/>
          </p:cNvPicPr>
          <p:nvPr/>
        </p:nvPicPr>
        <p:blipFill rotWithShape="1">
          <a:blip r:embed="rId3" cstate="print">
            <a:extLst>
              <a:ext uri="{28A0092B-C50C-407E-A947-70E740481C1C}">
                <a14:useLocalDpi xmlns:a14="http://schemas.microsoft.com/office/drawing/2010/main" val="0"/>
              </a:ext>
            </a:extLst>
          </a:blip>
          <a:srcRect l="17721" t="11428" r="15077"/>
          <a:stretch/>
        </p:blipFill>
        <p:spPr>
          <a:xfrm>
            <a:off x="395536" y="563203"/>
            <a:ext cx="2567493" cy="6016144"/>
          </a:xfrm>
          <a:prstGeom prst="rect">
            <a:avLst/>
          </a:prstGeom>
        </p:spPr>
      </p:pic>
      <p:sp>
        <p:nvSpPr>
          <p:cNvPr id="5" name="流程圖: 接點 4"/>
          <p:cNvSpPr/>
          <p:nvPr/>
        </p:nvSpPr>
        <p:spPr>
          <a:xfrm>
            <a:off x="3275856" y="5373216"/>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cxnSp>
        <p:nvCxnSpPr>
          <p:cNvPr id="7" name="直線接點 6"/>
          <p:cNvCxnSpPr>
            <a:stCxn id="5" idx="6"/>
          </p:cNvCxnSpPr>
          <p:nvPr/>
        </p:nvCxnSpPr>
        <p:spPr>
          <a:xfrm>
            <a:off x="3491880" y="5481228"/>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sp>
        <p:nvSpPr>
          <p:cNvPr id="11" name="流程圖: 接點 10"/>
          <p:cNvSpPr/>
          <p:nvPr/>
        </p:nvSpPr>
        <p:spPr>
          <a:xfrm>
            <a:off x="3275856" y="4558950"/>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cxnSp>
        <p:nvCxnSpPr>
          <p:cNvPr id="12" name="直線接點 11"/>
          <p:cNvCxnSpPr>
            <a:stCxn id="11" idx="6"/>
          </p:cNvCxnSpPr>
          <p:nvPr/>
        </p:nvCxnSpPr>
        <p:spPr>
          <a:xfrm>
            <a:off x="3491880" y="4666962"/>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grpSp>
        <p:nvGrpSpPr>
          <p:cNvPr id="4" name="群組 3"/>
          <p:cNvGrpSpPr/>
          <p:nvPr/>
        </p:nvGrpSpPr>
        <p:grpSpPr>
          <a:xfrm>
            <a:off x="3275856" y="3784149"/>
            <a:ext cx="360040" cy="216024"/>
            <a:chOff x="3275856" y="3784149"/>
            <a:chExt cx="360040" cy="216024"/>
          </a:xfrm>
        </p:grpSpPr>
        <p:sp>
          <p:nvSpPr>
            <p:cNvPr id="13" name="流程圖: 接點 12"/>
            <p:cNvSpPr/>
            <p:nvPr/>
          </p:nvSpPr>
          <p:spPr>
            <a:xfrm>
              <a:off x="3275856" y="3784149"/>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cxnSp>
          <p:nvCxnSpPr>
            <p:cNvPr id="14" name="直線接點 13"/>
            <p:cNvCxnSpPr>
              <a:stCxn id="13" idx="6"/>
            </p:cNvCxnSpPr>
            <p:nvPr/>
          </p:nvCxnSpPr>
          <p:spPr>
            <a:xfrm>
              <a:off x="3491880" y="3892161"/>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grpSp>
      <p:sp>
        <p:nvSpPr>
          <p:cNvPr id="15" name="流程圖: 接點 14"/>
          <p:cNvSpPr/>
          <p:nvPr/>
        </p:nvSpPr>
        <p:spPr>
          <a:xfrm>
            <a:off x="3275856" y="2996952"/>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cxnSp>
        <p:nvCxnSpPr>
          <p:cNvPr id="16" name="直線接點 15"/>
          <p:cNvCxnSpPr>
            <a:stCxn id="15" idx="6"/>
          </p:cNvCxnSpPr>
          <p:nvPr/>
        </p:nvCxnSpPr>
        <p:spPr>
          <a:xfrm>
            <a:off x="3491880" y="3104964"/>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sp>
        <p:nvSpPr>
          <p:cNvPr id="17" name="流程圖: 接點 16"/>
          <p:cNvSpPr/>
          <p:nvPr/>
        </p:nvSpPr>
        <p:spPr>
          <a:xfrm>
            <a:off x="3275856" y="1988840"/>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cxnSp>
        <p:nvCxnSpPr>
          <p:cNvPr id="18" name="直線接點 17"/>
          <p:cNvCxnSpPr>
            <a:stCxn id="17" idx="6"/>
          </p:cNvCxnSpPr>
          <p:nvPr/>
        </p:nvCxnSpPr>
        <p:spPr>
          <a:xfrm>
            <a:off x="3491880" y="2096852"/>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sp>
        <p:nvSpPr>
          <p:cNvPr id="20" name="文字方塊 19"/>
          <p:cNvSpPr txBox="1"/>
          <p:nvPr/>
        </p:nvSpPr>
        <p:spPr>
          <a:xfrm>
            <a:off x="3607304" y="5296562"/>
            <a:ext cx="3416320" cy="646331"/>
          </a:xfrm>
          <a:prstGeom prst="rect">
            <a:avLst/>
          </a:prstGeom>
          <a:noFill/>
        </p:spPr>
        <p:txBody>
          <a:bodyPr wrap="none" rtlCol="0">
            <a:spAutoFit/>
          </a:bodyPr>
          <a:lstStyle/>
          <a:p>
            <a:pPr lvl="0"/>
            <a:r>
              <a:rPr lang="zh-TW" altLang="en-US" dirty="0"/>
              <a:t>於民國</a:t>
            </a:r>
            <a:r>
              <a:rPr lang="en-US" altLang="en-US" dirty="0"/>
              <a:t>14 </a:t>
            </a:r>
            <a:r>
              <a:rPr lang="zh-TW" altLang="en-US" dirty="0"/>
              <a:t>年</a:t>
            </a:r>
            <a:r>
              <a:rPr lang="en-US" altLang="en-US" dirty="0"/>
              <a:t>3 </a:t>
            </a:r>
            <a:r>
              <a:rPr lang="zh-TW" altLang="en-US" dirty="0"/>
              <a:t>月</a:t>
            </a:r>
            <a:r>
              <a:rPr lang="en-US" altLang="en-US" dirty="0"/>
              <a:t>26 </a:t>
            </a:r>
            <a:r>
              <a:rPr lang="zh-TW" altLang="en-US" dirty="0"/>
              <a:t>日</a:t>
            </a:r>
            <a:endParaRPr lang="en-US" altLang="zh-TW" dirty="0"/>
          </a:p>
          <a:p>
            <a:pPr lvl="0"/>
            <a:r>
              <a:rPr lang="zh-TW" altLang="en-US" dirty="0"/>
              <a:t>在新社公學校附設農業補習學校</a:t>
            </a:r>
          </a:p>
        </p:txBody>
      </p:sp>
      <p:sp>
        <p:nvSpPr>
          <p:cNvPr id="21" name="文字方塊 20"/>
          <p:cNvSpPr txBox="1"/>
          <p:nvPr/>
        </p:nvSpPr>
        <p:spPr>
          <a:xfrm>
            <a:off x="3635896" y="4506022"/>
            <a:ext cx="4108817" cy="646331"/>
          </a:xfrm>
          <a:prstGeom prst="rect">
            <a:avLst/>
          </a:prstGeom>
          <a:noFill/>
        </p:spPr>
        <p:txBody>
          <a:bodyPr wrap="none" rtlCol="0">
            <a:spAutoFit/>
          </a:bodyPr>
          <a:lstStyle/>
          <a:p>
            <a:pPr lvl="0"/>
            <a:r>
              <a:rPr lang="zh-TW" altLang="en-US" dirty="0"/>
              <a:t>民國</a:t>
            </a:r>
            <a:r>
              <a:rPr lang="en-US" altLang="en-US" dirty="0"/>
              <a:t>23 </a:t>
            </a:r>
            <a:r>
              <a:rPr lang="zh-TW" altLang="en-US" dirty="0"/>
              <a:t>年</a:t>
            </a:r>
            <a:endParaRPr lang="en-US" altLang="zh-TW" dirty="0"/>
          </a:p>
          <a:p>
            <a:pPr lvl="0"/>
            <a:r>
              <a:rPr lang="zh-TW" altLang="en-US" dirty="0"/>
              <a:t>更名為「臺中州立東勢農林國民學校」</a:t>
            </a:r>
          </a:p>
        </p:txBody>
      </p:sp>
      <p:sp>
        <p:nvSpPr>
          <p:cNvPr id="22" name="文字方塊 21"/>
          <p:cNvSpPr txBox="1"/>
          <p:nvPr/>
        </p:nvSpPr>
        <p:spPr>
          <a:xfrm>
            <a:off x="3635896" y="3715483"/>
            <a:ext cx="4608512" cy="646331"/>
          </a:xfrm>
          <a:prstGeom prst="rect">
            <a:avLst/>
          </a:prstGeom>
          <a:noFill/>
        </p:spPr>
        <p:txBody>
          <a:bodyPr wrap="square" rtlCol="0">
            <a:spAutoFit/>
          </a:bodyPr>
          <a:lstStyle/>
          <a:p>
            <a:pPr lvl="0"/>
            <a:r>
              <a:rPr lang="zh-TW" altLang="en-US" dirty="0"/>
              <a:t>臺灣光復</a:t>
            </a:r>
            <a:endParaRPr lang="en-US" altLang="zh-TW" dirty="0"/>
          </a:p>
          <a:p>
            <a:pPr lvl="0"/>
            <a:r>
              <a:rPr lang="zh-TW" altLang="en-US" dirty="0"/>
              <a:t>改名為「臺中縣立新社初級農業職業學校」</a:t>
            </a:r>
          </a:p>
        </p:txBody>
      </p:sp>
      <p:sp>
        <p:nvSpPr>
          <p:cNvPr id="23" name="文字方塊 22"/>
          <p:cNvSpPr txBox="1"/>
          <p:nvPr/>
        </p:nvSpPr>
        <p:spPr>
          <a:xfrm>
            <a:off x="3635896" y="2924944"/>
            <a:ext cx="4339650" cy="646331"/>
          </a:xfrm>
          <a:prstGeom prst="rect">
            <a:avLst/>
          </a:prstGeom>
          <a:noFill/>
        </p:spPr>
        <p:txBody>
          <a:bodyPr wrap="none" rtlCol="0">
            <a:spAutoFit/>
          </a:bodyPr>
          <a:lstStyle/>
          <a:p>
            <a:pPr lvl="0"/>
            <a:r>
              <a:rPr lang="zh-TW" altLang="en-US" dirty="0"/>
              <a:t>民國</a:t>
            </a:r>
            <a:r>
              <a:rPr lang="en-US" altLang="en-US" dirty="0"/>
              <a:t>68 </a:t>
            </a:r>
            <a:r>
              <a:rPr lang="zh-TW" altLang="en-US" dirty="0"/>
              <a:t>年</a:t>
            </a:r>
            <a:r>
              <a:rPr lang="en-US" altLang="en-US" dirty="0"/>
              <a:t>8 </a:t>
            </a:r>
            <a:r>
              <a:rPr lang="zh-TW" altLang="en-US" dirty="0"/>
              <a:t>月</a:t>
            </a:r>
            <a:r>
              <a:rPr lang="en-US" altLang="en-US" dirty="0"/>
              <a:t>1 </a:t>
            </a:r>
            <a:r>
              <a:rPr lang="zh-TW" altLang="en-US" dirty="0"/>
              <a:t>日</a:t>
            </a:r>
            <a:endParaRPr lang="en-US" altLang="zh-TW" dirty="0"/>
          </a:p>
          <a:p>
            <a:pPr lvl="0"/>
            <a:r>
              <a:rPr lang="zh-TW" altLang="en-US" dirty="0"/>
              <a:t>由新綜國中與新社國中合併成立新社國中</a:t>
            </a:r>
          </a:p>
        </p:txBody>
      </p:sp>
      <p:sp>
        <p:nvSpPr>
          <p:cNvPr id="24" name="文字方塊 23"/>
          <p:cNvSpPr txBox="1"/>
          <p:nvPr/>
        </p:nvSpPr>
        <p:spPr>
          <a:xfrm>
            <a:off x="3634611" y="1841919"/>
            <a:ext cx="4681805" cy="830997"/>
          </a:xfrm>
          <a:prstGeom prst="rect">
            <a:avLst/>
          </a:prstGeom>
          <a:noFill/>
        </p:spPr>
        <p:txBody>
          <a:bodyPr wrap="square" rtlCol="0">
            <a:spAutoFit/>
          </a:bodyPr>
          <a:lstStyle/>
          <a:p>
            <a:pPr lvl="0"/>
            <a:r>
              <a:rPr lang="zh-TW" altLang="en-US" sz="2400" b="1" dirty="0"/>
              <a:t>民國</a:t>
            </a:r>
            <a:r>
              <a:rPr lang="en-US" altLang="en-US" sz="2400" b="1" dirty="0"/>
              <a:t>87 </a:t>
            </a:r>
            <a:r>
              <a:rPr lang="zh-TW" altLang="en-US" sz="2400" b="1" dirty="0"/>
              <a:t>年改制為新社中學，</a:t>
            </a:r>
            <a:endParaRPr lang="en-US" altLang="zh-TW" sz="2400" b="1" dirty="0"/>
          </a:p>
          <a:p>
            <a:pPr lvl="0"/>
            <a:r>
              <a:rPr lang="en-US" altLang="zh-TW" sz="2400" b="1" dirty="0"/>
              <a:t>89</a:t>
            </a:r>
            <a:r>
              <a:rPr lang="zh-TW" altLang="en-US" sz="2400" b="1" dirty="0"/>
              <a:t>年更名臺中縣立新社高級中學</a:t>
            </a:r>
          </a:p>
        </p:txBody>
      </p:sp>
      <p:sp>
        <p:nvSpPr>
          <p:cNvPr id="25" name="圓角矩形 24"/>
          <p:cNvSpPr/>
          <p:nvPr/>
        </p:nvSpPr>
        <p:spPr>
          <a:xfrm>
            <a:off x="3950369" y="6219307"/>
            <a:ext cx="432048" cy="36004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TW" dirty="0"/>
              <a:t>2</a:t>
            </a:r>
            <a:endParaRPr lang="zh-TW" altLang="en-US" dirty="0"/>
          </a:p>
        </p:txBody>
      </p:sp>
    </p:spTree>
    <p:extLst>
      <p:ext uri="{BB962C8B-B14F-4D97-AF65-F5344CB8AC3E}">
        <p14:creationId xmlns:p14="http://schemas.microsoft.com/office/powerpoint/2010/main" val="3505126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97948" y="725224"/>
            <a:ext cx="3754760" cy="801896"/>
          </a:xfrm>
        </p:spPr>
        <p:txBody>
          <a:bodyPr/>
          <a:lstStyle/>
          <a:p>
            <a:r>
              <a:rPr lang="zh-TW" altLang="en-US" dirty="0">
                <a:solidFill>
                  <a:srgbClr val="00B050"/>
                </a:solidFill>
                <a:latin typeface="華康中特圓體" panose="020F0809000000000000" pitchFamily="49" charset="-120"/>
                <a:ea typeface="華康中特圓體" panose="020F0809000000000000" pitchFamily="49" charset="-120"/>
              </a:rPr>
              <a:t>農</a:t>
            </a:r>
            <a:r>
              <a:rPr lang="zh-TW" altLang="en-US" dirty="0">
                <a:latin typeface="華康中特圓體" panose="020F0809000000000000" pitchFamily="49" charset="-120"/>
                <a:ea typeface="華康中特圓體" panose="020F0809000000000000" pitchFamily="49" charset="-120"/>
              </a:rPr>
              <a:t>藝復</a:t>
            </a:r>
            <a:r>
              <a:rPr lang="zh-TW" altLang="en-US" dirty="0">
                <a:solidFill>
                  <a:srgbClr val="00B050"/>
                </a:solidFill>
                <a:latin typeface="華康中特圓體" panose="020F0809000000000000" pitchFamily="49" charset="-120"/>
                <a:ea typeface="華康中特圓體" panose="020F0809000000000000" pitchFamily="49" charset="-120"/>
              </a:rPr>
              <a:t>新</a:t>
            </a:r>
          </a:p>
        </p:txBody>
      </p:sp>
      <p:sp>
        <p:nvSpPr>
          <p:cNvPr id="5" name="流程圖: 接點 4"/>
          <p:cNvSpPr/>
          <p:nvPr/>
        </p:nvSpPr>
        <p:spPr>
          <a:xfrm>
            <a:off x="3690817" y="5564032"/>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7" name="直線接點 6"/>
          <p:cNvCxnSpPr>
            <a:stCxn id="5" idx="6"/>
          </p:cNvCxnSpPr>
          <p:nvPr/>
        </p:nvCxnSpPr>
        <p:spPr>
          <a:xfrm>
            <a:off x="3906841" y="5672044"/>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sp>
        <p:nvSpPr>
          <p:cNvPr id="11" name="流程圖: 接點 10"/>
          <p:cNvSpPr/>
          <p:nvPr/>
        </p:nvSpPr>
        <p:spPr>
          <a:xfrm>
            <a:off x="3690817" y="4605487"/>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12" name="直線接點 11"/>
          <p:cNvCxnSpPr>
            <a:stCxn id="11" idx="6"/>
          </p:cNvCxnSpPr>
          <p:nvPr/>
        </p:nvCxnSpPr>
        <p:spPr>
          <a:xfrm>
            <a:off x="3906841" y="4713499"/>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grpSp>
        <p:nvGrpSpPr>
          <p:cNvPr id="4" name="群組 3"/>
          <p:cNvGrpSpPr/>
          <p:nvPr/>
        </p:nvGrpSpPr>
        <p:grpSpPr>
          <a:xfrm>
            <a:off x="3671900" y="3808824"/>
            <a:ext cx="360040" cy="216024"/>
            <a:chOff x="3275856" y="3784149"/>
            <a:chExt cx="360040" cy="216024"/>
          </a:xfrm>
        </p:grpSpPr>
        <p:sp>
          <p:nvSpPr>
            <p:cNvPr id="13" name="流程圖: 接點 12"/>
            <p:cNvSpPr/>
            <p:nvPr/>
          </p:nvSpPr>
          <p:spPr>
            <a:xfrm>
              <a:off x="3275856" y="3784149"/>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14" name="直線接點 13"/>
            <p:cNvCxnSpPr>
              <a:stCxn id="13" idx="6"/>
            </p:cNvCxnSpPr>
            <p:nvPr/>
          </p:nvCxnSpPr>
          <p:spPr>
            <a:xfrm>
              <a:off x="3491880" y="3892161"/>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grpSp>
      <p:sp>
        <p:nvSpPr>
          <p:cNvPr id="15" name="流程圖: 接點 14"/>
          <p:cNvSpPr/>
          <p:nvPr/>
        </p:nvSpPr>
        <p:spPr>
          <a:xfrm>
            <a:off x="3635896" y="2958292"/>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16" name="直線接點 15"/>
          <p:cNvCxnSpPr>
            <a:cxnSpLocks/>
            <a:stCxn id="15" idx="6"/>
          </p:cNvCxnSpPr>
          <p:nvPr/>
        </p:nvCxnSpPr>
        <p:spPr>
          <a:xfrm>
            <a:off x="3851920" y="3066304"/>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sp>
        <p:nvSpPr>
          <p:cNvPr id="17" name="流程圖: 接點 16"/>
          <p:cNvSpPr/>
          <p:nvPr/>
        </p:nvSpPr>
        <p:spPr>
          <a:xfrm>
            <a:off x="3623466" y="1999747"/>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18" name="直線接點 17"/>
          <p:cNvCxnSpPr>
            <a:stCxn id="17" idx="6"/>
          </p:cNvCxnSpPr>
          <p:nvPr/>
        </p:nvCxnSpPr>
        <p:spPr>
          <a:xfrm>
            <a:off x="3839490" y="2107759"/>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sp>
        <p:nvSpPr>
          <p:cNvPr id="20" name="文字方塊 19"/>
          <p:cNvSpPr txBox="1"/>
          <p:nvPr/>
        </p:nvSpPr>
        <p:spPr>
          <a:xfrm>
            <a:off x="4159986" y="5266074"/>
            <a:ext cx="341632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於民國</a:t>
            </a:r>
            <a:r>
              <a:rPr kumimoji="0" lang="en-US" altLang="en-US" sz="1800" b="0" i="0" u="none" strike="noStrike" kern="1200" cap="none" spc="0" normalizeH="0" baseline="0" noProof="0" dirty="0">
                <a:ln>
                  <a:noFill/>
                </a:ln>
                <a:solidFill>
                  <a:prstClr val="black"/>
                </a:solidFill>
                <a:effectLst/>
                <a:uLnTx/>
                <a:uFillTx/>
                <a:latin typeface="Calibri"/>
                <a:ea typeface="+mn-ea"/>
                <a:cs typeface="+mn-cs"/>
              </a:rPr>
              <a:t>14 </a:t>
            </a:r>
            <a:r>
              <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年</a:t>
            </a:r>
            <a:r>
              <a:rPr kumimoji="0" lang="en-US" altLang="en-US" sz="1800" b="0" i="0" u="none" strike="noStrike" kern="1200" cap="none" spc="0" normalizeH="0" baseline="0" noProof="0" dirty="0">
                <a:ln>
                  <a:noFill/>
                </a:ln>
                <a:solidFill>
                  <a:prstClr val="black"/>
                </a:solidFill>
                <a:effectLst/>
                <a:uLnTx/>
                <a:uFillTx/>
                <a:latin typeface="Calibri"/>
                <a:ea typeface="+mn-ea"/>
                <a:cs typeface="+mn-cs"/>
              </a:rPr>
              <a:t>3 </a:t>
            </a:r>
            <a:r>
              <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月</a:t>
            </a:r>
            <a:r>
              <a:rPr kumimoji="0" lang="en-US" altLang="en-US" sz="1800" b="0" i="0" u="none" strike="noStrike" kern="1200" cap="none" spc="0" normalizeH="0" baseline="0" noProof="0" dirty="0">
                <a:ln>
                  <a:noFill/>
                </a:ln>
                <a:solidFill>
                  <a:prstClr val="black"/>
                </a:solidFill>
                <a:effectLst/>
                <a:uLnTx/>
                <a:uFillTx/>
                <a:latin typeface="Calibri"/>
                <a:ea typeface="+mn-ea"/>
                <a:cs typeface="+mn-cs"/>
              </a:rPr>
              <a:t>26 </a:t>
            </a:r>
            <a:r>
              <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日</a:t>
            </a:r>
            <a:endPar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在新社公學校附設農業補習學校</a:t>
            </a:r>
          </a:p>
        </p:txBody>
      </p:sp>
      <p:sp>
        <p:nvSpPr>
          <p:cNvPr id="21" name="文字方塊 20"/>
          <p:cNvSpPr txBox="1"/>
          <p:nvPr/>
        </p:nvSpPr>
        <p:spPr>
          <a:xfrm>
            <a:off x="4135767" y="4414841"/>
            <a:ext cx="410881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民國</a:t>
            </a:r>
            <a:r>
              <a:rPr kumimoji="0" lang="en-US" altLang="en-US" sz="1800" b="0" i="0" u="none" strike="noStrike" kern="1200" cap="none" spc="0" normalizeH="0" baseline="0" noProof="0" dirty="0">
                <a:ln>
                  <a:noFill/>
                </a:ln>
                <a:solidFill>
                  <a:prstClr val="black"/>
                </a:solidFill>
                <a:effectLst/>
                <a:uLnTx/>
                <a:uFillTx/>
                <a:latin typeface="Calibri"/>
                <a:ea typeface="+mn-ea"/>
                <a:cs typeface="+mn-cs"/>
              </a:rPr>
              <a:t>23 </a:t>
            </a:r>
            <a:r>
              <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年</a:t>
            </a:r>
            <a:endPar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更名為「臺中州立東勢農林國民學校」</a:t>
            </a:r>
          </a:p>
        </p:txBody>
      </p:sp>
      <p:sp>
        <p:nvSpPr>
          <p:cNvPr id="22" name="文字方塊 21"/>
          <p:cNvSpPr txBox="1"/>
          <p:nvPr/>
        </p:nvSpPr>
        <p:spPr>
          <a:xfrm>
            <a:off x="4114502" y="3633048"/>
            <a:ext cx="460851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臺灣光復</a:t>
            </a:r>
            <a:endParaRPr kumimoji="0" lang="en-US" altLang="zh-TW"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改名為「臺中縣立新社初級農業職業學校」</a:t>
            </a:r>
          </a:p>
        </p:txBody>
      </p:sp>
      <p:sp>
        <p:nvSpPr>
          <p:cNvPr id="23" name="文字方塊 22"/>
          <p:cNvSpPr txBox="1"/>
          <p:nvPr/>
        </p:nvSpPr>
        <p:spPr>
          <a:xfrm>
            <a:off x="4114502" y="2864950"/>
            <a:ext cx="4116812" cy="923330"/>
          </a:xfrm>
          <a:prstGeom prst="rect">
            <a:avLst/>
          </a:prstGeom>
          <a:noFill/>
        </p:spPr>
        <p:txBody>
          <a:bodyPr wrap="square" rtlCol="0">
            <a:spAutoFit/>
          </a:bodyPr>
          <a:lstStyle/>
          <a:p>
            <a:pPr lvl="0">
              <a:defRPr/>
            </a:pPr>
            <a:r>
              <a:rPr lang="zh-TW" altLang="en-US" dirty="0">
                <a:solidFill>
                  <a:prstClr val="black"/>
                </a:solidFill>
              </a:rPr>
              <a:t>民國</a:t>
            </a:r>
            <a:r>
              <a:rPr lang="en-US" altLang="zh-TW" dirty="0">
                <a:solidFill>
                  <a:prstClr val="black"/>
                </a:solidFill>
              </a:rPr>
              <a:t>87 </a:t>
            </a:r>
            <a:r>
              <a:rPr lang="zh-TW" altLang="en-US" dirty="0">
                <a:solidFill>
                  <a:prstClr val="black"/>
                </a:solidFill>
              </a:rPr>
              <a:t>年改制為新社中學，</a:t>
            </a:r>
          </a:p>
          <a:p>
            <a:pPr lvl="0">
              <a:defRPr/>
            </a:pPr>
            <a:r>
              <a:rPr lang="en-US" altLang="zh-TW" dirty="0">
                <a:solidFill>
                  <a:prstClr val="black"/>
                </a:solidFill>
              </a:rPr>
              <a:t>89</a:t>
            </a:r>
            <a:r>
              <a:rPr lang="zh-TW" altLang="en-US" dirty="0">
                <a:solidFill>
                  <a:prstClr val="black"/>
                </a:solidFill>
              </a:rPr>
              <a:t>年更名臺中縣立新社高級中學</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24" name="文字方塊 23"/>
          <p:cNvSpPr txBox="1"/>
          <p:nvPr/>
        </p:nvSpPr>
        <p:spPr>
          <a:xfrm>
            <a:off x="4114502" y="1496687"/>
            <a:ext cx="4681805" cy="1200329"/>
          </a:xfrm>
          <a:prstGeom prst="rect">
            <a:avLst/>
          </a:prstGeom>
          <a:noFill/>
        </p:spPr>
        <p:txBody>
          <a:bodyPr wrap="square" rtlCol="0">
            <a:spAutoFit/>
          </a:bodyPr>
          <a:lstStyle/>
          <a:p>
            <a:pPr lvl="0"/>
            <a:r>
              <a:rPr lang="zh-TW" altLang="en-US" sz="2400" b="1" dirty="0">
                <a:solidFill>
                  <a:prstClr val="black"/>
                </a:solidFill>
              </a:rPr>
              <a:t>民國</a:t>
            </a:r>
            <a:r>
              <a:rPr lang="en-US" altLang="zh-TW" sz="2400" b="1" dirty="0">
                <a:solidFill>
                  <a:prstClr val="black"/>
                </a:solidFill>
              </a:rPr>
              <a:t>105 </a:t>
            </a:r>
            <a:r>
              <a:rPr lang="zh-TW" altLang="en-US" sz="2400" b="1" dirty="0">
                <a:solidFill>
                  <a:prstClr val="black"/>
                </a:solidFill>
              </a:rPr>
              <a:t>年</a:t>
            </a:r>
            <a:r>
              <a:rPr lang="en-US" altLang="zh-TW" sz="2400" b="1" dirty="0">
                <a:solidFill>
                  <a:prstClr val="black"/>
                </a:solidFill>
              </a:rPr>
              <a:t>8 </a:t>
            </a:r>
            <a:r>
              <a:rPr lang="zh-TW" altLang="en-US" sz="2400" b="1" dirty="0">
                <a:solidFill>
                  <a:prstClr val="black"/>
                </a:solidFill>
              </a:rPr>
              <a:t>月</a:t>
            </a:r>
            <a:r>
              <a:rPr lang="en-US" altLang="zh-TW" sz="2400" b="1" dirty="0">
                <a:solidFill>
                  <a:prstClr val="black"/>
                </a:solidFill>
              </a:rPr>
              <a:t>1 </a:t>
            </a:r>
            <a:r>
              <a:rPr lang="zh-TW" altLang="en-US" sz="2400" b="1" dirty="0">
                <a:solidFill>
                  <a:prstClr val="black"/>
                </a:solidFill>
              </a:rPr>
              <a:t>日</a:t>
            </a:r>
            <a:br>
              <a:rPr lang="zh-TW" altLang="en-US" sz="2400" b="1" dirty="0">
                <a:solidFill>
                  <a:prstClr val="black"/>
                </a:solidFill>
              </a:rPr>
            </a:br>
            <a:r>
              <a:rPr lang="zh-TW" altLang="en-US" sz="2400" b="1" dirty="0">
                <a:solidFill>
                  <a:prstClr val="black"/>
                </a:solidFill>
              </a:rPr>
              <a:t>通過申請開始招生農經科</a:t>
            </a:r>
            <a:r>
              <a:rPr lang="en-US" altLang="zh-TW" sz="2400" b="1" dirty="0">
                <a:solidFill>
                  <a:prstClr val="black"/>
                </a:solidFill>
              </a:rPr>
              <a:t>1</a:t>
            </a:r>
            <a:r>
              <a:rPr lang="zh-TW" altLang="en-US" sz="2400" b="1" dirty="0">
                <a:solidFill>
                  <a:prstClr val="black"/>
                </a:solidFill>
              </a:rPr>
              <a:t>班、園藝科</a:t>
            </a:r>
            <a:r>
              <a:rPr lang="en-US" altLang="zh-TW" sz="2400" b="1" dirty="0">
                <a:solidFill>
                  <a:prstClr val="black"/>
                </a:solidFill>
              </a:rPr>
              <a:t>1</a:t>
            </a:r>
            <a:r>
              <a:rPr lang="zh-TW" altLang="en-US" sz="2400" b="1" dirty="0">
                <a:solidFill>
                  <a:prstClr val="black"/>
                </a:solidFill>
              </a:rPr>
              <a:t>班</a:t>
            </a:r>
            <a:endParaRPr kumimoji="0" lang="zh-TW" altLang="en-US"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25" name="圓角矩形 24"/>
          <p:cNvSpPr/>
          <p:nvPr/>
        </p:nvSpPr>
        <p:spPr>
          <a:xfrm>
            <a:off x="3950369" y="6219307"/>
            <a:ext cx="432048" cy="36004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white"/>
                </a:solidFill>
                <a:effectLst/>
                <a:uLnTx/>
                <a:uFillTx/>
                <a:latin typeface="Calibri"/>
                <a:ea typeface="新細明體" panose="02020500000000000000" pitchFamily="18" charset="-120"/>
                <a:cs typeface="+mn-cs"/>
              </a:rPr>
              <a:t>3</a:t>
            </a:r>
            <a:endParaRPr kumimoji="0" lang="zh-TW" altLang="en-US" sz="1800" b="0" i="0" u="none" strike="noStrike" kern="120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pic>
        <p:nvPicPr>
          <p:cNvPr id="3" name="圖片 2">
            <a:extLst>
              <a:ext uri="{FF2B5EF4-FFF2-40B4-BE49-F238E27FC236}">
                <a16:creationId xmlns:a16="http://schemas.microsoft.com/office/drawing/2014/main" id="{72BFE5F2-BA9F-475E-BC0C-86F0D8EFF595}"/>
              </a:ext>
            </a:extLst>
          </p:cNvPr>
          <p:cNvPicPr>
            <a:picLocks noChangeAspect="1"/>
          </p:cNvPicPr>
          <p:nvPr/>
        </p:nvPicPr>
        <p:blipFill>
          <a:blip r:embed="rId3"/>
          <a:stretch>
            <a:fillRect/>
          </a:stretch>
        </p:blipFill>
        <p:spPr>
          <a:xfrm>
            <a:off x="294735" y="721256"/>
            <a:ext cx="3179557" cy="5670627"/>
          </a:xfrm>
          <a:prstGeom prst="rect">
            <a:avLst/>
          </a:prstGeom>
        </p:spPr>
      </p:pic>
    </p:spTree>
    <p:extLst>
      <p:ext uri="{BB962C8B-B14F-4D97-AF65-F5344CB8AC3E}">
        <p14:creationId xmlns:p14="http://schemas.microsoft.com/office/powerpoint/2010/main" val="1895466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97948" y="725224"/>
            <a:ext cx="3754760" cy="801896"/>
          </a:xfrm>
        </p:spPr>
        <p:txBody>
          <a:bodyPr>
            <a:normAutofit/>
          </a:bodyPr>
          <a:lstStyle/>
          <a:p>
            <a:r>
              <a:rPr lang="zh-TW" altLang="en-US" dirty="0">
                <a:solidFill>
                  <a:srgbClr val="00B050"/>
                </a:solidFill>
                <a:latin typeface="華康中特圓體" panose="020F0809000000000000" pitchFamily="49" charset="-120"/>
                <a:ea typeface="華康中特圓體" panose="020F0809000000000000" pitchFamily="49" charset="-120"/>
              </a:rPr>
              <a:t>農科發展特色</a:t>
            </a:r>
          </a:p>
        </p:txBody>
      </p:sp>
      <p:sp>
        <p:nvSpPr>
          <p:cNvPr id="5" name="流程圖: 接點 4"/>
          <p:cNvSpPr/>
          <p:nvPr/>
        </p:nvSpPr>
        <p:spPr>
          <a:xfrm>
            <a:off x="3690817" y="5564032"/>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7" name="直線接點 6"/>
          <p:cNvCxnSpPr>
            <a:stCxn id="5" idx="6"/>
          </p:cNvCxnSpPr>
          <p:nvPr/>
        </p:nvCxnSpPr>
        <p:spPr>
          <a:xfrm>
            <a:off x="3906841" y="5672044"/>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sp>
        <p:nvSpPr>
          <p:cNvPr id="11" name="流程圖: 接點 10"/>
          <p:cNvSpPr/>
          <p:nvPr/>
        </p:nvSpPr>
        <p:spPr>
          <a:xfrm>
            <a:off x="3690817" y="4605487"/>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12" name="直線接點 11"/>
          <p:cNvCxnSpPr>
            <a:stCxn id="11" idx="6"/>
          </p:cNvCxnSpPr>
          <p:nvPr/>
        </p:nvCxnSpPr>
        <p:spPr>
          <a:xfrm>
            <a:off x="3906841" y="4713499"/>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grpSp>
        <p:nvGrpSpPr>
          <p:cNvPr id="4" name="群組 3"/>
          <p:cNvGrpSpPr/>
          <p:nvPr/>
        </p:nvGrpSpPr>
        <p:grpSpPr>
          <a:xfrm>
            <a:off x="3630578" y="3872690"/>
            <a:ext cx="360040" cy="216024"/>
            <a:chOff x="3275856" y="3784149"/>
            <a:chExt cx="360040" cy="216024"/>
          </a:xfrm>
        </p:grpSpPr>
        <p:sp>
          <p:nvSpPr>
            <p:cNvPr id="13" name="流程圖: 接點 12"/>
            <p:cNvSpPr/>
            <p:nvPr/>
          </p:nvSpPr>
          <p:spPr>
            <a:xfrm>
              <a:off x="3275856" y="3784149"/>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14" name="直線接點 13"/>
            <p:cNvCxnSpPr>
              <a:stCxn id="13" idx="6"/>
            </p:cNvCxnSpPr>
            <p:nvPr/>
          </p:nvCxnSpPr>
          <p:spPr>
            <a:xfrm>
              <a:off x="3491880" y="3892161"/>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grpSp>
      <p:sp>
        <p:nvSpPr>
          <p:cNvPr id="15" name="流程圖: 接點 14"/>
          <p:cNvSpPr/>
          <p:nvPr/>
        </p:nvSpPr>
        <p:spPr>
          <a:xfrm>
            <a:off x="3635896" y="2958292"/>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16" name="直線接點 15"/>
          <p:cNvCxnSpPr>
            <a:cxnSpLocks/>
            <a:stCxn id="15" idx="6"/>
          </p:cNvCxnSpPr>
          <p:nvPr/>
        </p:nvCxnSpPr>
        <p:spPr>
          <a:xfrm>
            <a:off x="3851920" y="3066304"/>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sp>
        <p:nvSpPr>
          <p:cNvPr id="17" name="流程圖: 接點 16"/>
          <p:cNvSpPr/>
          <p:nvPr/>
        </p:nvSpPr>
        <p:spPr>
          <a:xfrm>
            <a:off x="3623466" y="1999747"/>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18" name="直線接點 17"/>
          <p:cNvCxnSpPr>
            <a:stCxn id="17" idx="6"/>
          </p:cNvCxnSpPr>
          <p:nvPr/>
        </p:nvCxnSpPr>
        <p:spPr>
          <a:xfrm>
            <a:off x="3839490" y="2107759"/>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sp>
        <p:nvSpPr>
          <p:cNvPr id="20" name="文字方塊 19"/>
          <p:cNvSpPr txBox="1"/>
          <p:nvPr/>
        </p:nvSpPr>
        <p:spPr>
          <a:xfrm>
            <a:off x="4177597" y="5287473"/>
            <a:ext cx="4801314" cy="1200329"/>
          </a:xfrm>
          <a:prstGeom prst="rect">
            <a:avLst/>
          </a:prstGeom>
          <a:noFill/>
        </p:spPr>
        <p:txBody>
          <a:bodyPr wrap="none" rtlCol="0">
            <a:spAutoFit/>
          </a:bodyPr>
          <a:lstStyle/>
          <a:p>
            <a:pPr lvl="0"/>
            <a:r>
              <a:rPr lang="zh-TW" altLang="en-US" sz="2400" b="1" dirty="0">
                <a:solidFill>
                  <a:prstClr val="black"/>
                </a:solidFill>
              </a:rPr>
              <a:t>升學與實作並進</a:t>
            </a:r>
            <a:r>
              <a:rPr kumimoji="0" lang="zh-TW" altLang="en-US"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，鼓勵學生從</a:t>
            </a:r>
            <a:r>
              <a:rPr lang="zh-TW" altLang="en-US" sz="2400" b="1" dirty="0">
                <a:solidFill>
                  <a:prstClr val="black"/>
                </a:solidFill>
              </a:rPr>
              <a:t>農，</a:t>
            </a:r>
            <a:br>
              <a:rPr lang="en-US" altLang="zh-TW" sz="2400" b="1" dirty="0">
                <a:solidFill>
                  <a:prstClr val="black"/>
                </a:solidFill>
              </a:rPr>
            </a:br>
            <a:r>
              <a:rPr lang="zh-TW" altLang="en-US" sz="2400" b="1" dirty="0">
                <a:solidFill>
                  <a:prstClr val="black"/>
                </a:solidFill>
              </a:rPr>
              <a:t>適性發展</a:t>
            </a:r>
            <a:br>
              <a:rPr kumimoji="0" lang="en-US" altLang="zh-TW"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br>
            <a:endParaRPr kumimoji="0" lang="zh-TW" altLang="en-US"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21" name="文字方塊 20"/>
          <p:cNvSpPr txBox="1"/>
          <p:nvPr/>
        </p:nvSpPr>
        <p:spPr>
          <a:xfrm>
            <a:off x="4155760" y="4437780"/>
            <a:ext cx="418576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a:ln>
                  <a:noFill/>
                </a:ln>
                <a:solidFill>
                  <a:prstClr val="black"/>
                </a:solidFill>
                <a:effectLst/>
                <a:uLnTx/>
                <a:uFillTx/>
                <a:latin typeface="Calibri"/>
                <a:ea typeface="新細明體" panose="02020500000000000000" pitchFamily="18" charset="-120"/>
                <a:cs typeface="+mn-cs"/>
              </a:rPr>
              <a:t>與大學端合作，發展</a:t>
            </a:r>
            <a:r>
              <a:rPr kumimoji="0" lang="zh-TW" altLang="en-US"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科技農業</a:t>
            </a:r>
          </a:p>
        </p:txBody>
      </p:sp>
      <p:sp>
        <p:nvSpPr>
          <p:cNvPr id="22" name="文字方塊 21"/>
          <p:cNvSpPr txBox="1"/>
          <p:nvPr/>
        </p:nvSpPr>
        <p:spPr>
          <a:xfrm>
            <a:off x="4166393" y="3749869"/>
            <a:ext cx="460851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400" b="1" dirty="0">
                <a:solidFill>
                  <a:prstClr val="black"/>
                </a:solidFill>
                <a:latin typeface="Calibri"/>
                <a:ea typeface="新細明體" panose="02020500000000000000" pitchFamily="18" charset="-120"/>
              </a:rPr>
              <a:t>傳承農業教育的農科學校</a:t>
            </a:r>
            <a:endParaRPr kumimoji="0" lang="zh-TW" altLang="en-US"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23" name="文字方塊 22"/>
          <p:cNvSpPr txBox="1"/>
          <p:nvPr/>
        </p:nvSpPr>
        <p:spPr>
          <a:xfrm>
            <a:off x="4173785" y="2581337"/>
            <a:ext cx="448994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400" b="1" dirty="0">
                <a:solidFill>
                  <a:prstClr val="black"/>
                </a:solidFill>
                <a:latin typeface="Calibri"/>
                <a:ea typeface="新細明體" panose="02020500000000000000" pitchFamily="18" charset="-120"/>
              </a:rPr>
              <a:t>與新社農會、行政院種苗場、霧峰農試所結合官方資源發展農業教育</a:t>
            </a:r>
            <a:endParaRPr kumimoji="0" lang="en-US" altLang="zh-TW"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24" name="文字方塊 23"/>
          <p:cNvSpPr txBox="1"/>
          <p:nvPr/>
        </p:nvSpPr>
        <p:spPr>
          <a:xfrm>
            <a:off x="4228494" y="1843549"/>
            <a:ext cx="32010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結合在地業師與產業</a:t>
            </a:r>
          </a:p>
        </p:txBody>
      </p:sp>
      <p:sp>
        <p:nvSpPr>
          <p:cNvPr id="25" name="圓角矩形 24"/>
          <p:cNvSpPr/>
          <p:nvPr/>
        </p:nvSpPr>
        <p:spPr>
          <a:xfrm>
            <a:off x="3950369" y="6219307"/>
            <a:ext cx="432048" cy="36004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solidFill>
                  <a:prstClr val="white"/>
                </a:solidFill>
                <a:latin typeface="Calibri"/>
                <a:ea typeface="新細明體" panose="02020500000000000000" pitchFamily="18" charset="-120"/>
              </a:rPr>
              <a:t>5</a:t>
            </a:r>
            <a:endParaRPr kumimoji="0" lang="zh-TW" altLang="en-US" sz="1800" b="0" i="0" u="none" strike="noStrike" kern="120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pic>
        <p:nvPicPr>
          <p:cNvPr id="8" name="圖片 7">
            <a:extLst>
              <a:ext uri="{FF2B5EF4-FFF2-40B4-BE49-F238E27FC236}">
                <a16:creationId xmlns:a16="http://schemas.microsoft.com/office/drawing/2014/main" id="{D43FD650-437C-4D6D-AD99-44122F541552}"/>
              </a:ext>
            </a:extLst>
          </p:cNvPr>
          <p:cNvPicPr>
            <a:picLocks noChangeAspect="1"/>
          </p:cNvPicPr>
          <p:nvPr/>
        </p:nvPicPr>
        <p:blipFill>
          <a:blip r:embed="rId3"/>
          <a:stretch>
            <a:fillRect/>
          </a:stretch>
        </p:blipFill>
        <p:spPr>
          <a:xfrm>
            <a:off x="313317" y="547712"/>
            <a:ext cx="3201020" cy="5851615"/>
          </a:xfrm>
          <a:prstGeom prst="rect">
            <a:avLst/>
          </a:prstGeom>
        </p:spPr>
      </p:pic>
    </p:spTree>
    <p:extLst>
      <p:ext uri="{BB962C8B-B14F-4D97-AF65-F5344CB8AC3E}">
        <p14:creationId xmlns:p14="http://schemas.microsoft.com/office/powerpoint/2010/main" val="217281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97948" y="725224"/>
            <a:ext cx="3754760" cy="801896"/>
          </a:xfrm>
        </p:spPr>
        <p:txBody>
          <a:bodyPr>
            <a:normAutofit/>
          </a:bodyPr>
          <a:lstStyle/>
          <a:p>
            <a:r>
              <a:rPr lang="zh-TW" altLang="en-US" dirty="0">
                <a:solidFill>
                  <a:srgbClr val="00B050"/>
                </a:solidFill>
                <a:latin typeface="華康中特圓體" panose="020F0809000000000000" pitchFamily="49" charset="-120"/>
                <a:ea typeface="華康中特圓體" panose="020F0809000000000000" pitchFamily="49" charset="-120"/>
              </a:rPr>
              <a:t>農科發展困境</a:t>
            </a:r>
          </a:p>
        </p:txBody>
      </p:sp>
      <p:sp>
        <p:nvSpPr>
          <p:cNvPr id="11" name="流程圖: 接點 10"/>
          <p:cNvSpPr/>
          <p:nvPr/>
        </p:nvSpPr>
        <p:spPr>
          <a:xfrm>
            <a:off x="3630578" y="5188495"/>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12" name="直線接點 11"/>
          <p:cNvCxnSpPr>
            <a:stCxn id="11" idx="6"/>
          </p:cNvCxnSpPr>
          <p:nvPr/>
        </p:nvCxnSpPr>
        <p:spPr>
          <a:xfrm>
            <a:off x="3846602" y="5296507"/>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grpSp>
        <p:nvGrpSpPr>
          <p:cNvPr id="4" name="群組 3"/>
          <p:cNvGrpSpPr/>
          <p:nvPr/>
        </p:nvGrpSpPr>
        <p:grpSpPr>
          <a:xfrm>
            <a:off x="3621017" y="4055413"/>
            <a:ext cx="360040" cy="216024"/>
            <a:chOff x="3275856" y="3784149"/>
            <a:chExt cx="360040" cy="216024"/>
          </a:xfrm>
        </p:grpSpPr>
        <p:sp>
          <p:nvSpPr>
            <p:cNvPr id="13" name="流程圖: 接點 12"/>
            <p:cNvSpPr/>
            <p:nvPr/>
          </p:nvSpPr>
          <p:spPr>
            <a:xfrm>
              <a:off x="3275856" y="3784149"/>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14" name="直線接點 13"/>
            <p:cNvCxnSpPr>
              <a:stCxn id="13" idx="6"/>
            </p:cNvCxnSpPr>
            <p:nvPr/>
          </p:nvCxnSpPr>
          <p:spPr>
            <a:xfrm>
              <a:off x="3491880" y="3892161"/>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grpSp>
      <p:sp>
        <p:nvSpPr>
          <p:cNvPr id="15" name="流程圖: 接點 14"/>
          <p:cNvSpPr/>
          <p:nvPr/>
        </p:nvSpPr>
        <p:spPr>
          <a:xfrm>
            <a:off x="3635896" y="2958292"/>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16" name="直線接點 15"/>
          <p:cNvCxnSpPr>
            <a:cxnSpLocks/>
            <a:stCxn id="15" idx="6"/>
          </p:cNvCxnSpPr>
          <p:nvPr/>
        </p:nvCxnSpPr>
        <p:spPr>
          <a:xfrm>
            <a:off x="3851920" y="3066304"/>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sp>
        <p:nvSpPr>
          <p:cNvPr id="17" name="流程圖: 接點 16"/>
          <p:cNvSpPr/>
          <p:nvPr/>
        </p:nvSpPr>
        <p:spPr>
          <a:xfrm>
            <a:off x="3623466" y="1999747"/>
            <a:ext cx="216024" cy="216024"/>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18" name="直線接點 17"/>
          <p:cNvCxnSpPr>
            <a:stCxn id="17" idx="6"/>
          </p:cNvCxnSpPr>
          <p:nvPr/>
        </p:nvCxnSpPr>
        <p:spPr>
          <a:xfrm>
            <a:off x="3839490" y="2107759"/>
            <a:ext cx="144016" cy="0"/>
          </a:xfrm>
          <a:prstGeom prst="line">
            <a:avLst/>
          </a:prstGeom>
          <a:ln w="25400">
            <a:solidFill>
              <a:schemeClr val="accent6"/>
            </a:solidFill>
          </a:ln>
        </p:spPr>
        <p:style>
          <a:lnRef idx="1">
            <a:schemeClr val="accent6"/>
          </a:lnRef>
          <a:fillRef idx="0">
            <a:schemeClr val="accent6"/>
          </a:fillRef>
          <a:effectRef idx="0">
            <a:schemeClr val="accent6"/>
          </a:effectRef>
          <a:fontRef idx="minor">
            <a:schemeClr val="tx1"/>
          </a:fontRef>
        </p:style>
      </p:cxnSp>
      <p:sp>
        <p:nvSpPr>
          <p:cNvPr id="21" name="文字方塊 20"/>
          <p:cNvSpPr txBox="1"/>
          <p:nvPr/>
        </p:nvSpPr>
        <p:spPr>
          <a:xfrm>
            <a:off x="4145566" y="4696343"/>
            <a:ext cx="4801314"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各項計畫所購置的實習設備無空間</a:t>
            </a:r>
            <a:br>
              <a:rPr kumimoji="0" lang="en-US" altLang="zh-TW"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br>
            <a:r>
              <a:rPr kumimoji="0" lang="zh-TW" altLang="en-US"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可安裝，目前置放及上課的教室並</a:t>
            </a:r>
            <a:br>
              <a:rPr kumimoji="0" lang="en-US" altLang="zh-TW"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br>
            <a:r>
              <a:rPr kumimoji="0" lang="zh-TW" altLang="en-US"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未符合標準。</a:t>
            </a:r>
          </a:p>
        </p:txBody>
      </p:sp>
      <p:sp>
        <p:nvSpPr>
          <p:cNvPr id="22" name="文字方塊 21"/>
          <p:cNvSpPr txBox="1"/>
          <p:nvPr/>
        </p:nvSpPr>
        <p:spPr>
          <a:xfrm>
            <a:off x="4166393" y="3749869"/>
            <a:ext cx="460851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農業專科教室不足，不利於教學實施</a:t>
            </a:r>
          </a:p>
        </p:txBody>
      </p:sp>
      <p:sp>
        <p:nvSpPr>
          <p:cNvPr id="23" name="文字方塊 22"/>
          <p:cNvSpPr txBox="1"/>
          <p:nvPr/>
        </p:nvSpPr>
        <p:spPr>
          <a:xfrm>
            <a:off x="4145487" y="2573162"/>
            <a:ext cx="448994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未有置放專業農機具的空間，農機具目前放置在校園各處，管理不易</a:t>
            </a:r>
            <a:endParaRPr kumimoji="0" lang="en-US" altLang="zh-TW"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24" name="文字方塊 23"/>
          <p:cNvSpPr txBox="1"/>
          <p:nvPr/>
        </p:nvSpPr>
        <p:spPr>
          <a:xfrm>
            <a:off x="4228494" y="1843549"/>
            <a:ext cx="408792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農科設備尚未符合設科標準</a:t>
            </a:r>
          </a:p>
        </p:txBody>
      </p:sp>
      <p:sp>
        <p:nvSpPr>
          <p:cNvPr id="25" name="圓角矩形 24"/>
          <p:cNvSpPr/>
          <p:nvPr/>
        </p:nvSpPr>
        <p:spPr>
          <a:xfrm>
            <a:off x="4355976" y="6237312"/>
            <a:ext cx="432048" cy="36004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solidFill>
                  <a:prstClr val="white"/>
                </a:solidFill>
                <a:latin typeface="Calibri"/>
                <a:ea typeface="新細明體" panose="02020500000000000000" pitchFamily="18" charset="-120"/>
              </a:rPr>
              <a:t>6</a:t>
            </a:r>
            <a:endParaRPr kumimoji="0" lang="zh-TW" altLang="en-US" sz="1800" b="0" i="0" u="none" strike="noStrike" kern="120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pic>
        <p:nvPicPr>
          <p:cNvPr id="6" name="圖片 5">
            <a:extLst>
              <a:ext uri="{FF2B5EF4-FFF2-40B4-BE49-F238E27FC236}">
                <a16:creationId xmlns:a16="http://schemas.microsoft.com/office/drawing/2014/main" id="{EE05ED90-9A1F-4014-B9A6-569BC0CD7E19}"/>
              </a:ext>
            </a:extLst>
          </p:cNvPr>
          <p:cNvPicPr>
            <a:picLocks noChangeAspect="1"/>
          </p:cNvPicPr>
          <p:nvPr/>
        </p:nvPicPr>
        <p:blipFill>
          <a:blip r:embed="rId3"/>
          <a:stretch>
            <a:fillRect/>
          </a:stretch>
        </p:blipFill>
        <p:spPr>
          <a:xfrm>
            <a:off x="418152" y="1197304"/>
            <a:ext cx="2989108" cy="2240792"/>
          </a:xfrm>
          <a:prstGeom prst="rect">
            <a:avLst/>
          </a:prstGeom>
        </p:spPr>
      </p:pic>
      <p:pic>
        <p:nvPicPr>
          <p:cNvPr id="9" name="圖片 8">
            <a:extLst>
              <a:ext uri="{FF2B5EF4-FFF2-40B4-BE49-F238E27FC236}">
                <a16:creationId xmlns:a16="http://schemas.microsoft.com/office/drawing/2014/main" id="{5D1671F4-E3A8-4DB6-834C-8F2F2C482760}"/>
              </a:ext>
            </a:extLst>
          </p:cNvPr>
          <p:cNvPicPr>
            <a:picLocks noChangeAspect="1"/>
          </p:cNvPicPr>
          <p:nvPr/>
        </p:nvPicPr>
        <p:blipFill>
          <a:blip r:embed="rId4"/>
          <a:stretch>
            <a:fillRect/>
          </a:stretch>
        </p:blipFill>
        <p:spPr>
          <a:xfrm>
            <a:off x="385447" y="4271437"/>
            <a:ext cx="3021813" cy="2265338"/>
          </a:xfrm>
          <a:prstGeom prst="rect">
            <a:avLst/>
          </a:prstGeom>
        </p:spPr>
      </p:pic>
      <p:sp>
        <p:nvSpPr>
          <p:cNvPr id="10" name="文字方塊 9">
            <a:extLst>
              <a:ext uri="{FF2B5EF4-FFF2-40B4-BE49-F238E27FC236}">
                <a16:creationId xmlns:a16="http://schemas.microsoft.com/office/drawing/2014/main" id="{74FA77DB-B3D8-4BFA-98A1-1EF72797FACA}"/>
              </a:ext>
            </a:extLst>
          </p:cNvPr>
          <p:cNvSpPr txBox="1"/>
          <p:nvPr/>
        </p:nvSpPr>
        <p:spPr>
          <a:xfrm>
            <a:off x="693948" y="3485098"/>
            <a:ext cx="3017529" cy="707886"/>
          </a:xfrm>
          <a:prstGeom prst="rect">
            <a:avLst/>
          </a:prstGeom>
          <a:noFill/>
        </p:spPr>
        <p:txBody>
          <a:bodyPr wrap="square" rtlCol="0">
            <a:spAutoFit/>
          </a:bodyPr>
          <a:lstStyle/>
          <a:p>
            <a:r>
              <a:rPr lang="zh-TW" altLang="en-US" sz="2000" dirty="0"/>
              <a:t>無家可歸的曳引機</a:t>
            </a:r>
            <a:br>
              <a:rPr lang="en-US" altLang="zh-TW" sz="2000" dirty="0"/>
            </a:br>
            <a:r>
              <a:rPr lang="zh-TW" altLang="en-US" sz="2000" dirty="0"/>
              <a:t>寄人籬下的中耕機</a:t>
            </a:r>
          </a:p>
        </p:txBody>
      </p:sp>
      <p:sp>
        <p:nvSpPr>
          <p:cNvPr id="19" name="箭號: 向上 18">
            <a:extLst>
              <a:ext uri="{FF2B5EF4-FFF2-40B4-BE49-F238E27FC236}">
                <a16:creationId xmlns:a16="http://schemas.microsoft.com/office/drawing/2014/main" id="{2CD403BD-D64B-4A6F-91BA-F1C18382BF20}"/>
              </a:ext>
            </a:extLst>
          </p:cNvPr>
          <p:cNvSpPr/>
          <p:nvPr/>
        </p:nvSpPr>
        <p:spPr>
          <a:xfrm>
            <a:off x="418153" y="3528916"/>
            <a:ext cx="275796" cy="27846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箭號: 向下 25">
            <a:extLst>
              <a:ext uri="{FF2B5EF4-FFF2-40B4-BE49-F238E27FC236}">
                <a16:creationId xmlns:a16="http://schemas.microsoft.com/office/drawing/2014/main" id="{A46D03A4-1C35-49E8-9665-4D0A6BEE190A}"/>
              </a:ext>
            </a:extLst>
          </p:cNvPr>
          <p:cNvSpPr/>
          <p:nvPr/>
        </p:nvSpPr>
        <p:spPr>
          <a:xfrm>
            <a:off x="2946029" y="3807384"/>
            <a:ext cx="303841" cy="323467"/>
          </a:xfrm>
          <a:prstGeom prst="downArrow">
            <a:avLst>
              <a:gd name="adj1" fmla="val 43002"/>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338997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18BDA3-7C7E-429E-86BB-2F9CBB1EA08C}"/>
              </a:ext>
            </a:extLst>
          </p:cNvPr>
          <p:cNvSpPr>
            <a:spLocks noGrp="1"/>
          </p:cNvSpPr>
          <p:nvPr>
            <p:ph type="title"/>
          </p:nvPr>
        </p:nvSpPr>
        <p:spPr/>
        <p:txBody>
          <a:bodyPr/>
          <a:lstStyle/>
          <a:p>
            <a:endParaRPr lang="zh-TW" altLang="en-US"/>
          </a:p>
        </p:txBody>
      </p:sp>
      <p:pic>
        <p:nvPicPr>
          <p:cNvPr id="6" name="內容版面配置區 5">
            <a:extLst>
              <a:ext uri="{FF2B5EF4-FFF2-40B4-BE49-F238E27FC236}">
                <a16:creationId xmlns:a16="http://schemas.microsoft.com/office/drawing/2014/main" id="{3C37A5AA-2795-42F4-A891-A9F6A714FE8A}"/>
              </a:ext>
            </a:extLst>
          </p:cNvPr>
          <p:cNvPicPr>
            <a:picLocks noGrp="1" noChangeAspect="1"/>
          </p:cNvPicPr>
          <p:nvPr>
            <p:ph idx="1"/>
          </p:nvPr>
        </p:nvPicPr>
        <p:blipFill>
          <a:blip r:embed="rId2"/>
          <a:stretch>
            <a:fillRect/>
          </a:stretch>
        </p:blipFill>
        <p:spPr>
          <a:xfrm>
            <a:off x="301460" y="1556792"/>
            <a:ext cx="4101968" cy="3075199"/>
          </a:xfrm>
          <a:prstGeom prst="rect">
            <a:avLst/>
          </a:prstGeom>
        </p:spPr>
      </p:pic>
      <p:sp>
        <p:nvSpPr>
          <p:cNvPr id="7" name="矩形 6">
            <a:extLst>
              <a:ext uri="{FF2B5EF4-FFF2-40B4-BE49-F238E27FC236}">
                <a16:creationId xmlns:a16="http://schemas.microsoft.com/office/drawing/2014/main" id="{4FE53DBB-F65B-4606-8319-B1A49AB0D5FC}"/>
              </a:ext>
            </a:extLst>
          </p:cNvPr>
          <p:cNvSpPr/>
          <p:nvPr/>
        </p:nvSpPr>
        <p:spPr>
          <a:xfrm>
            <a:off x="539552" y="5373216"/>
            <a:ext cx="3801466" cy="830997"/>
          </a:xfrm>
          <a:prstGeom prst="rect">
            <a:avLst/>
          </a:prstGeom>
        </p:spPr>
        <p:txBody>
          <a:bodyPr wrap="square">
            <a:spAutoFit/>
          </a:bodyPr>
          <a:lstStyle/>
          <a:p>
            <a:r>
              <a:rPr lang="zh-TW" altLang="en-US" sz="2400" b="1" dirty="0"/>
              <a:t>農科資材存放校園零星空間，無法集中存放管理</a:t>
            </a:r>
          </a:p>
        </p:txBody>
      </p:sp>
      <p:pic>
        <p:nvPicPr>
          <p:cNvPr id="8" name="圖片 7">
            <a:extLst>
              <a:ext uri="{FF2B5EF4-FFF2-40B4-BE49-F238E27FC236}">
                <a16:creationId xmlns:a16="http://schemas.microsoft.com/office/drawing/2014/main" id="{005B3FAD-EEE8-4B5C-899F-DC9A29FB12D4}"/>
              </a:ext>
            </a:extLst>
          </p:cNvPr>
          <p:cNvPicPr>
            <a:picLocks noChangeAspect="1"/>
          </p:cNvPicPr>
          <p:nvPr/>
        </p:nvPicPr>
        <p:blipFill>
          <a:blip r:embed="rId3"/>
          <a:stretch>
            <a:fillRect/>
          </a:stretch>
        </p:blipFill>
        <p:spPr>
          <a:xfrm>
            <a:off x="4701243" y="1556792"/>
            <a:ext cx="4103643" cy="3075199"/>
          </a:xfrm>
          <a:prstGeom prst="rect">
            <a:avLst/>
          </a:prstGeom>
        </p:spPr>
      </p:pic>
      <p:sp>
        <p:nvSpPr>
          <p:cNvPr id="9" name="矩形 8">
            <a:extLst>
              <a:ext uri="{FF2B5EF4-FFF2-40B4-BE49-F238E27FC236}">
                <a16:creationId xmlns:a16="http://schemas.microsoft.com/office/drawing/2014/main" id="{8C60F3EA-9BC5-4840-8564-A0BDD2172020}"/>
              </a:ext>
            </a:extLst>
          </p:cNvPr>
          <p:cNvSpPr/>
          <p:nvPr/>
        </p:nvSpPr>
        <p:spPr>
          <a:xfrm>
            <a:off x="4828218" y="5234716"/>
            <a:ext cx="3976668" cy="1107996"/>
          </a:xfrm>
          <a:prstGeom prst="rect">
            <a:avLst/>
          </a:prstGeom>
        </p:spPr>
        <p:txBody>
          <a:bodyPr wrap="square">
            <a:spAutoFit/>
          </a:bodyPr>
          <a:lstStyle/>
          <a:p>
            <a:r>
              <a:rPr lang="zh-TW" altLang="en-US" sz="2400" b="1" dirty="0"/>
              <a:t>農科資材缺乏存放場所，只能暫放於貨櫃屋內</a:t>
            </a:r>
          </a:p>
          <a:p>
            <a:endParaRPr lang="zh-TW" altLang="en-US" dirty="0"/>
          </a:p>
        </p:txBody>
      </p:sp>
      <p:sp>
        <p:nvSpPr>
          <p:cNvPr id="10" name="圓角矩形 24">
            <a:extLst>
              <a:ext uri="{FF2B5EF4-FFF2-40B4-BE49-F238E27FC236}">
                <a16:creationId xmlns:a16="http://schemas.microsoft.com/office/drawing/2014/main" id="{C8E338A1-79DF-49B1-83E1-E1DE304FDFF5}"/>
              </a:ext>
            </a:extLst>
          </p:cNvPr>
          <p:cNvSpPr/>
          <p:nvPr/>
        </p:nvSpPr>
        <p:spPr>
          <a:xfrm>
            <a:off x="3950369" y="6219307"/>
            <a:ext cx="432048" cy="36004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white"/>
                </a:solidFill>
                <a:effectLst/>
                <a:uLnTx/>
                <a:uFillTx/>
                <a:latin typeface="Calibri"/>
                <a:ea typeface="新細明體" panose="02020500000000000000" pitchFamily="18" charset="-120"/>
                <a:cs typeface="+mn-cs"/>
              </a:rPr>
              <a:t>7</a:t>
            </a:r>
            <a:endParaRPr kumimoji="0" lang="zh-TW" altLang="en-US" sz="1800" b="0" i="0" u="none" strike="noStrike" kern="120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830227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859BA18-DD66-4A3B-B689-ED1FF12904DB}"/>
              </a:ext>
            </a:extLst>
          </p:cNvPr>
          <p:cNvSpPr>
            <a:spLocks noGrp="1"/>
          </p:cNvSpPr>
          <p:nvPr>
            <p:ph type="title"/>
          </p:nvPr>
        </p:nvSpPr>
        <p:spPr/>
        <p:txBody>
          <a:bodyPr>
            <a:normAutofit/>
          </a:bodyPr>
          <a:lstStyle/>
          <a:p>
            <a:r>
              <a:rPr lang="zh-TW" altLang="en-US" dirty="0"/>
              <a:t>新社高中農科大樓建設經費申請</a:t>
            </a:r>
          </a:p>
        </p:txBody>
      </p:sp>
      <p:pic>
        <p:nvPicPr>
          <p:cNvPr id="4" name="內容版面配置區 3">
            <a:hlinkClick r:id="rId2" action="ppaction://hlinkfile"/>
            <a:extLst>
              <a:ext uri="{FF2B5EF4-FFF2-40B4-BE49-F238E27FC236}">
                <a16:creationId xmlns:a16="http://schemas.microsoft.com/office/drawing/2014/main" id="{83BEA934-695B-4A2D-96B9-33E112E9663D}"/>
              </a:ext>
            </a:extLst>
          </p:cNvPr>
          <p:cNvPicPr>
            <a:picLocks noGrp="1" noChangeAspect="1"/>
          </p:cNvPicPr>
          <p:nvPr>
            <p:ph idx="1"/>
          </p:nvPr>
        </p:nvPicPr>
        <p:blipFill>
          <a:blip r:embed="rId3"/>
          <a:stretch>
            <a:fillRect/>
          </a:stretch>
        </p:blipFill>
        <p:spPr>
          <a:xfrm>
            <a:off x="693028" y="1700808"/>
            <a:ext cx="7980356" cy="4487045"/>
          </a:xfrm>
          <a:prstGeom prst="rect">
            <a:avLst/>
          </a:prstGeom>
        </p:spPr>
      </p:pic>
      <p:sp>
        <p:nvSpPr>
          <p:cNvPr id="5" name="圓角矩形 24">
            <a:extLst>
              <a:ext uri="{FF2B5EF4-FFF2-40B4-BE49-F238E27FC236}">
                <a16:creationId xmlns:a16="http://schemas.microsoft.com/office/drawing/2014/main" id="{3885B2F2-596E-4CEF-AEE3-B96F679BAFDF}"/>
              </a:ext>
            </a:extLst>
          </p:cNvPr>
          <p:cNvSpPr/>
          <p:nvPr/>
        </p:nvSpPr>
        <p:spPr>
          <a:xfrm>
            <a:off x="4139952" y="6291003"/>
            <a:ext cx="432048" cy="36004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white"/>
                </a:solidFill>
                <a:effectLst/>
                <a:uLnTx/>
                <a:uFillTx/>
                <a:latin typeface="Calibri"/>
                <a:ea typeface="新細明體" panose="02020500000000000000" pitchFamily="18" charset="-120"/>
                <a:cs typeface="+mn-cs"/>
              </a:rPr>
              <a:t>8</a:t>
            </a:r>
            <a:endParaRPr kumimoji="0" lang="zh-TW" altLang="en-US" sz="1800" b="0" i="0" u="none" strike="noStrike" kern="120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
        <p:nvSpPr>
          <p:cNvPr id="7" name="文字方塊 6">
            <a:extLst>
              <a:ext uri="{FF2B5EF4-FFF2-40B4-BE49-F238E27FC236}">
                <a16:creationId xmlns:a16="http://schemas.microsoft.com/office/drawing/2014/main" id="{583F8D23-AC83-4512-9C37-DCF4383B01D0}"/>
              </a:ext>
            </a:extLst>
          </p:cNvPr>
          <p:cNvSpPr txBox="1"/>
          <p:nvPr/>
        </p:nvSpPr>
        <p:spPr>
          <a:xfrm>
            <a:off x="2411760" y="5454598"/>
            <a:ext cx="5184576" cy="523220"/>
          </a:xfrm>
          <a:prstGeom prst="rect">
            <a:avLst/>
          </a:prstGeom>
          <a:noFill/>
        </p:spPr>
        <p:txBody>
          <a:bodyPr wrap="square" rtlCol="0">
            <a:spAutoFit/>
          </a:bodyPr>
          <a:lstStyle/>
          <a:p>
            <a:r>
              <a:rPr lang="zh-TW" altLang="en-US" sz="2800" b="1" dirty="0">
                <a:solidFill>
                  <a:srgbClr val="FFFF00"/>
                </a:solidFill>
              </a:rPr>
              <a:t>總預算金額</a:t>
            </a:r>
            <a:r>
              <a:rPr lang="en-US" altLang="zh-TW" sz="2800" b="1" dirty="0">
                <a:solidFill>
                  <a:srgbClr val="FFFF00"/>
                </a:solidFill>
              </a:rPr>
              <a:t>: </a:t>
            </a:r>
            <a:r>
              <a:rPr lang="zh-TW" altLang="en-US" sz="2800" b="1" dirty="0">
                <a:solidFill>
                  <a:srgbClr val="FFFF00"/>
                </a:solidFill>
              </a:rPr>
              <a:t>一億五千三百萬元</a:t>
            </a:r>
          </a:p>
        </p:txBody>
      </p:sp>
    </p:spTree>
    <p:extLst>
      <p:ext uri="{BB962C8B-B14F-4D97-AF65-F5344CB8AC3E}">
        <p14:creationId xmlns:p14="http://schemas.microsoft.com/office/powerpoint/2010/main" val="418750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hlinkClick r:id="rId3" action="ppaction://hlinkfile"/>
            <a:extLst>
              <a:ext uri="{FF2B5EF4-FFF2-40B4-BE49-F238E27FC236}">
                <a16:creationId xmlns:a16="http://schemas.microsoft.com/office/drawing/2014/main" id="{FEF5CD7B-3527-4DB9-A668-BA5FECCE1F78}"/>
              </a:ext>
            </a:extLst>
          </p:cNvPr>
          <p:cNvPicPr>
            <a:picLocks noChangeAspect="1"/>
          </p:cNvPicPr>
          <p:nvPr/>
        </p:nvPicPr>
        <p:blipFill>
          <a:blip r:embed="rId4"/>
          <a:stretch>
            <a:fillRect/>
          </a:stretch>
        </p:blipFill>
        <p:spPr>
          <a:xfrm>
            <a:off x="0" y="0"/>
            <a:ext cx="9144000" cy="6473112"/>
          </a:xfrm>
          <a:prstGeom prst="rect">
            <a:avLst/>
          </a:prstGeom>
        </p:spPr>
      </p:pic>
      <p:sp>
        <p:nvSpPr>
          <p:cNvPr id="2" name="標題 1"/>
          <p:cNvSpPr>
            <a:spLocks noGrp="1"/>
          </p:cNvSpPr>
          <p:nvPr>
            <p:ph type="ctrTitle"/>
          </p:nvPr>
        </p:nvSpPr>
        <p:spPr>
          <a:xfrm>
            <a:off x="539552" y="4365104"/>
            <a:ext cx="8132440" cy="1872208"/>
          </a:xfrm>
        </p:spPr>
        <p:txBody>
          <a:bodyPr>
            <a:normAutofit fontScale="90000"/>
          </a:bodyPr>
          <a:lstStyle/>
          <a:p>
            <a:r>
              <a:rPr lang="zh-TW" altLang="en-US" sz="3600" dirty="0">
                <a:solidFill>
                  <a:schemeClr val="accent1">
                    <a:lumMod val="20000"/>
                    <a:lumOff val="80000"/>
                  </a:schemeClr>
                </a:solidFill>
                <a:latin typeface="華康娃娃體" panose="040B0509000000000000" pitchFamily="81" charset="-120"/>
                <a:ea typeface="華康娃娃體" panose="040B0509000000000000" pitchFamily="81" charset="-120"/>
              </a:rPr>
              <a:t>給孩子應該有的學習資源，是我們的責任</a:t>
            </a:r>
            <a:br>
              <a:rPr lang="en-US" altLang="zh-TW" sz="3600" dirty="0">
                <a:latin typeface="華康娃娃體" panose="040B0509000000000000" pitchFamily="81" charset="-120"/>
                <a:ea typeface="華康娃娃體" panose="040B0509000000000000" pitchFamily="81" charset="-120"/>
              </a:rPr>
            </a:br>
            <a:r>
              <a:rPr lang="zh-TW" altLang="en-US" sz="6000" b="1" dirty="0">
                <a:solidFill>
                  <a:srgbClr val="00B050"/>
                </a:solidFill>
              </a:rPr>
              <a:t>新</a:t>
            </a:r>
            <a:r>
              <a:rPr lang="zh-TW" altLang="en-US" sz="6000" b="1" dirty="0">
                <a:solidFill>
                  <a:schemeClr val="accent1">
                    <a:lumMod val="20000"/>
                    <a:lumOff val="80000"/>
                  </a:schemeClr>
                </a:solidFill>
              </a:rPr>
              <a:t>中</a:t>
            </a:r>
            <a:r>
              <a:rPr lang="zh-TW" altLang="en-US" sz="6000" b="1" dirty="0">
                <a:solidFill>
                  <a:schemeClr val="bg2">
                    <a:lumMod val="90000"/>
                  </a:schemeClr>
                </a:solidFill>
              </a:rPr>
              <a:t>境</a:t>
            </a:r>
            <a:r>
              <a:rPr lang="zh-TW" altLang="en-US" sz="6000" b="1" dirty="0">
                <a:solidFill>
                  <a:srgbClr val="FFC000"/>
                </a:solidFill>
              </a:rPr>
              <a:t>好</a:t>
            </a:r>
            <a:r>
              <a:rPr lang="zh-TW" altLang="en-US" sz="6000" b="1" dirty="0"/>
              <a:t> </a:t>
            </a:r>
            <a:r>
              <a:rPr lang="en-US" altLang="zh-TW" sz="6000" b="1" dirty="0">
                <a:latin typeface="AngsanaUPC" panose="02020603050405020304" pitchFamily="18" charset="-34"/>
                <a:cs typeface="AngsanaUPC" panose="02020603050405020304" pitchFamily="18" charset="-34"/>
              </a:rPr>
              <a:t>·</a:t>
            </a:r>
            <a:r>
              <a:rPr lang="zh-TW" altLang="en-US" sz="6000" b="1" dirty="0">
                <a:latin typeface="AngsanaUPC" panose="02020603050405020304" pitchFamily="18" charset="-34"/>
                <a:cs typeface="AngsanaUPC" panose="02020603050405020304" pitchFamily="18" charset="-34"/>
              </a:rPr>
              <a:t> </a:t>
            </a:r>
            <a:r>
              <a:rPr lang="zh-TW" altLang="en-US" sz="6000" b="1" dirty="0">
                <a:solidFill>
                  <a:srgbClr val="FF0000"/>
                </a:solidFill>
                <a:latin typeface="AngsanaUPC" panose="02020603050405020304" pitchFamily="18" charset="-34"/>
                <a:cs typeface="AngsanaUPC" panose="02020603050405020304" pitchFamily="18" charset="-34"/>
              </a:rPr>
              <a:t>幸</a:t>
            </a:r>
            <a:r>
              <a:rPr lang="zh-TW" altLang="en-US" sz="6000" b="1" dirty="0">
                <a:solidFill>
                  <a:srgbClr val="00B0F0"/>
                </a:solidFill>
                <a:latin typeface="AngsanaUPC" panose="02020603050405020304" pitchFamily="18" charset="-34"/>
                <a:cs typeface="AngsanaUPC" panose="02020603050405020304" pitchFamily="18" charset="-34"/>
              </a:rPr>
              <a:t>福</a:t>
            </a:r>
            <a:r>
              <a:rPr lang="zh-TW" altLang="en-US" sz="6000" b="1" dirty="0">
                <a:solidFill>
                  <a:schemeClr val="accent5">
                    <a:lumMod val="20000"/>
                    <a:lumOff val="80000"/>
                  </a:schemeClr>
                </a:solidFill>
                <a:latin typeface="AngsanaUPC" panose="02020603050405020304" pitchFamily="18" charset="-34"/>
                <a:cs typeface="AngsanaUPC" panose="02020603050405020304" pitchFamily="18" charset="-34"/>
              </a:rPr>
              <a:t>學</a:t>
            </a:r>
            <a:r>
              <a:rPr lang="zh-TW" altLang="en-US" sz="6000" b="1" dirty="0">
                <a:solidFill>
                  <a:schemeClr val="accent6">
                    <a:lumMod val="75000"/>
                  </a:schemeClr>
                </a:solidFill>
                <a:latin typeface="AngsanaUPC" panose="02020603050405020304" pitchFamily="18" charset="-34"/>
                <a:cs typeface="AngsanaUPC" panose="02020603050405020304" pitchFamily="18" charset="-34"/>
              </a:rPr>
              <a:t>習</a:t>
            </a:r>
            <a:endParaRPr lang="zh-TW" altLang="en-US" sz="6000" dirty="0"/>
          </a:p>
        </p:txBody>
      </p:sp>
      <p:sp>
        <p:nvSpPr>
          <p:cNvPr id="4" name="標題 1"/>
          <p:cNvSpPr txBox="1">
            <a:spLocks/>
          </p:cNvSpPr>
          <p:nvPr/>
        </p:nvSpPr>
        <p:spPr>
          <a:xfrm>
            <a:off x="4283968" y="548680"/>
            <a:ext cx="4536504" cy="576064"/>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TW" altLang="en-US" sz="2400" dirty="0">
              <a:latin typeface="華康中特圓體(P)" panose="020F0800000000000000" pitchFamily="34" charset="-120"/>
              <a:ea typeface="華康中特圓體(P)" panose="020F0800000000000000" pitchFamily="34" charset="-120"/>
            </a:endParaRPr>
          </a:p>
        </p:txBody>
      </p:sp>
      <p:sp>
        <p:nvSpPr>
          <p:cNvPr id="6" name="圓角矩形 5"/>
          <p:cNvSpPr/>
          <p:nvPr/>
        </p:nvSpPr>
        <p:spPr>
          <a:xfrm>
            <a:off x="3923928" y="6237312"/>
            <a:ext cx="1224136" cy="504056"/>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TW" dirty="0"/>
              <a:t>The End</a:t>
            </a:r>
            <a:endParaRPr lang="zh-TW" altLang="en-US" dirty="0"/>
          </a:p>
        </p:txBody>
      </p:sp>
    </p:spTree>
    <p:extLst>
      <p:ext uri="{BB962C8B-B14F-4D97-AF65-F5344CB8AC3E}">
        <p14:creationId xmlns:p14="http://schemas.microsoft.com/office/powerpoint/2010/main" val="3769782403"/>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6515</TotalTime>
  <Words>854</Words>
  <Application>Microsoft Office PowerPoint</Application>
  <PresentationFormat>如螢幕大小 (4:3)</PresentationFormat>
  <Paragraphs>87</Paragraphs>
  <Slides>9</Slides>
  <Notes>7</Notes>
  <HiddenSlides>0</HiddenSlides>
  <MMClips>0</MMClips>
  <ScaleCrop>false</ScaleCrop>
  <HeadingPairs>
    <vt:vector size="6" baseType="variant">
      <vt:variant>
        <vt:lpstr>使用字型</vt:lpstr>
      </vt:variant>
      <vt:variant>
        <vt:i4>7</vt:i4>
      </vt:variant>
      <vt:variant>
        <vt:lpstr>佈景主題</vt:lpstr>
      </vt:variant>
      <vt:variant>
        <vt:i4>2</vt:i4>
      </vt:variant>
      <vt:variant>
        <vt:lpstr>投影片標題</vt:lpstr>
      </vt:variant>
      <vt:variant>
        <vt:i4>9</vt:i4>
      </vt:variant>
    </vt:vector>
  </HeadingPairs>
  <TitlesOfParts>
    <vt:vector size="18" baseType="lpstr">
      <vt:lpstr>華康中特圓體</vt:lpstr>
      <vt:lpstr>華康中特圓體(P)</vt:lpstr>
      <vt:lpstr>華康娃娃體</vt:lpstr>
      <vt:lpstr>新細明體</vt:lpstr>
      <vt:lpstr>AngsanaUPC</vt:lpstr>
      <vt:lpstr>Arial</vt:lpstr>
      <vt:lpstr>Calibri</vt:lpstr>
      <vt:lpstr>Office 佈景主題</vt:lpstr>
      <vt:lpstr>1_Office 佈景主題</vt:lpstr>
      <vt:lpstr>讓我們帶您一同領略  新中境好 · 幸福學習</vt:lpstr>
      <vt:lpstr>PowerPoint 簡報</vt:lpstr>
      <vt:lpstr>校史沿革簡述</vt:lpstr>
      <vt:lpstr>農藝復新</vt:lpstr>
      <vt:lpstr>農科發展特色</vt:lpstr>
      <vt:lpstr>農科發展困境</vt:lpstr>
      <vt:lpstr>PowerPoint 簡報</vt:lpstr>
      <vt:lpstr>新社高中農科大樓建設經費申請</vt:lpstr>
      <vt:lpstr>給孩子應該有的學習資源，是我們的責任 新中境好 · 幸福學習</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Administrator</dc:creator>
  <cp:lastModifiedBy>user</cp:lastModifiedBy>
  <cp:revision>433</cp:revision>
  <dcterms:created xsi:type="dcterms:W3CDTF">2018-03-06T11:13:38Z</dcterms:created>
  <dcterms:modified xsi:type="dcterms:W3CDTF">2021-11-18T03:19:23Z</dcterms:modified>
</cp:coreProperties>
</file>