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3" r:id="rId2"/>
    <p:sldId id="296" r:id="rId3"/>
    <p:sldId id="295" r:id="rId4"/>
    <p:sldId id="294" r:id="rId5"/>
    <p:sldId id="264" r:id="rId6"/>
    <p:sldId id="287" r:id="rId7"/>
    <p:sldId id="297" r:id="rId8"/>
    <p:sldId id="289" r:id="rId9"/>
    <p:sldId id="280" r:id="rId10"/>
    <p:sldId id="293" r:id="rId11"/>
    <p:sldId id="274" r:id="rId12"/>
    <p:sldId id="276" r:id="rId13"/>
    <p:sldId id="290" r:id="rId14"/>
    <p:sldId id="278" r:id="rId15"/>
    <p:sldId id="291" r:id="rId16"/>
    <p:sldId id="292" r:id="rId17"/>
  </p:sldIdLst>
  <p:sldSz cx="12192000" cy="6858000"/>
  <p:notesSz cx="6797675" cy="9926638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942"/>
    <a:srgbClr val="0000FF"/>
    <a:srgbClr val="FCD130"/>
    <a:srgbClr val="F3B150"/>
    <a:srgbClr val="2F6EAE"/>
    <a:srgbClr val="CCECFF"/>
    <a:srgbClr val="FFFF99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879" autoAdjust="0"/>
  </p:normalViewPr>
  <p:slideViewPr>
    <p:cSldViewPr snapToGrid="0">
      <p:cViewPr varScale="1">
        <p:scale>
          <a:sx n="76" d="100"/>
          <a:sy n="76" d="100"/>
        </p:scale>
        <p:origin x="29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CF28D-389D-4C18-A6FD-2B5AD9265500}" type="datetimeFigureOut">
              <a:rPr lang="zh-TW" altLang="en-US" smtClean="0"/>
              <a:t>2021/10/14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D9709-475E-40F7-921E-357562AE481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519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E6D53-8AF8-4B13-B8BF-11BDD8F74748}" type="datetimeFigureOut">
              <a:rPr lang="zh-CN" altLang="en-US" smtClean="0"/>
              <a:t>2021/10/14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4619D-F03B-4009-8D7C-9015C1BA36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48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59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107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3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569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772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928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957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667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285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3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138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218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23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351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38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4619D-F03B-4009-8D7C-9015C1BA36F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5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F6AF8-C66F-47FF-AE73-9B661B5E26E5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D1420-5024-4F86-B3A4-975EEA97A26E}"/>
              </a:ext>
            </a:extLst>
          </p:cNvPr>
          <p:cNvSpPr/>
          <p:nvPr/>
        </p:nvSpPr>
        <p:spPr>
          <a:xfrm>
            <a:off x="10958286" y="630665"/>
            <a:ext cx="740228" cy="740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5DE1A-58ED-47D7-AC26-FC58B3C0F08B}"/>
              </a:ext>
            </a:extLst>
          </p:cNvPr>
          <p:cNvSpPr txBox="1"/>
          <p:nvPr/>
        </p:nvSpPr>
        <p:spPr>
          <a:xfrm>
            <a:off x="493486" y="390043"/>
            <a:ext cx="391886" cy="260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Bauhaus 93" panose="04030905020B02020C02" pitchFamily="82" charset="0"/>
              </a:rPr>
              <a:t>2  </a:t>
            </a:r>
            <a:r>
              <a:rPr lang="en-US" altLang="zh-CN" sz="2800" dirty="0" smtClean="0">
                <a:latin typeface="Bauhaus 93" panose="04030905020B02020C02" pitchFamily="82" charset="0"/>
              </a:rPr>
              <a:t>0</a:t>
            </a:r>
            <a:r>
              <a:rPr lang="en-US" altLang="zh-TW" sz="2800" dirty="0" smtClean="0">
                <a:latin typeface="Bauhaus 93" panose="04030905020B02020C02" pitchFamily="82" charset="0"/>
              </a:rPr>
              <a:t>21</a:t>
            </a:r>
            <a:endParaRPr lang="zh-CN" altLang="en-US" sz="2800" dirty="0">
              <a:latin typeface="Bauhaus 93" panose="04030905020B02020C02" pitchFamily="8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F01038-0F53-4346-8695-6A10D5B4FBBD}"/>
              </a:ext>
            </a:extLst>
          </p:cNvPr>
          <p:cNvSpPr txBox="1"/>
          <p:nvPr/>
        </p:nvSpPr>
        <p:spPr>
          <a:xfrm>
            <a:off x="7684348" y="5991841"/>
            <a:ext cx="2078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Abadi" panose="020B0604020104020204" pitchFamily="34" charset="0"/>
              </a:rPr>
              <a:t>2 0 </a:t>
            </a:r>
            <a:r>
              <a:rPr lang="en-US" altLang="zh-TW" sz="2000" dirty="0">
                <a:latin typeface="Abadi" panose="020B0604020104020204" pitchFamily="34" charset="0"/>
              </a:rPr>
              <a:t>2</a:t>
            </a:r>
            <a:r>
              <a:rPr lang="en-US" altLang="zh-CN" sz="2000" dirty="0" smtClean="0">
                <a:latin typeface="Abadi" panose="020B0604020104020204" pitchFamily="34" charset="0"/>
              </a:rPr>
              <a:t> </a:t>
            </a:r>
            <a:r>
              <a:rPr lang="en-US" altLang="zh-TW" sz="2000" dirty="0">
                <a:latin typeface="Abadi" panose="020B0604020104020204" pitchFamily="34" charset="0"/>
              </a:rPr>
              <a:t>1</a:t>
            </a:r>
            <a:r>
              <a:rPr lang="en-US" altLang="zh-CN" sz="2000" dirty="0" smtClean="0">
                <a:latin typeface="Abadi" panose="020B0604020104020204" pitchFamily="34" charset="0"/>
              </a:rPr>
              <a:t>. </a:t>
            </a:r>
            <a:r>
              <a:rPr lang="en-US" altLang="zh-TW" sz="2000" dirty="0" smtClean="0">
                <a:latin typeface="Abadi" panose="020B0604020104020204" pitchFamily="34" charset="0"/>
              </a:rPr>
              <a:t>10</a:t>
            </a:r>
            <a:r>
              <a:rPr lang="en-US" altLang="zh-CN" sz="2000" dirty="0" smtClean="0">
                <a:latin typeface="Abadi" panose="020B0604020104020204" pitchFamily="34" charset="0"/>
              </a:rPr>
              <a:t> . </a:t>
            </a:r>
            <a:r>
              <a:rPr lang="en-US" altLang="zh-TW" sz="2000" dirty="0" smtClean="0">
                <a:latin typeface="Abadi" panose="020B0604020104020204" pitchFamily="34" charset="0"/>
              </a:rPr>
              <a:t>14</a:t>
            </a:r>
            <a:endParaRPr lang="zh-CN" altLang="en-US" sz="2000" dirty="0">
              <a:latin typeface="Abadi" panose="020B0604020104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F57896-8417-4443-B1C2-2E302D1B9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7684348" y="640009"/>
            <a:ext cx="1052286" cy="4832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68BC2C-F87D-4880-B4D0-29D5EA195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5" t="13387" r="36556" b="62475"/>
          <a:stretch/>
        </p:blipFill>
        <p:spPr>
          <a:xfrm>
            <a:off x="2194126" y="541140"/>
            <a:ext cx="1407886" cy="16553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B6B9FFC-4273-49A8-A4C9-676E1CE451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t="44620" r="61685" b="15307"/>
          <a:stretch/>
        </p:blipFill>
        <p:spPr>
          <a:xfrm>
            <a:off x="918357" y="2196442"/>
            <a:ext cx="2960914" cy="35219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A8A5A41-E066-4701-9F99-F608D83232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2" t="35289" r="3221" b="14868"/>
          <a:stretch/>
        </p:blipFill>
        <p:spPr>
          <a:xfrm>
            <a:off x="9600853" y="2736796"/>
            <a:ext cx="2219368" cy="308770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35FF331-7B6A-452D-A635-AB9FC84578CD}"/>
              </a:ext>
            </a:extLst>
          </p:cNvPr>
          <p:cNvCxnSpPr/>
          <p:nvPr/>
        </p:nvCxnSpPr>
        <p:spPr>
          <a:xfrm>
            <a:off x="1978360" y="5830471"/>
            <a:ext cx="911497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784B301B-9F14-448A-A16C-56FBEB51236B}"/>
              </a:ext>
            </a:extLst>
          </p:cNvPr>
          <p:cNvSpPr/>
          <p:nvPr/>
        </p:nvSpPr>
        <p:spPr>
          <a:xfrm>
            <a:off x="3476531" y="1382825"/>
            <a:ext cx="6091337" cy="4210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0B2B4BC-08BE-4B3E-9ADD-B888C9A134FB}"/>
              </a:ext>
            </a:extLst>
          </p:cNvPr>
          <p:cNvSpPr/>
          <p:nvPr/>
        </p:nvSpPr>
        <p:spPr>
          <a:xfrm>
            <a:off x="3166080" y="5154412"/>
            <a:ext cx="587917" cy="615704"/>
          </a:xfrm>
          <a:prstGeom prst="ellipse">
            <a:avLst/>
          </a:prstGeom>
          <a:solidFill>
            <a:srgbClr val="F3B1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85B4807-13A1-4640-8565-14D9E08BE303}"/>
              </a:ext>
            </a:extLst>
          </p:cNvPr>
          <p:cNvSpPr/>
          <p:nvPr/>
        </p:nvSpPr>
        <p:spPr>
          <a:xfrm>
            <a:off x="3867242" y="1146167"/>
            <a:ext cx="577130" cy="565177"/>
          </a:xfrm>
          <a:prstGeom prst="ellipse">
            <a:avLst/>
          </a:prstGeom>
          <a:solidFill>
            <a:srgbClr val="33894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15E6F85-2ADD-4F3F-8799-99B433CACABD}"/>
              </a:ext>
            </a:extLst>
          </p:cNvPr>
          <p:cNvSpPr/>
          <p:nvPr/>
        </p:nvSpPr>
        <p:spPr>
          <a:xfrm>
            <a:off x="9373629" y="2569459"/>
            <a:ext cx="389834" cy="39774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A0383032-6B97-4EE0-A0C9-7E1A8F0CD3F6}"/>
              </a:ext>
            </a:extLst>
          </p:cNvPr>
          <p:cNvSpPr/>
          <p:nvPr/>
        </p:nvSpPr>
        <p:spPr>
          <a:xfrm>
            <a:off x="9965791" y="6118572"/>
            <a:ext cx="1362609" cy="243765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>
          <a:xfrm>
            <a:off x="10167042" y="328145"/>
            <a:ext cx="1647586" cy="208634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3171505" y="1570507"/>
            <a:ext cx="67286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歡迎 </a:t>
            </a:r>
            <a:endParaRPr lang="en-US" altLang="zh-TW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lang="en-US" altLang="zh-TW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立法院教育及文化委員</a:t>
            </a:r>
            <a:endParaRPr lang="en-US" altLang="zh-TW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學校教育及體育發展建設考察團</a:t>
            </a:r>
            <a:endParaRPr lang="en-US" altLang="zh-TW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lang="en-US" altLang="zh-TW" sz="3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蒞校指導</a:t>
            </a:r>
            <a:endParaRPr lang="zh-TW" alt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6" name="图片 2">
            <a:extLst>
              <a:ext uri="{FF2B5EF4-FFF2-40B4-BE49-F238E27FC236}">
                <a16:creationId xmlns:a16="http://schemas.microsoft.com/office/drawing/2014/main" id="{0F4E2FB2-9179-42A6-BD39-A80F7CCFC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8031417" y="538814"/>
            <a:ext cx="1959429" cy="8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2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F6AF8-C66F-47FF-AE73-9B661B5E26E5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D1420-5024-4F86-B3A4-975EEA97A26E}"/>
              </a:ext>
            </a:extLst>
          </p:cNvPr>
          <p:cNvSpPr/>
          <p:nvPr/>
        </p:nvSpPr>
        <p:spPr>
          <a:xfrm>
            <a:off x="10958286" y="630665"/>
            <a:ext cx="740228" cy="740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5DE1A-58ED-47D7-AC26-FC58B3C0F08B}"/>
              </a:ext>
            </a:extLst>
          </p:cNvPr>
          <p:cNvSpPr txBox="1"/>
          <p:nvPr/>
        </p:nvSpPr>
        <p:spPr>
          <a:xfrm>
            <a:off x="493486" y="390043"/>
            <a:ext cx="391886" cy="260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Bauhaus 93" panose="04030905020B02020C02" pitchFamily="82" charset="0"/>
              </a:rPr>
              <a:t>2  </a:t>
            </a:r>
            <a:r>
              <a:rPr lang="en-US" altLang="zh-CN" sz="2800" dirty="0" smtClean="0">
                <a:latin typeface="Bauhaus 93" panose="04030905020B02020C02" pitchFamily="82" charset="0"/>
              </a:rPr>
              <a:t>0</a:t>
            </a:r>
            <a:r>
              <a:rPr lang="en-US" altLang="zh-TW" sz="2800" dirty="0" smtClean="0">
                <a:latin typeface="Bauhaus 93" panose="04030905020B02020C02" pitchFamily="82" charset="0"/>
              </a:rPr>
              <a:t>21</a:t>
            </a:r>
            <a:endParaRPr lang="zh-CN" altLang="en-US" sz="2800" dirty="0">
              <a:latin typeface="Bauhaus 93" panose="04030905020B02020C02" pitchFamily="8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F01038-0F53-4346-8695-6A10D5B4FBBD}"/>
              </a:ext>
            </a:extLst>
          </p:cNvPr>
          <p:cNvSpPr txBox="1"/>
          <p:nvPr/>
        </p:nvSpPr>
        <p:spPr>
          <a:xfrm>
            <a:off x="7684348" y="5991841"/>
            <a:ext cx="2078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Abadi" panose="020B0604020104020204" pitchFamily="34" charset="0"/>
              </a:rPr>
              <a:t>2 0 </a:t>
            </a:r>
            <a:r>
              <a:rPr lang="en-US" altLang="zh-TW" sz="2000" dirty="0">
                <a:latin typeface="Abadi" panose="020B0604020104020204" pitchFamily="34" charset="0"/>
              </a:rPr>
              <a:t>2</a:t>
            </a:r>
            <a:r>
              <a:rPr lang="en-US" altLang="zh-CN" sz="2000" dirty="0" smtClean="0">
                <a:latin typeface="Abadi" panose="020B0604020104020204" pitchFamily="34" charset="0"/>
              </a:rPr>
              <a:t> </a:t>
            </a:r>
            <a:r>
              <a:rPr lang="en-US" altLang="zh-TW" sz="2000" dirty="0">
                <a:latin typeface="Abadi" panose="020B0604020104020204" pitchFamily="34" charset="0"/>
              </a:rPr>
              <a:t>1</a:t>
            </a:r>
            <a:r>
              <a:rPr lang="en-US" altLang="zh-CN" sz="2000" dirty="0" smtClean="0">
                <a:latin typeface="Abadi" panose="020B0604020104020204" pitchFamily="34" charset="0"/>
              </a:rPr>
              <a:t>. </a:t>
            </a:r>
            <a:r>
              <a:rPr lang="en-US" altLang="zh-TW" sz="2000" dirty="0" smtClean="0">
                <a:latin typeface="Abadi" panose="020B0604020104020204" pitchFamily="34" charset="0"/>
              </a:rPr>
              <a:t>10</a:t>
            </a:r>
            <a:r>
              <a:rPr lang="en-US" altLang="zh-CN" sz="2000" dirty="0" smtClean="0">
                <a:latin typeface="Abadi" panose="020B0604020104020204" pitchFamily="34" charset="0"/>
              </a:rPr>
              <a:t> . </a:t>
            </a:r>
            <a:r>
              <a:rPr lang="en-US" altLang="zh-TW" sz="2000" dirty="0" smtClean="0">
                <a:latin typeface="Abadi" panose="020B0604020104020204" pitchFamily="34" charset="0"/>
              </a:rPr>
              <a:t>14</a:t>
            </a:r>
            <a:endParaRPr lang="zh-CN" altLang="en-US" sz="2000" dirty="0">
              <a:latin typeface="Abadi" panose="020B0604020104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F57896-8417-4443-B1C2-2E302D1B9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7684348" y="640009"/>
            <a:ext cx="1052286" cy="4832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68BC2C-F87D-4880-B4D0-29D5EA195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5" t="13387" r="36556" b="62475"/>
          <a:stretch/>
        </p:blipFill>
        <p:spPr>
          <a:xfrm>
            <a:off x="2194126" y="541140"/>
            <a:ext cx="1407886" cy="16553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B6B9FFC-4273-49A8-A4C9-676E1CE451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t="44620" r="61685" b="15307"/>
          <a:stretch/>
        </p:blipFill>
        <p:spPr>
          <a:xfrm>
            <a:off x="918357" y="2196442"/>
            <a:ext cx="2960914" cy="35219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A8A5A41-E066-4701-9F99-F608D83232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2" t="35289" r="3221" b="14868"/>
          <a:stretch/>
        </p:blipFill>
        <p:spPr>
          <a:xfrm>
            <a:off x="9600853" y="2736796"/>
            <a:ext cx="2219368" cy="308770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35FF331-7B6A-452D-A635-AB9FC84578CD}"/>
              </a:ext>
            </a:extLst>
          </p:cNvPr>
          <p:cNvCxnSpPr/>
          <p:nvPr/>
        </p:nvCxnSpPr>
        <p:spPr>
          <a:xfrm>
            <a:off x="1978360" y="5830471"/>
            <a:ext cx="911497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784B301B-9F14-448A-A16C-56FBEB51236B}"/>
              </a:ext>
            </a:extLst>
          </p:cNvPr>
          <p:cNvSpPr/>
          <p:nvPr/>
        </p:nvSpPr>
        <p:spPr>
          <a:xfrm>
            <a:off x="3476531" y="1382825"/>
            <a:ext cx="6091337" cy="4210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0B2B4BC-08BE-4B3E-9ADD-B888C9A134FB}"/>
              </a:ext>
            </a:extLst>
          </p:cNvPr>
          <p:cNvSpPr/>
          <p:nvPr/>
        </p:nvSpPr>
        <p:spPr>
          <a:xfrm>
            <a:off x="3166080" y="5154412"/>
            <a:ext cx="587917" cy="615704"/>
          </a:xfrm>
          <a:prstGeom prst="ellipse">
            <a:avLst/>
          </a:prstGeom>
          <a:solidFill>
            <a:srgbClr val="F3B1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85B4807-13A1-4640-8565-14D9E08BE303}"/>
              </a:ext>
            </a:extLst>
          </p:cNvPr>
          <p:cNvSpPr/>
          <p:nvPr/>
        </p:nvSpPr>
        <p:spPr>
          <a:xfrm>
            <a:off x="3867242" y="1146167"/>
            <a:ext cx="577130" cy="565177"/>
          </a:xfrm>
          <a:prstGeom prst="ellipse">
            <a:avLst/>
          </a:prstGeom>
          <a:solidFill>
            <a:srgbClr val="33894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15E6F85-2ADD-4F3F-8799-99B433CACABD}"/>
              </a:ext>
            </a:extLst>
          </p:cNvPr>
          <p:cNvSpPr/>
          <p:nvPr/>
        </p:nvSpPr>
        <p:spPr>
          <a:xfrm>
            <a:off x="9373629" y="2569459"/>
            <a:ext cx="389834" cy="39774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A0383032-6B97-4EE0-A0C9-7E1A8F0CD3F6}"/>
              </a:ext>
            </a:extLst>
          </p:cNvPr>
          <p:cNvSpPr/>
          <p:nvPr/>
        </p:nvSpPr>
        <p:spPr>
          <a:xfrm>
            <a:off x="9965791" y="6118572"/>
            <a:ext cx="1362609" cy="243765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>
          <a:xfrm>
            <a:off x="10167042" y="328145"/>
            <a:ext cx="1647586" cy="208634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249699" y="1599795"/>
            <a:ext cx="50515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歡迎</a:t>
            </a:r>
          </a:p>
          <a:p>
            <a: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吳思瑤立委</a:t>
            </a:r>
            <a:b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教育部林騰蛟次長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體育署長官</a:t>
            </a:r>
            <a:endParaRPr lang="en-US" altLang="zh-TW" sz="36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國教署長官</a:t>
            </a:r>
            <a:b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6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教育局長官</a:t>
            </a:r>
            <a:endParaRPr lang="en-US" altLang="zh-TW" sz="36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r"/>
            <a:r>
              <a:rPr lang="zh-TW" alt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蒞校指導</a:t>
            </a:r>
            <a:endParaRPr lang="zh-TW" alt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6" name="图片 2">
            <a:extLst>
              <a:ext uri="{FF2B5EF4-FFF2-40B4-BE49-F238E27FC236}">
                <a16:creationId xmlns:a16="http://schemas.microsoft.com/office/drawing/2014/main" id="{0F4E2FB2-9179-42A6-BD39-A80F7CCFC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8031417" y="538814"/>
            <a:ext cx="1959429" cy="8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0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F6AF8-C66F-47FF-AE73-9B661B5E26E5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5DE1A-58ED-47D7-AC26-FC58B3C0F08B}"/>
              </a:ext>
            </a:extLst>
          </p:cNvPr>
          <p:cNvSpPr txBox="1"/>
          <p:nvPr/>
        </p:nvSpPr>
        <p:spPr>
          <a:xfrm>
            <a:off x="493486" y="390043"/>
            <a:ext cx="391886" cy="260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Bauhaus 93" panose="04030905020B02020C02" pitchFamily="82" charset="0"/>
              </a:rPr>
              <a:t>2  </a:t>
            </a:r>
            <a:r>
              <a:rPr lang="en-US" altLang="zh-CN" sz="2800" dirty="0" smtClean="0">
                <a:latin typeface="Bauhaus 93" panose="04030905020B02020C02" pitchFamily="82" charset="0"/>
              </a:rPr>
              <a:t>0</a:t>
            </a:r>
            <a:r>
              <a:rPr lang="en-US" altLang="zh-TW" sz="2800" dirty="0" smtClean="0">
                <a:latin typeface="Bauhaus 93" panose="04030905020B02020C02" pitchFamily="82" charset="0"/>
              </a:rPr>
              <a:t>21</a:t>
            </a:r>
            <a:endParaRPr lang="zh-CN" altLang="en-US" sz="2800" dirty="0">
              <a:latin typeface="Bauhaus 93" panose="04030905020B02020C02" pitchFamily="82" charset="0"/>
            </a:endParaRPr>
          </a:p>
        </p:txBody>
      </p:sp>
      <p:pic>
        <p:nvPicPr>
          <p:cNvPr id="19" name="图片 9">
            <a:extLst>
              <a:ext uri="{FF2B5EF4-FFF2-40B4-BE49-F238E27FC236}">
                <a16:creationId xmlns:a16="http://schemas.microsoft.com/office/drawing/2014/main" id="{1468BC2C-F87D-4880-B4D0-29D5EA195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5" t="13387" r="36556" b="62475"/>
          <a:stretch/>
        </p:blipFill>
        <p:spPr>
          <a:xfrm>
            <a:off x="599277" y="3976912"/>
            <a:ext cx="1579062" cy="1856560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2508831" y="1224110"/>
            <a:ext cx="42955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校       長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李芝安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教務主任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林億清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學務主任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洪明瞭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總務主任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何沛儒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輔導主任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劉慧貞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人事主任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王麗閔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會計主任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陳禮娟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體育組長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趙孟哲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808171" y="1224109"/>
            <a:ext cx="48047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家長會   會   長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高盛興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副會長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鄭麗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峯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副會長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陳建維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桌球後援會會長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林慧隆  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2">
            <a:extLst>
              <a:ext uri="{FF2B5EF4-FFF2-40B4-BE49-F238E27FC236}">
                <a16:creationId xmlns:a16="http://schemas.microsoft.com/office/drawing/2014/main" id="{EB6B9FFC-4273-49A8-A4C9-676E1CE451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t="44620" r="61685" b="15307"/>
          <a:stretch/>
        </p:blipFill>
        <p:spPr>
          <a:xfrm>
            <a:off x="6085587" y="4027155"/>
            <a:ext cx="1871977" cy="2264520"/>
          </a:xfrm>
          <a:prstGeom prst="rect">
            <a:avLst/>
          </a:prstGeom>
        </p:spPr>
      </p:pic>
      <p:pic>
        <p:nvPicPr>
          <p:cNvPr id="13" name="图片 13">
            <a:extLst>
              <a:ext uri="{FF2B5EF4-FFF2-40B4-BE49-F238E27FC236}">
                <a16:creationId xmlns:a16="http://schemas.microsoft.com/office/drawing/2014/main" id="{5A8A5A41-E066-4701-9F99-F608D83232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2" t="35289" r="3221" b="14868"/>
          <a:stretch/>
        </p:blipFill>
        <p:spPr>
          <a:xfrm>
            <a:off x="7720212" y="4132097"/>
            <a:ext cx="1552251" cy="2159578"/>
          </a:xfrm>
          <a:prstGeom prst="rect">
            <a:avLst/>
          </a:prstGeom>
        </p:spPr>
      </p:pic>
      <p:cxnSp>
        <p:nvCxnSpPr>
          <p:cNvPr id="14" name="直接连接符 15">
            <a:extLst>
              <a:ext uri="{FF2B5EF4-FFF2-40B4-BE49-F238E27FC236}">
                <a16:creationId xmlns:a16="http://schemas.microsoft.com/office/drawing/2014/main" id="{835FF331-7B6A-452D-A635-AB9FC84578CD}"/>
              </a:ext>
            </a:extLst>
          </p:cNvPr>
          <p:cNvCxnSpPr/>
          <p:nvPr/>
        </p:nvCxnSpPr>
        <p:spPr>
          <a:xfrm>
            <a:off x="885372" y="6291675"/>
            <a:ext cx="911497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>
          <a:xfrm>
            <a:off x="9519642" y="3672378"/>
            <a:ext cx="2186639" cy="276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8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F6AF8-C66F-47FF-AE73-9B661B5E26E5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5DE1A-58ED-47D7-AC26-FC58B3C0F08B}"/>
              </a:ext>
            </a:extLst>
          </p:cNvPr>
          <p:cNvSpPr txBox="1"/>
          <p:nvPr/>
        </p:nvSpPr>
        <p:spPr>
          <a:xfrm>
            <a:off x="493486" y="390043"/>
            <a:ext cx="391886" cy="260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Bauhaus 93" panose="04030905020B02020C02" pitchFamily="82" charset="0"/>
              </a:rPr>
              <a:t>2  </a:t>
            </a:r>
            <a:r>
              <a:rPr lang="en-US" altLang="zh-CN" sz="2800" dirty="0" smtClean="0">
                <a:latin typeface="Bauhaus 93" panose="04030905020B02020C02" pitchFamily="82" charset="0"/>
              </a:rPr>
              <a:t>0</a:t>
            </a:r>
            <a:r>
              <a:rPr lang="en-US" altLang="zh-TW" sz="2800" dirty="0" smtClean="0">
                <a:latin typeface="Bauhaus 93" panose="04030905020B02020C02" pitchFamily="82" charset="0"/>
              </a:rPr>
              <a:t>21</a:t>
            </a:r>
            <a:endParaRPr lang="zh-CN" altLang="en-US" sz="2800" dirty="0">
              <a:latin typeface="Bauhaus 93" panose="04030905020B02020C02" pitchFamily="82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>
          <a:xfrm>
            <a:off x="9420130" y="3567448"/>
            <a:ext cx="2260385" cy="286233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106879" y="406599"/>
            <a:ext cx="429557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立法院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委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員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sz="20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教育及文化</a:t>
            </a:r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委員會</a:t>
            </a:r>
            <a:endParaRPr lang="en-US" altLang="zh-TW" sz="2800" b="1" kern="100" dirty="0" smtClean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spc="17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主任</a:t>
            </a:r>
            <a:r>
              <a:rPr lang="zh-TW" altLang="zh-TW" sz="2800" b="1" kern="100" spc="17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秘書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陳錫欽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員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許淑真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zh-TW" altLang="zh-TW" sz="20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委員助理</a:t>
            </a:r>
            <a:endParaRPr lang="zh-TW" altLang="zh-TW" sz="2800" b="1" kern="100" dirty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陳   儀 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范雲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委員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副主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任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黃立安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周春米委員助理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張太緯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吳思瑤委員助理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羅學文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吳思瑤委員助理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呂宜燕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吳思瑤委員助理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吳囿萱</a:t>
            </a:r>
            <a:r>
              <a:rPr lang="en-US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吳思瑤委員助理</a:t>
            </a:r>
            <a:r>
              <a:rPr lang="en-US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zh-TW" sz="24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402455" y="390043"/>
            <a:ext cx="349265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教育部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常務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次長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林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騰蛟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TW" sz="20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國會組</a:t>
            </a:r>
            <a:endParaRPr lang="en-US" altLang="zh-TW" sz="2800" b="1" kern="100" dirty="0" smtClean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長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李侑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益</a:t>
            </a:r>
            <a:endParaRPr lang="zh-TW" altLang="en-US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TW" sz="20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體育署</a:t>
            </a:r>
            <a:endParaRPr lang="en-US" altLang="zh-TW" sz="2800" b="1" kern="100" dirty="0" smtClean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長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蔡忠益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員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劉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姵君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執行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秘書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蘇錦雀</a:t>
            </a:r>
            <a:endParaRPr lang="zh-TW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員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陽惠貞</a:t>
            </a:r>
            <a:endParaRPr lang="en-US" altLang="zh-TW" sz="2800" b="1" kern="1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sz="20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國教署</a:t>
            </a:r>
            <a:endParaRPr lang="en-US" altLang="zh-TW" sz="2800" b="1" kern="100" dirty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副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長　蕭奕志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員　童柏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捷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67270" y="390043"/>
            <a:ext cx="31348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800" b="1" kern="100" dirty="0" smtClean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臺北市</a:t>
            </a:r>
            <a:r>
              <a:rPr lang="zh-TW" altLang="zh-TW" sz="2800" b="1" kern="10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政府教育局</a:t>
            </a:r>
            <a:endParaRPr lang="en-US" altLang="zh-TW" sz="2800" b="1" kern="100" dirty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督　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　黃國忠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督　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　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張</a:t>
            </a:r>
            <a:r>
              <a:rPr lang="zh-TW" altLang="en-US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政</a:t>
            </a:r>
            <a:r>
              <a:rPr lang="zh-TW" altLang="zh-TW" sz="2800" b="1" kern="1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忠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老　</a:t>
            </a:r>
            <a:r>
              <a:rPr lang="zh-TW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師　余明錦</a:t>
            </a:r>
            <a:endParaRPr lang="zh-TW" altLang="zh-TW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69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A8A7C3F8-E4FF-4946-8A80-6E418AB7D789}"/>
              </a:ext>
            </a:extLst>
          </p:cNvPr>
          <p:cNvSpPr/>
          <p:nvPr/>
        </p:nvSpPr>
        <p:spPr>
          <a:xfrm rot="20220613">
            <a:off x="3306623" y="831959"/>
            <a:ext cx="704850" cy="704850"/>
          </a:xfrm>
          <a:prstGeom prst="rect">
            <a:avLst/>
          </a:prstGeom>
          <a:solidFill>
            <a:srgbClr val="F3B1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3E774B52-5E80-414C-A965-85522FC2F3FB}"/>
              </a:ext>
            </a:extLst>
          </p:cNvPr>
          <p:cNvSpPr/>
          <p:nvPr/>
        </p:nvSpPr>
        <p:spPr>
          <a:xfrm>
            <a:off x="1314450" y="1390650"/>
            <a:ext cx="1009650" cy="1009650"/>
          </a:xfrm>
          <a:prstGeom prst="ellipse">
            <a:avLst/>
          </a:prstGeom>
          <a:solidFill>
            <a:srgbClr val="33894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FE1A4C9-0AFE-4C7C-8433-62AAE2AA8BE1}"/>
              </a:ext>
            </a:extLst>
          </p:cNvPr>
          <p:cNvSpPr/>
          <p:nvPr/>
        </p:nvSpPr>
        <p:spPr>
          <a:xfrm>
            <a:off x="1162050" y="1238250"/>
            <a:ext cx="1009650" cy="100965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E192151-D006-46A7-B407-96BF2F0845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60714" r="5959" b="6349"/>
          <a:stretch/>
        </p:blipFill>
        <p:spPr>
          <a:xfrm>
            <a:off x="497930" y="3588428"/>
            <a:ext cx="6057900" cy="279491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DBC5229-9E12-4F16-8DEE-EB655BD3F60C}"/>
              </a:ext>
            </a:extLst>
          </p:cNvPr>
          <p:cNvSpPr/>
          <p:nvPr/>
        </p:nvSpPr>
        <p:spPr>
          <a:xfrm rot="20220613">
            <a:off x="3154223" y="679559"/>
            <a:ext cx="704850" cy="704850"/>
          </a:xfrm>
          <a:prstGeom prst="rect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CBC3A44E-F03D-4BC2-9916-6F4CF3CF190D}"/>
              </a:ext>
            </a:extLst>
          </p:cNvPr>
          <p:cNvSpPr/>
          <p:nvPr/>
        </p:nvSpPr>
        <p:spPr>
          <a:xfrm>
            <a:off x="2154230" y="3040141"/>
            <a:ext cx="1765707" cy="179033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EFB7BD-5AB8-4945-9D6A-B08585E74CB1}"/>
              </a:ext>
            </a:extLst>
          </p:cNvPr>
          <p:cNvSpPr txBox="1"/>
          <p:nvPr/>
        </p:nvSpPr>
        <p:spPr>
          <a:xfrm>
            <a:off x="2539942" y="1622277"/>
            <a:ext cx="3934128" cy="119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400" b="1" dirty="0">
                <a:solidFill>
                  <a:srgbClr val="338942"/>
                </a:solidFill>
                <a:latin typeface="Copperplate Gothic Bold" panose="020E0705020206020404" pitchFamily="34" charset="0"/>
                <a:ea typeface="微软雅黑 Light" panose="020B0502040204020203" pitchFamily="34" charset="-122"/>
              </a:rPr>
              <a:t>C</a:t>
            </a:r>
            <a:r>
              <a:rPr lang="en-US" altLang="zh-CN" sz="3600" b="1" dirty="0">
                <a:latin typeface="Copperplate Gothic Bold" panose="020E0705020206020404" pitchFamily="34" charset="0"/>
                <a:ea typeface="微软雅黑 Light" panose="020B0502040204020203" pitchFamily="34" charset="-122"/>
              </a:rPr>
              <a:t>ONTENTS</a:t>
            </a:r>
            <a:endParaRPr lang="zh-CN" altLang="en-US" sz="3600" b="1" dirty="0">
              <a:latin typeface="Copperplate Gothic Bold" panose="020E0705020206020404" pitchFamily="34" charset="0"/>
              <a:ea typeface="微软雅黑 Light" panose="020B0502040204020203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36C84DA-4C6F-42F1-B81D-F621C1F579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9625750" y="746579"/>
            <a:ext cx="1959429" cy="89988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BE3CB11-2323-4B62-8FBC-3DE30401C0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8168861" y="887621"/>
            <a:ext cx="1052286" cy="48327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6387520" y="2415492"/>
            <a:ext cx="4817555" cy="2683677"/>
            <a:chOff x="7156730" y="2044141"/>
            <a:chExt cx="4817555" cy="2683677"/>
          </a:xfrm>
        </p:grpSpPr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DD2F7C09-1BB6-4D60-9E66-A8EC6007CCDB}"/>
                </a:ext>
              </a:extLst>
            </p:cNvPr>
            <p:cNvSpPr/>
            <p:nvPr/>
          </p:nvSpPr>
          <p:spPr>
            <a:xfrm>
              <a:off x="7309130" y="2196541"/>
              <a:ext cx="647700" cy="552450"/>
            </a:xfrm>
            <a:prstGeom prst="triangle">
              <a:avLst/>
            </a:prstGeom>
            <a:solidFill>
              <a:srgbClr val="C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DAF74191-8273-43BD-90D4-A152687A7A85}"/>
                </a:ext>
              </a:extLst>
            </p:cNvPr>
            <p:cNvSpPr/>
            <p:nvPr/>
          </p:nvSpPr>
          <p:spPr>
            <a:xfrm>
              <a:off x="7156730" y="2044141"/>
              <a:ext cx="647700" cy="552450"/>
            </a:xfrm>
            <a:prstGeom prst="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6976748-C7E7-46DA-8521-D517C5E1F611}"/>
                </a:ext>
              </a:extLst>
            </p:cNvPr>
            <p:cNvSpPr txBox="1"/>
            <p:nvPr/>
          </p:nvSpPr>
          <p:spPr>
            <a:xfrm>
              <a:off x="8390106" y="2099207"/>
              <a:ext cx="3584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r>
                <a:rPr lang="en-US" altLang="zh-CN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TW" altLang="en-US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學校簡介</a:t>
              </a:r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2FECEC2D-06D6-4599-B045-1829020E03DD}"/>
                </a:ext>
              </a:extLst>
            </p:cNvPr>
            <p:cNvSpPr/>
            <p:nvPr/>
          </p:nvSpPr>
          <p:spPr>
            <a:xfrm>
              <a:off x="7389458" y="3162779"/>
              <a:ext cx="647700" cy="552450"/>
            </a:xfrm>
            <a:prstGeom prst="triangle">
              <a:avLst/>
            </a:prstGeom>
            <a:solidFill>
              <a:srgbClr val="C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0D5FDDA2-7224-45F8-91AC-E7339B8EBFA6}"/>
                </a:ext>
              </a:extLst>
            </p:cNvPr>
            <p:cNvSpPr/>
            <p:nvPr/>
          </p:nvSpPr>
          <p:spPr>
            <a:xfrm>
              <a:off x="7237058" y="3010379"/>
              <a:ext cx="647700" cy="552450"/>
            </a:xfrm>
            <a:prstGeom prst="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67A957E-12C2-45A4-B3EC-7B7885601C15}"/>
                </a:ext>
              </a:extLst>
            </p:cNvPr>
            <p:cNvSpPr txBox="1"/>
            <p:nvPr/>
          </p:nvSpPr>
          <p:spPr>
            <a:xfrm>
              <a:off x="8336382" y="3065445"/>
              <a:ext cx="3584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r>
                <a:rPr lang="en-US" altLang="zh-CN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TW" altLang="en-US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桌球隊介紹</a:t>
              </a:r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CA2FE9F6-F478-481B-8E67-494F9230A3D6}"/>
                </a:ext>
              </a:extLst>
            </p:cNvPr>
            <p:cNvSpPr/>
            <p:nvPr/>
          </p:nvSpPr>
          <p:spPr>
            <a:xfrm>
              <a:off x="7369059" y="4175368"/>
              <a:ext cx="647700" cy="552450"/>
            </a:xfrm>
            <a:prstGeom prst="triangle">
              <a:avLst/>
            </a:prstGeom>
            <a:solidFill>
              <a:srgbClr val="C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07969F9F-CFB7-4CB9-B9CB-F2EEE1DD679F}"/>
                </a:ext>
              </a:extLst>
            </p:cNvPr>
            <p:cNvSpPr/>
            <p:nvPr/>
          </p:nvSpPr>
          <p:spPr>
            <a:xfrm>
              <a:off x="7216659" y="4022968"/>
              <a:ext cx="647700" cy="552450"/>
            </a:xfrm>
            <a:prstGeom prst="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07A1130-497A-4034-88C9-727D9B841166}"/>
                </a:ext>
              </a:extLst>
            </p:cNvPr>
            <p:cNvSpPr txBox="1"/>
            <p:nvPr/>
          </p:nvSpPr>
          <p:spPr>
            <a:xfrm>
              <a:off x="8390106" y="4078034"/>
              <a:ext cx="3584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r>
                <a:rPr lang="en-US" altLang="zh-CN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TW" altLang="en-US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環境改善</a:t>
              </a:r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4872" y="5162357"/>
            <a:ext cx="1678753" cy="16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9202361" y="6008707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416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5060887" y="1694149"/>
            <a:ext cx="6297324" cy="1632544"/>
          </a:xfrm>
          <a:prstGeom prst="rect">
            <a:avLst/>
          </a:prstGeom>
          <a:solidFill>
            <a:srgbClr val="338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吳思瑤委員支持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與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國教署經費挹注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109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年度活動中心廁所整修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工程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110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年度活動中心視聽教室整修工程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49E9EC6-272B-4B81-BD65-08DFA44CBC9A}"/>
              </a:ext>
            </a:extLst>
          </p:cNvPr>
          <p:cNvSpPr/>
          <p:nvPr/>
        </p:nvSpPr>
        <p:spPr>
          <a:xfrm>
            <a:off x="1346513" y="4327556"/>
            <a:ext cx="3574998" cy="1175275"/>
          </a:xfrm>
          <a:prstGeom prst="rect">
            <a:avLst/>
          </a:prstGeom>
          <a:solidFill>
            <a:srgbClr val="F3B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2009</a:t>
            </a:r>
            <a:r>
              <a:rPr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endParaRPr lang="en-US" altLang="zh-TW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榮獲學校建築之光獎</a:t>
            </a:r>
            <a:endParaRPr lang="en-US" altLang="zh-TW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與次長合影</a:t>
            </a:r>
            <a:endParaRPr lang="zh-CN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" t="22072" r="2455" b="40372"/>
          <a:stretch/>
        </p:blipFill>
        <p:spPr>
          <a:xfrm>
            <a:off x="1346513" y="1756372"/>
            <a:ext cx="3574998" cy="246254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21" y="3418114"/>
            <a:ext cx="3131069" cy="208471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142" y="3420272"/>
            <a:ext cx="3131069" cy="208471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76" y="38940"/>
            <a:ext cx="1802141" cy="180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9384914" y="6244687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352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3881398" y="541336"/>
            <a:ext cx="3589534" cy="10954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教育部局核定運動場域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整修工程</a:t>
            </a:r>
            <a:endParaRPr lang="en-US" altLang="zh-TW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12517" t="199" r="12221" b="-199"/>
          <a:stretch/>
        </p:blipFill>
        <p:spPr>
          <a:xfrm>
            <a:off x="348395" y="1916117"/>
            <a:ext cx="1985233" cy="41756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/>
          <a:srcRect l="11154" r="17648"/>
          <a:stretch/>
        </p:blipFill>
        <p:spPr>
          <a:xfrm>
            <a:off x="2418280" y="1916117"/>
            <a:ext cx="2227811" cy="417560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/>
          <a:srcRect l="6741" t="5322" b="20426"/>
          <a:stretch/>
        </p:blipFill>
        <p:spPr>
          <a:xfrm>
            <a:off x="4695743" y="4259522"/>
            <a:ext cx="2859578" cy="180634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" t="2093" r="4104" b="4122"/>
          <a:stretch/>
        </p:blipFill>
        <p:spPr>
          <a:xfrm>
            <a:off x="4693762" y="1926037"/>
            <a:ext cx="2826328" cy="2115771"/>
          </a:xfrm>
          <a:prstGeom prst="rect">
            <a:avLst/>
          </a:prstGeom>
        </p:spPr>
      </p:pic>
      <p:sp>
        <p:nvSpPr>
          <p:cNvPr id="13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416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655" y="0"/>
            <a:ext cx="2009987" cy="200998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149E9EC6-272B-4B81-BD65-08DFA44CBC9A}"/>
              </a:ext>
            </a:extLst>
          </p:cNvPr>
          <p:cNvSpPr/>
          <p:nvPr/>
        </p:nvSpPr>
        <p:spPr>
          <a:xfrm>
            <a:off x="7565371" y="334005"/>
            <a:ext cx="4313751" cy="3939911"/>
          </a:xfrm>
          <a:prstGeom prst="rect">
            <a:avLst/>
          </a:prstGeom>
          <a:solidFill>
            <a:srgbClr val="F3B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105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年度操場跑道整修工程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106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年度樂活運動站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109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年度誠樸樓地下室整治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工程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擊劍教室及無</a:t>
            </a:r>
            <a:r>
              <a:rPr lang="zh-TW" alt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機</a:t>
            </a:r>
            <a:r>
              <a:rPr lang="zh-TW" alt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教室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110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年度籃球場整修工程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110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年度游泳池屋頂鋼構及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外牆鏽蝕整修工程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111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年度活動中心球場整修</a:t>
            </a:r>
            <a:endParaRPr lang="en-US" altLang="zh-TW" sz="2400" b="1" dirty="0" smtClean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工程</a:t>
            </a:r>
            <a:endParaRPr lang="zh-CN" altLang="en-US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8"/>
          <a:srcRect l="54972" t="30828" r="26130" b="44162"/>
          <a:stretch/>
        </p:blipFill>
        <p:spPr>
          <a:xfrm>
            <a:off x="8679616" y="3786383"/>
            <a:ext cx="3124661" cy="232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40861" y="169308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056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學校簡介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2717762" y="3669391"/>
            <a:ext cx="3390973" cy="2705652"/>
          </a:xfrm>
          <a:prstGeom prst="rect">
            <a:avLst/>
          </a:prstGeom>
          <a:solidFill>
            <a:srgbClr val="338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323873" y="1580511"/>
            <a:ext cx="4376916" cy="3578395"/>
          </a:xfrm>
          <a:prstGeom prst="rect">
            <a:avLst/>
          </a:prstGeom>
          <a:solidFill>
            <a:srgbClr val="F3B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5F18DBF-172C-41F7-9DAC-C8489D3193FB}"/>
              </a:ext>
            </a:extLst>
          </p:cNvPr>
          <p:cNvSpPr/>
          <p:nvPr/>
        </p:nvSpPr>
        <p:spPr>
          <a:xfrm>
            <a:off x="6452988" y="2088891"/>
            <a:ext cx="303766" cy="303766"/>
          </a:xfrm>
          <a:prstGeom prst="ellipse">
            <a:avLst/>
          </a:prstGeom>
          <a:noFill/>
          <a:ln w="76200">
            <a:solidFill>
              <a:srgbClr val="338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456240-B2BD-4E2D-BFDB-9D33424938EA}"/>
              </a:ext>
            </a:extLst>
          </p:cNvPr>
          <p:cNvSpPr txBox="1"/>
          <p:nvPr/>
        </p:nvSpPr>
        <p:spPr>
          <a:xfrm>
            <a:off x="7055358" y="2709327"/>
            <a:ext cx="535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國際學校獎升級再認證</a:t>
            </a:r>
            <a:endParaRPr lang="en-US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3DC5B2F-6D14-4D39-8C7D-2CC836E25961}"/>
              </a:ext>
            </a:extLst>
          </p:cNvPr>
          <p:cNvSpPr/>
          <p:nvPr/>
        </p:nvSpPr>
        <p:spPr>
          <a:xfrm>
            <a:off x="6459254" y="2944366"/>
            <a:ext cx="303766" cy="303766"/>
          </a:xfrm>
          <a:prstGeom prst="ellipse">
            <a:avLst/>
          </a:prstGeom>
          <a:noFill/>
          <a:ln w="76200">
            <a:solidFill>
              <a:srgbClr val="F3B1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9A4CBAE-6CF9-4B94-A7B9-E3B072187EC6}"/>
              </a:ext>
            </a:extLst>
          </p:cNvPr>
          <p:cNvSpPr txBox="1"/>
          <p:nvPr/>
        </p:nvSpPr>
        <p:spPr>
          <a:xfrm>
            <a:off x="7055358" y="1136126"/>
            <a:ext cx="4558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亮點學校</a:t>
            </a:r>
            <a:endParaRPr lang="zh-CN" alt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8763566-561A-436F-9652-16B891681611}"/>
              </a:ext>
            </a:extLst>
          </p:cNvPr>
          <p:cNvSpPr/>
          <p:nvPr/>
        </p:nvSpPr>
        <p:spPr>
          <a:xfrm>
            <a:off x="6472648" y="3777270"/>
            <a:ext cx="303766" cy="30376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25C4D02-6236-4822-B039-B353EFCA8683}"/>
              </a:ext>
            </a:extLst>
          </p:cNvPr>
          <p:cNvSpPr txBox="1"/>
          <p:nvPr/>
        </p:nvSpPr>
        <p:spPr>
          <a:xfrm>
            <a:off x="7028776" y="4656481"/>
            <a:ext cx="4785085" cy="58477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學年度雙語課程</a:t>
            </a:r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學校</a:t>
            </a:r>
            <a:endParaRPr lang="en-US" altLang="zh-TW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19">
            <a:extLst>
              <a:ext uri="{FF2B5EF4-FFF2-40B4-BE49-F238E27FC236}">
                <a16:creationId xmlns:a16="http://schemas.microsoft.com/office/drawing/2014/main" id="{AC456C0A-6D6E-41BB-A3F4-003A3C60AD01}"/>
              </a:ext>
            </a:extLst>
          </p:cNvPr>
          <p:cNvSpPr/>
          <p:nvPr/>
        </p:nvSpPr>
        <p:spPr>
          <a:xfrm>
            <a:off x="6448893" y="1307920"/>
            <a:ext cx="303766" cy="303766"/>
          </a:xfrm>
          <a:prstGeom prst="ellipse">
            <a:avLst/>
          </a:prstGeom>
          <a:noFill/>
          <a:ln w="76200">
            <a:solidFill>
              <a:srgbClr val="2F6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14">
            <a:extLst>
              <a:ext uri="{FF2B5EF4-FFF2-40B4-BE49-F238E27FC236}">
                <a16:creationId xmlns:a16="http://schemas.microsoft.com/office/drawing/2014/main" id="{2F456240-B2BD-4E2D-BFDB-9D33424938EA}"/>
              </a:ext>
            </a:extLst>
          </p:cNvPr>
          <p:cNvSpPr txBox="1"/>
          <p:nvPr/>
        </p:nvSpPr>
        <p:spPr>
          <a:xfrm>
            <a:off x="7055358" y="1921700"/>
            <a:ext cx="535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自主 </a:t>
            </a:r>
            <a:r>
              <a:rPr lang="en-US" altLang="zh-TW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•</a:t>
            </a:r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跨境 </a:t>
            </a:r>
            <a:r>
              <a:rPr lang="en-US" altLang="zh-TW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•</a:t>
            </a:r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i</a:t>
            </a:r>
            <a:r>
              <a:rPr lang="en-US" altLang="zh-TW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學習</a:t>
            </a:r>
            <a:endParaRPr lang="en-US" altLang="zh-TW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" r="6778"/>
          <a:stretch/>
        </p:blipFill>
        <p:spPr>
          <a:xfrm>
            <a:off x="1039409" y="2012008"/>
            <a:ext cx="5084528" cy="3146898"/>
          </a:xfrm>
          <a:prstGeom prst="rect">
            <a:avLst/>
          </a:prstGeom>
        </p:spPr>
      </p:pic>
      <p:sp>
        <p:nvSpPr>
          <p:cNvPr id="27" name="椭圆 6">
            <a:extLst>
              <a:ext uri="{FF2B5EF4-FFF2-40B4-BE49-F238E27FC236}">
                <a16:creationId xmlns:a16="http://schemas.microsoft.com/office/drawing/2014/main" id="{AB8B383B-75DC-4732-ACBF-34331D758078}"/>
              </a:ext>
            </a:extLst>
          </p:cNvPr>
          <p:cNvSpPr/>
          <p:nvPr/>
        </p:nvSpPr>
        <p:spPr>
          <a:xfrm>
            <a:off x="10019489" y="-7355"/>
            <a:ext cx="2063466" cy="2096246"/>
          </a:xfrm>
          <a:prstGeom prst="ellipse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142" y="125985"/>
            <a:ext cx="1910459" cy="1839039"/>
          </a:xfrm>
          <a:prstGeom prst="rect">
            <a:avLst/>
          </a:prstGeom>
        </p:spPr>
      </p:pic>
      <p:sp>
        <p:nvSpPr>
          <p:cNvPr id="24" name="椭圆 11">
            <a:extLst>
              <a:ext uri="{FF2B5EF4-FFF2-40B4-BE49-F238E27FC236}">
                <a16:creationId xmlns:a16="http://schemas.microsoft.com/office/drawing/2014/main" id="{D5F18DBF-172C-41F7-9DAC-C8489D3193FB}"/>
              </a:ext>
            </a:extLst>
          </p:cNvPr>
          <p:cNvSpPr/>
          <p:nvPr/>
        </p:nvSpPr>
        <p:spPr>
          <a:xfrm>
            <a:off x="6448893" y="4668899"/>
            <a:ext cx="303766" cy="303766"/>
          </a:xfrm>
          <a:prstGeom prst="ellipse">
            <a:avLst/>
          </a:prstGeom>
          <a:noFill/>
          <a:ln w="76200">
            <a:solidFill>
              <a:srgbClr val="338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065388" y="5290236"/>
            <a:ext cx="46437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年度臺北市國際教育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地方培力團任務學校</a:t>
            </a:r>
            <a:endParaRPr lang="zh-CN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15">
            <a:extLst>
              <a:ext uri="{FF2B5EF4-FFF2-40B4-BE49-F238E27FC236}">
                <a16:creationId xmlns:a16="http://schemas.microsoft.com/office/drawing/2014/main" id="{33DC5B2F-6D14-4D39-8C7D-2CC836E25961}"/>
              </a:ext>
            </a:extLst>
          </p:cNvPr>
          <p:cNvSpPr/>
          <p:nvPr/>
        </p:nvSpPr>
        <p:spPr>
          <a:xfrm>
            <a:off x="6448893" y="5676962"/>
            <a:ext cx="303766" cy="303766"/>
          </a:xfrm>
          <a:prstGeom prst="ellipse">
            <a:avLst/>
          </a:prstGeom>
          <a:noFill/>
          <a:ln w="76200">
            <a:solidFill>
              <a:srgbClr val="F3B1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14">
            <a:extLst>
              <a:ext uri="{FF2B5EF4-FFF2-40B4-BE49-F238E27FC236}">
                <a16:creationId xmlns:a16="http://schemas.microsoft.com/office/drawing/2014/main" id="{2F456240-B2BD-4E2D-BFDB-9D33424938EA}"/>
              </a:ext>
            </a:extLst>
          </p:cNvPr>
          <p:cNvSpPr txBox="1"/>
          <p:nvPr/>
        </p:nvSpPr>
        <p:spPr>
          <a:xfrm>
            <a:off x="7046539" y="3493998"/>
            <a:ext cx="4636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109</a:t>
            </a:r>
            <a:r>
              <a:rPr lang="zh-TW" alt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年度教育部全國教學</a:t>
            </a:r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卓越金質</a:t>
            </a:r>
            <a:r>
              <a:rPr lang="zh-TW" alt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獎</a:t>
            </a:r>
            <a:r>
              <a:rPr lang="en-US" altLang="zh-TW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藝</a:t>
            </a:r>
            <a:r>
              <a:rPr lang="zh-TW" alt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生共好</a:t>
            </a:r>
            <a:r>
              <a:rPr lang="en-US" altLang="zh-TW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TW" alt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</a:t>
            </a:r>
            <a:r>
              <a:rPr lang="en-US" altLang="zh-TW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TW" alt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TW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81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0" y="401402"/>
            <a:ext cx="31981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學校簡介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5F18DBF-172C-41F7-9DAC-C8489D3193FB}"/>
              </a:ext>
            </a:extLst>
          </p:cNvPr>
          <p:cNvSpPr/>
          <p:nvPr/>
        </p:nvSpPr>
        <p:spPr>
          <a:xfrm>
            <a:off x="6113066" y="1499808"/>
            <a:ext cx="303766" cy="303766"/>
          </a:xfrm>
          <a:prstGeom prst="ellipse">
            <a:avLst/>
          </a:prstGeom>
          <a:noFill/>
          <a:ln w="76200">
            <a:solidFill>
              <a:srgbClr val="338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456240-B2BD-4E2D-BFDB-9D33424938EA}"/>
              </a:ext>
            </a:extLst>
          </p:cNvPr>
          <p:cNvSpPr txBox="1"/>
          <p:nvPr/>
        </p:nvSpPr>
        <p:spPr>
          <a:xfrm>
            <a:off x="6601164" y="1113082"/>
            <a:ext cx="5157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107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學年度健康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促進國際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認證 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銅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質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獎</a:t>
            </a:r>
            <a:endParaRPr lang="en-US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3DC5B2F-6D14-4D39-8C7D-2CC836E25961}"/>
              </a:ext>
            </a:extLst>
          </p:cNvPr>
          <p:cNvSpPr/>
          <p:nvPr/>
        </p:nvSpPr>
        <p:spPr>
          <a:xfrm>
            <a:off x="6079331" y="3044905"/>
            <a:ext cx="303766" cy="303766"/>
          </a:xfrm>
          <a:prstGeom prst="ellipse">
            <a:avLst/>
          </a:prstGeom>
          <a:noFill/>
          <a:ln w="76200">
            <a:solidFill>
              <a:srgbClr val="F3B1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9A4CBAE-6CF9-4B94-A7B9-E3B072187EC6}"/>
              </a:ext>
            </a:extLst>
          </p:cNvPr>
          <p:cNvSpPr txBox="1"/>
          <p:nvPr/>
        </p:nvSpPr>
        <p:spPr>
          <a:xfrm>
            <a:off x="6579224" y="4532227"/>
            <a:ext cx="5026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臺北市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109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學年度國民中學班際大隊接力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比賽 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名</a:t>
            </a:r>
            <a:endParaRPr lang="zh-CN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8763566-561A-436F-9652-16B891681611}"/>
              </a:ext>
            </a:extLst>
          </p:cNvPr>
          <p:cNvSpPr/>
          <p:nvPr/>
        </p:nvSpPr>
        <p:spPr>
          <a:xfrm>
            <a:off x="6113066" y="4794599"/>
            <a:ext cx="303766" cy="30376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25C4D02-6236-4822-B039-B353EFCA8683}"/>
              </a:ext>
            </a:extLst>
          </p:cNvPr>
          <p:cNvSpPr txBox="1"/>
          <p:nvPr/>
        </p:nvSpPr>
        <p:spPr>
          <a:xfrm>
            <a:off x="6597004" y="2470124"/>
            <a:ext cx="5161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109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學年度健康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促進學校輔導計畫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成效評價成果報告暨校園健康主播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評選 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特優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647379" y="1465540"/>
            <a:ext cx="3569819" cy="2836553"/>
          </a:xfrm>
          <a:prstGeom prst="rect">
            <a:avLst/>
          </a:prstGeom>
          <a:solidFill>
            <a:srgbClr val="338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8F48C33-1414-4FA3-8A6B-13B0E78EAB14}"/>
              </a:ext>
            </a:extLst>
          </p:cNvPr>
          <p:cNvSpPr/>
          <p:nvPr/>
        </p:nvSpPr>
        <p:spPr>
          <a:xfrm>
            <a:off x="2116744" y="3514844"/>
            <a:ext cx="3569819" cy="2836553"/>
          </a:xfrm>
          <a:prstGeom prst="rect">
            <a:avLst/>
          </a:prstGeom>
          <a:solidFill>
            <a:srgbClr val="F3B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70" y="1662308"/>
            <a:ext cx="3237257" cy="2432515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8" y="5366230"/>
            <a:ext cx="1473306" cy="143866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053" y="3879409"/>
            <a:ext cx="3344417" cy="25083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48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532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學校簡介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4">
            <a:extLst>
              <a:ext uri="{FF2B5EF4-FFF2-40B4-BE49-F238E27FC236}">
                <a16:creationId xmlns:a16="http://schemas.microsoft.com/office/drawing/2014/main" id="{9FEA23A0-2C4B-442D-9F4F-4873D992FC6B}"/>
              </a:ext>
            </a:extLst>
          </p:cNvPr>
          <p:cNvSpPr/>
          <p:nvPr/>
        </p:nvSpPr>
        <p:spPr>
          <a:xfrm>
            <a:off x="8615544" y="2141524"/>
            <a:ext cx="303766" cy="303766"/>
          </a:xfrm>
          <a:prstGeom prst="ellipse">
            <a:avLst/>
          </a:prstGeom>
          <a:noFill/>
          <a:ln w="76200">
            <a:solidFill>
              <a:srgbClr val="2F6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2">
            <a:extLst>
              <a:ext uri="{FF2B5EF4-FFF2-40B4-BE49-F238E27FC236}">
                <a16:creationId xmlns:a16="http://schemas.microsoft.com/office/drawing/2014/main" id="{F4303051-EC51-489B-AAD8-CC0B2305E966}"/>
              </a:ext>
            </a:extLst>
          </p:cNvPr>
          <p:cNvSpPr/>
          <p:nvPr/>
        </p:nvSpPr>
        <p:spPr>
          <a:xfrm>
            <a:off x="7697623" y="2530000"/>
            <a:ext cx="303766" cy="30376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63" y="1668571"/>
            <a:ext cx="3168893" cy="2375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8" y="4215415"/>
            <a:ext cx="3168893" cy="2295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577" y="1668571"/>
            <a:ext cx="3168893" cy="2375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717" y="4215415"/>
            <a:ext cx="3060612" cy="2295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8" y="1668571"/>
            <a:ext cx="3168893" cy="2375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62" y="4215415"/>
            <a:ext cx="3168893" cy="2295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149E9EC6-272B-4B81-BD65-08DFA44CBC9A}"/>
              </a:ext>
            </a:extLst>
          </p:cNvPr>
          <p:cNvSpPr/>
          <p:nvPr/>
        </p:nvSpPr>
        <p:spPr>
          <a:xfrm rot="668422">
            <a:off x="9224774" y="366772"/>
            <a:ext cx="2439716" cy="15802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9086491" y="847868"/>
            <a:ext cx="270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蘭雅體育場館</a:t>
            </a:r>
            <a:endParaRPr lang="en-US" alt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541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0" y="401402"/>
            <a:ext cx="30905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學校簡介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149E9EC6-272B-4B81-BD65-08DFA44CBC9A}"/>
              </a:ext>
            </a:extLst>
          </p:cNvPr>
          <p:cNvSpPr/>
          <p:nvPr/>
        </p:nvSpPr>
        <p:spPr>
          <a:xfrm>
            <a:off x="7628409" y="353194"/>
            <a:ext cx="4167494" cy="4756247"/>
          </a:xfrm>
          <a:prstGeom prst="rect">
            <a:avLst/>
          </a:prstGeom>
          <a:solidFill>
            <a:srgbClr val="F3B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916615" y="585126"/>
            <a:ext cx="40368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田徑隊</a:t>
            </a:r>
            <a:endParaRPr lang="en-US" altLang="zh-TW" sz="24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基層訓練站、重點項目</a:t>
            </a:r>
            <a:r>
              <a:rPr lang="en-US" altLang="zh-TW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足球隊</a:t>
            </a:r>
            <a:endParaRPr lang="en-US" altLang="zh-TW" sz="24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基層訓練站、重點項目</a:t>
            </a:r>
            <a:r>
              <a:rPr lang="en-US" altLang="zh-TW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法式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滾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球隊 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重點項目</a:t>
            </a:r>
            <a:r>
              <a:rPr lang="en-US" altLang="zh-TW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游泳隊 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重點項目</a:t>
            </a:r>
            <a:r>
              <a:rPr lang="en-US" altLang="zh-TW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擊劍隊 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重點項目</a:t>
            </a:r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籃球隊</a:t>
            </a:r>
            <a:endParaRPr lang="zh-TW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桌球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隊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電子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飛鏢隊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國術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隊</a:t>
            </a:r>
          </a:p>
          <a:p>
            <a:r>
              <a:rPr lang="en-US" altLang="zh-TW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4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扯鈴隊</a:t>
            </a:r>
            <a:endParaRPr lang="zh-TW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6" name="群組 65"/>
          <p:cNvGrpSpPr/>
          <p:nvPr/>
        </p:nvGrpSpPr>
        <p:grpSpPr>
          <a:xfrm>
            <a:off x="440936" y="1580512"/>
            <a:ext cx="7594014" cy="4761548"/>
            <a:chOff x="1914747" y="1391879"/>
            <a:chExt cx="8435296" cy="4539818"/>
          </a:xfrm>
        </p:grpSpPr>
        <p:sp>
          <p:nvSpPr>
            <p:cNvPr id="67" name="右箭头 4">
              <a:extLst>
                <a:ext uri="{FF2B5EF4-FFF2-40B4-BE49-F238E27FC236}">
                  <a16:creationId xmlns:a16="http://schemas.microsoft.com/office/drawing/2014/main" id="{DF45D92E-30CD-43D4-9A30-B13AD8622C4A}"/>
                </a:ext>
              </a:extLst>
            </p:cNvPr>
            <p:cNvSpPr/>
            <p:nvPr/>
          </p:nvSpPr>
          <p:spPr>
            <a:xfrm rot="10800000" flipH="1">
              <a:off x="3944950" y="2343670"/>
              <a:ext cx="1921098" cy="163430"/>
            </a:xfrm>
            <a:prstGeom prst="rightArrow">
              <a:avLst>
                <a:gd name="adj1" fmla="val 50000"/>
                <a:gd name="adj2" fmla="val 72226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右箭头 5">
              <a:extLst>
                <a:ext uri="{FF2B5EF4-FFF2-40B4-BE49-F238E27FC236}">
                  <a16:creationId xmlns:a16="http://schemas.microsoft.com/office/drawing/2014/main" id="{858D62E3-555A-474E-B2D2-B86F034EEBED}"/>
                </a:ext>
              </a:extLst>
            </p:cNvPr>
            <p:cNvSpPr/>
            <p:nvPr/>
          </p:nvSpPr>
          <p:spPr>
            <a:xfrm flipH="1">
              <a:off x="3927873" y="4881924"/>
              <a:ext cx="1921098" cy="163430"/>
            </a:xfrm>
            <a:prstGeom prst="rightArrow">
              <a:avLst>
                <a:gd name="adj1" fmla="val 50000"/>
                <a:gd name="adj2" fmla="val 72226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右箭头 6">
              <a:extLst>
                <a:ext uri="{FF2B5EF4-FFF2-40B4-BE49-F238E27FC236}">
                  <a16:creationId xmlns:a16="http://schemas.microsoft.com/office/drawing/2014/main" id="{5793AF71-D741-427D-8AA3-2D7E584BE952}"/>
                </a:ext>
              </a:extLst>
            </p:cNvPr>
            <p:cNvSpPr/>
            <p:nvPr/>
          </p:nvSpPr>
          <p:spPr>
            <a:xfrm rot="10800000" flipH="1">
              <a:off x="6498776" y="2369628"/>
              <a:ext cx="1921098" cy="163430"/>
            </a:xfrm>
            <a:prstGeom prst="rightArrow">
              <a:avLst>
                <a:gd name="adj1" fmla="val 50000"/>
                <a:gd name="adj2" fmla="val 72226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右箭头 7">
              <a:extLst>
                <a:ext uri="{FF2B5EF4-FFF2-40B4-BE49-F238E27FC236}">
                  <a16:creationId xmlns:a16="http://schemas.microsoft.com/office/drawing/2014/main" id="{C1FB32A4-1E4A-4D83-B7F9-BE398695F28F}"/>
                </a:ext>
              </a:extLst>
            </p:cNvPr>
            <p:cNvSpPr/>
            <p:nvPr/>
          </p:nvSpPr>
          <p:spPr>
            <a:xfrm flipH="1">
              <a:off x="6759933" y="4897226"/>
              <a:ext cx="1921098" cy="163430"/>
            </a:xfrm>
            <a:prstGeom prst="rightArrow">
              <a:avLst>
                <a:gd name="adj1" fmla="val 50000"/>
                <a:gd name="adj2" fmla="val 72226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空心弧 10">
              <a:extLst>
                <a:ext uri="{FF2B5EF4-FFF2-40B4-BE49-F238E27FC236}">
                  <a16:creationId xmlns:a16="http://schemas.microsoft.com/office/drawing/2014/main" id="{0FA77B6F-6C10-4E75-8EB0-ACE7655CDE73}"/>
                </a:ext>
              </a:extLst>
            </p:cNvPr>
            <p:cNvSpPr/>
            <p:nvPr/>
          </p:nvSpPr>
          <p:spPr>
            <a:xfrm rot="16200000">
              <a:off x="1947549" y="2497298"/>
              <a:ext cx="2572796" cy="2390490"/>
            </a:xfrm>
            <a:prstGeom prst="blockArc">
              <a:avLst>
                <a:gd name="adj1" fmla="val 10884798"/>
                <a:gd name="adj2" fmla="val 21542696"/>
                <a:gd name="adj3" fmla="val 3108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空心弧 11">
              <a:extLst>
                <a:ext uri="{FF2B5EF4-FFF2-40B4-BE49-F238E27FC236}">
                  <a16:creationId xmlns:a16="http://schemas.microsoft.com/office/drawing/2014/main" id="{90D98480-6EDA-4FC7-893C-F166AC3916D3}"/>
                </a:ext>
              </a:extLst>
            </p:cNvPr>
            <p:cNvSpPr/>
            <p:nvPr/>
          </p:nvSpPr>
          <p:spPr>
            <a:xfrm rot="5400000">
              <a:off x="7755637" y="2522499"/>
              <a:ext cx="2572796" cy="2390491"/>
            </a:xfrm>
            <a:prstGeom prst="blockArc">
              <a:avLst>
                <a:gd name="adj1" fmla="val 10884798"/>
                <a:gd name="adj2" fmla="val 21542696"/>
                <a:gd name="adj3" fmla="val 3108"/>
              </a:avLst>
            </a:prstGeom>
            <a:solidFill>
              <a:schemeClr val="tx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6971" y="1391879"/>
              <a:ext cx="1781036" cy="23757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4" name="圖片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4"/>
            <a:stretch/>
          </p:blipFill>
          <p:spPr>
            <a:xfrm>
              <a:off x="4961299" y="4118434"/>
              <a:ext cx="2280183" cy="17692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5" name="圖片 7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66" r="14389" b="-922"/>
            <a:stretch/>
          </p:blipFill>
          <p:spPr>
            <a:xfrm>
              <a:off x="5253528" y="1774080"/>
              <a:ext cx="2272539" cy="17593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6" name="圖片 7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4747" y="4155349"/>
              <a:ext cx="2269996" cy="177634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7" name="圖片 7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01" b="1105"/>
            <a:stretch/>
          </p:blipFill>
          <p:spPr>
            <a:xfrm>
              <a:off x="8069282" y="4118434"/>
              <a:ext cx="2224380" cy="177324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8" name="圖片 77"/>
            <p:cNvPicPr>
              <a:picLocks noChangeAspect="1"/>
            </p:cNvPicPr>
            <p:nvPr/>
          </p:nvPicPr>
          <p:blipFill rotWithShape="1">
            <a:blip r:embed="rId8"/>
            <a:srcRect b="8130"/>
            <a:stretch/>
          </p:blipFill>
          <p:spPr>
            <a:xfrm>
              <a:off x="8079503" y="1775574"/>
              <a:ext cx="2270540" cy="17220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2" name="矩形 91">
            <a:extLst>
              <a:ext uri="{FF2B5EF4-FFF2-40B4-BE49-F238E27FC236}">
                <a16:creationId xmlns:a16="http://schemas.microsoft.com/office/drawing/2014/main" id="{149E9EC6-272B-4B81-BD65-08DFA44CBC9A}"/>
              </a:ext>
            </a:extLst>
          </p:cNvPr>
          <p:cNvSpPr/>
          <p:nvPr/>
        </p:nvSpPr>
        <p:spPr>
          <a:xfrm rot="668422">
            <a:off x="9285021" y="4595106"/>
            <a:ext cx="2442306" cy="176349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9177763" y="4999798"/>
            <a:ext cx="2707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以學生為中心</a:t>
            </a:r>
            <a:endParaRPr lang="en-US" altLang="zh-TW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培育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亮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點人才</a:t>
            </a:r>
            <a:endParaRPr lang="en-US" altLang="zh-TW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0126405" y="3273328"/>
            <a:ext cx="1619448" cy="1598014"/>
            <a:chOff x="4484993" y="182097"/>
            <a:chExt cx="2172812" cy="2161734"/>
          </a:xfrm>
        </p:grpSpPr>
        <p:sp>
          <p:nvSpPr>
            <p:cNvPr id="25" name="椭圆 6">
              <a:extLst>
                <a:ext uri="{FF2B5EF4-FFF2-40B4-BE49-F238E27FC236}">
                  <a16:creationId xmlns:a16="http://schemas.microsoft.com/office/drawing/2014/main" id="{AB8B383B-75DC-4732-ACBF-34331D758078}"/>
                </a:ext>
              </a:extLst>
            </p:cNvPr>
            <p:cNvSpPr/>
            <p:nvPr/>
          </p:nvSpPr>
          <p:spPr>
            <a:xfrm>
              <a:off x="4484993" y="182097"/>
              <a:ext cx="2172812" cy="2161734"/>
            </a:xfrm>
            <a:prstGeom prst="ellipse">
              <a:avLst/>
            </a:prstGeom>
            <a:solidFill>
              <a:srgbClr val="FF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44235" y="336089"/>
              <a:ext cx="1910459" cy="1839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52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8">
            <a:extLst>
              <a:ext uri="{FF2B5EF4-FFF2-40B4-BE49-F238E27FC236}">
                <a16:creationId xmlns:a16="http://schemas.microsoft.com/office/drawing/2014/main" id="{2FA7F8AA-2A6D-48D5-84DF-E33C4F6FA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6424" y="3389439"/>
            <a:ext cx="8858456" cy="2532410"/>
          </a:xfrm>
          <a:prstGeom prst="rect">
            <a:avLst/>
          </a:prstGeom>
          <a:solidFill>
            <a:schemeClr val="accent6"/>
          </a:solidFill>
          <a:ln w="57150"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桌球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隊教練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共有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位</a:t>
            </a:r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，練習時間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如下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：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 王教練</a:t>
            </a:r>
            <a:r>
              <a:rPr lang="en-US" altLang="zh-TW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星期二</a:t>
            </a:r>
            <a:r>
              <a:rPr lang="zh-TW" altLang="en-US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四五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早上 </a:t>
            </a: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7:30-8:10</a:t>
            </a:r>
            <a:endParaRPr lang="en-US" altLang="zh-TW" sz="3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 徐教練</a:t>
            </a:r>
            <a:r>
              <a:rPr lang="en-US" altLang="zh-TW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星期</a:t>
            </a:r>
            <a:r>
              <a:rPr lang="zh-TW" altLang="en-US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三五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下午 </a:t>
            </a: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4:30-6:30</a:t>
            </a:r>
            <a:endParaRPr lang="en-US" altLang="zh-TW" sz="3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 涂教練</a:t>
            </a:r>
            <a:r>
              <a:rPr lang="en-US" altLang="zh-TW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星期一下午 </a:t>
            </a: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4:30-6:00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32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TW" altLang="en-US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              星期六早上 </a:t>
            </a:r>
            <a:r>
              <a:rPr lang="en-US" altLang="zh-TW" sz="3200" b="1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9:30-11:30</a:t>
            </a:r>
            <a:endParaRPr lang="en-US" altLang="zh-TW" sz="3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532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桌球隊介紹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3">
            <a:extLst>
              <a:ext uri="{FF2B5EF4-FFF2-40B4-BE49-F238E27FC236}">
                <a16:creationId xmlns:a16="http://schemas.microsoft.com/office/drawing/2014/main" id="{8FC55F2A-E18C-418D-A6E1-DCED9856BC63}"/>
              </a:ext>
            </a:extLst>
          </p:cNvPr>
          <p:cNvSpPr>
            <a:spLocks/>
          </p:cNvSpPr>
          <p:nvPr/>
        </p:nvSpPr>
        <p:spPr bwMode="auto">
          <a:xfrm rot="21442597">
            <a:off x="9507590" y="948441"/>
            <a:ext cx="1979966" cy="2023167"/>
          </a:xfrm>
          <a:custGeom>
            <a:avLst/>
            <a:gdLst>
              <a:gd name="T0" fmla="*/ 0 w 2505824"/>
              <a:gd name="T1" fmla="*/ 168231 h 2522400"/>
              <a:gd name="T2" fmla="*/ 2502081 w 2505824"/>
              <a:gd name="T3" fmla="*/ 2523085 h 2522400"/>
              <a:gd name="T4" fmla="*/ 1333140 w 2505824"/>
              <a:gd name="T5" fmla="*/ 0 h 2522400"/>
              <a:gd name="T6" fmla="*/ 0 w 2505824"/>
              <a:gd name="T7" fmla="*/ 168231 h 25224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F3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4303051-EC51-489B-AAD8-CC0B2305E966}"/>
              </a:ext>
            </a:extLst>
          </p:cNvPr>
          <p:cNvSpPr/>
          <p:nvPr/>
        </p:nvSpPr>
        <p:spPr>
          <a:xfrm>
            <a:off x="785228" y="2506766"/>
            <a:ext cx="303766" cy="30376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9FEA23A0-2C4B-442D-9F4F-4873D992FC6B}"/>
              </a:ext>
            </a:extLst>
          </p:cNvPr>
          <p:cNvSpPr/>
          <p:nvPr/>
        </p:nvSpPr>
        <p:spPr>
          <a:xfrm>
            <a:off x="785228" y="4516915"/>
            <a:ext cx="303766" cy="303766"/>
          </a:xfrm>
          <a:prstGeom prst="ellipse">
            <a:avLst/>
          </a:prstGeom>
          <a:noFill/>
          <a:ln w="76200">
            <a:solidFill>
              <a:srgbClr val="2F6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31647" y="2091591"/>
            <a:ext cx="8853233" cy="1077218"/>
          </a:xfrm>
          <a:prstGeom prst="rect">
            <a:avLst/>
          </a:prstGeom>
          <a:solidFill>
            <a:srgbClr val="00B0F0"/>
          </a:solidFill>
          <a:ln w="571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桌球隊人數：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七年級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位，八年級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位，九年級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位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，共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位。</a:t>
            </a:r>
          </a:p>
        </p:txBody>
      </p:sp>
      <p:sp>
        <p:nvSpPr>
          <p:cNvPr id="27" name="直角三角形 3">
            <a:extLst>
              <a:ext uri="{FF2B5EF4-FFF2-40B4-BE49-F238E27FC236}">
                <a16:creationId xmlns:a16="http://schemas.microsoft.com/office/drawing/2014/main" id="{EA17672E-857B-4393-A12D-3668DFEBD6CA}"/>
              </a:ext>
            </a:extLst>
          </p:cNvPr>
          <p:cNvSpPr>
            <a:spLocks/>
          </p:cNvSpPr>
          <p:nvPr/>
        </p:nvSpPr>
        <p:spPr bwMode="auto">
          <a:xfrm>
            <a:off x="9318599" y="1185336"/>
            <a:ext cx="2030014" cy="2093788"/>
          </a:xfrm>
          <a:custGeom>
            <a:avLst/>
            <a:gdLst>
              <a:gd name="T0" fmla="*/ 1348351 w 2639568"/>
              <a:gd name="T1" fmla="*/ 2499549 h 2498519"/>
              <a:gd name="T2" fmla="*/ 0 w 2639568"/>
              <a:gd name="T3" fmla="*/ 0 h 2498519"/>
              <a:gd name="T4" fmla="*/ 2641793 w 2639568"/>
              <a:gd name="T5" fmla="*/ 2145836 h 2498519"/>
              <a:gd name="T6" fmla="*/ 1348351 w 2639568"/>
              <a:gd name="T7" fmla="*/ 2499549 h 24985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8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3532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TW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桌球隊介紹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2977" y="1626782"/>
            <a:ext cx="10899804" cy="1569660"/>
          </a:xfrm>
          <a:prstGeom prst="rect">
            <a:avLst/>
          </a:prstGeom>
          <a:solidFill>
            <a:srgbClr val="FCD130"/>
          </a:solidFill>
          <a:ln w="571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位置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：行政大樓地下室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面積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：約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480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平方公尺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台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數： 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桌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77" y="3445610"/>
            <a:ext cx="3303684" cy="2476645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11" y="3440477"/>
            <a:ext cx="3303683" cy="2476645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913" y="3433797"/>
            <a:ext cx="3289629" cy="2466109"/>
          </a:xfrm>
          <a:prstGeom prst="rect">
            <a:avLst/>
          </a:prstGeom>
        </p:spPr>
      </p:pic>
      <p:sp>
        <p:nvSpPr>
          <p:cNvPr id="26" name="矩形: 圆角 15">
            <a:extLst>
              <a:ext uri="{FF2B5EF4-FFF2-40B4-BE49-F238E27FC236}">
                <a16:creationId xmlns:a16="http://schemas.microsoft.com/office/drawing/2014/main" id="{3112BB1F-1A43-4A13-A808-6624830A1959}"/>
              </a:ext>
            </a:extLst>
          </p:cNvPr>
          <p:cNvSpPr/>
          <p:nvPr/>
        </p:nvSpPr>
        <p:spPr>
          <a:xfrm>
            <a:off x="8919310" y="1351224"/>
            <a:ext cx="2502876" cy="872094"/>
          </a:xfrm>
          <a:prstGeom prst="roundRect">
            <a:avLst>
              <a:gd name="adj" fmla="val 50000"/>
            </a:avLst>
          </a:prstGeom>
          <a:solidFill>
            <a:srgbClr val="338942"/>
          </a:solidFill>
          <a:ln w="76200">
            <a:solidFill>
              <a:srgbClr val="338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4">
            <a:extLst>
              <a:ext uri="{FF2B5EF4-FFF2-40B4-BE49-F238E27FC236}">
                <a16:creationId xmlns:a16="http://schemas.microsoft.com/office/drawing/2014/main" id="{9FEA23A0-2C4B-442D-9F4F-4873D992FC6B}"/>
              </a:ext>
            </a:extLst>
          </p:cNvPr>
          <p:cNvSpPr/>
          <p:nvPr/>
        </p:nvSpPr>
        <p:spPr>
          <a:xfrm>
            <a:off x="8615544" y="2141524"/>
            <a:ext cx="303766" cy="303766"/>
          </a:xfrm>
          <a:prstGeom prst="ellipse">
            <a:avLst/>
          </a:prstGeom>
          <a:noFill/>
          <a:ln w="76200">
            <a:solidFill>
              <a:srgbClr val="2F6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2">
            <a:extLst>
              <a:ext uri="{FF2B5EF4-FFF2-40B4-BE49-F238E27FC236}">
                <a16:creationId xmlns:a16="http://schemas.microsoft.com/office/drawing/2014/main" id="{F4303051-EC51-489B-AAD8-CC0B2305E966}"/>
              </a:ext>
            </a:extLst>
          </p:cNvPr>
          <p:cNvSpPr/>
          <p:nvPr/>
        </p:nvSpPr>
        <p:spPr>
          <a:xfrm>
            <a:off x="7697623" y="2530000"/>
            <a:ext cx="303766" cy="30376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0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2486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環境改善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D5B6C97-1389-497E-9073-76079E8350B6}"/>
              </a:ext>
            </a:extLst>
          </p:cNvPr>
          <p:cNvSpPr/>
          <p:nvPr/>
        </p:nvSpPr>
        <p:spPr>
          <a:xfrm>
            <a:off x="1386134" y="1658454"/>
            <a:ext cx="5987552" cy="3866130"/>
          </a:xfrm>
          <a:prstGeom prst="rect">
            <a:avLst/>
          </a:prstGeom>
          <a:solidFill>
            <a:srgbClr val="FFC000"/>
          </a:solidFill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20CA652-9B1A-4F75-8FE7-118D8C2A1B3A}"/>
              </a:ext>
            </a:extLst>
          </p:cNvPr>
          <p:cNvSpPr/>
          <p:nvPr/>
        </p:nvSpPr>
        <p:spPr>
          <a:xfrm>
            <a:off x="7596528" y="3649170"/>
            <a:ext cx="3250720" cy="1875414"/>
          </a:xfrm>
          <a:prstGeom prst="rect">
            <a:avLst/>
          </a:prstGeom>
          <a:solidFill>
            <a:srgbClr val="00B0F0"/>
          </a:solidFill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98333" y="1764000"/>
            <a:ext cx="577535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地墊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  <a:p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因練習之強度激烈，在水泥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地上</a:t>
            </a:r>
            <a:endParaRPr lang="en-US" altLang="zh-TW" sz="28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恐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造成學生髖、膝、踝等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關節受</a:t>
            </a:r>
            <a:endParaRPr lang="en-US" altLang="zh-TW" sz="28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傷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。故家長會希望想要有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ITTF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認</a:t>
            </a:r>
            <a:endParaRPr lang="en-US" altLang="zh-TW" sz="28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證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之專用桌球活動地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墊避免學生</a:t>
            </a:r>
            <a:endParaRPr lang="en-US" altLang="zh-TW" sz="28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發生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受傷。</a:t>
            </a:r>
          </a:p>
          <a:p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en-US" altLang="zh-TW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每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平方米建議售價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1,750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網路</a:t>
            </a:r>
            <a:endParaRPr lang="en-US" altLang="zh-TW" sz="28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 市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售。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693264" y="4024577"/>
            <a:ext cx="30572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空調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安裝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冷氣空調降溫</a:t>
            </a:r>
          </a:p>
        </p:txBody>
      </p:sp>
      <p:pic>
        <p:nvPicPr>
          <p:cNvPr id="39" name="圖片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1" b="6406"/>
          <a:stretch/>
        </p:blipFill>
        <p:spPr>
          <a:xfrm>
            <a:off x="7585885" y="1658454"/>
            <a:ext cx="3250719" cy="194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9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A26AD6-C3F9-4938-A100-97ABB8A418B3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CD96793D-949E-4C86-99B2-73948094C047}"/>
              </a:ext>
            </a:extLst>
          </p:cNvPr>
          <p:cNvSpPr/>
          <p:nvPr/>
        </p:nvSpPr>
        <p:spPr>
          <a:xfrm rot="1924931" flipV="1">
            <a:off x="546229" y="614657"/>
            <a:ext cx="405021" cy="448416"/>
          </a:xfrm>
          <a:prstGeom prst="triangle">
            <a:avLst/>
          </a:prstGeom>
          <a:solidFill>
            <a:srgbClr val="33894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D3C2F6F-1970-45E3-A862-6683EE6BC7EC}"/>
              </a:ext>
            </a:extLst>
          </p:cNvPr>
          <p:cNvSpPr/>
          <p:nvPr/>
        </p:nvSpPr>
        <p:spPr>
          <a:xfrm>
            <a:off x="1127882" y="433243"/>
            <a:ext cx="303766" cy="303766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4E5EF04-C865-4EC7-91BF-02E353FCB235}"/>
              </a:ext>
            </a:extLst>
          </p:cNvPr>
          <p:cNvSpPr/>
          <p:nvPr/>
        </p:nvSpPr>
        <p:spPr>
          <a:xfrm>
            <a:off x="748739" y="1073512"/>
            <a:ext cx="2139076" cy="170497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01AA20-1D41-4AAB-8258-6B0809DE7F22}"/>
              </a:ext>
            </a:extLst>
          </p:cNvPr>
          <p:cNvSpPr txBox="1"/>
          <p:nvPr/>
        </p:nvSpPr>
        <p:spPr>
          <a:xfrm>
            <a:off x="1644341" y="401402"/>
            <a:ext cx="2486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TW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環境改善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D5B6C97-1389-497E-9073-76079E8350B6}"/>
              </a:ext>
            </a:extLst>
          </p:cNvPr>
          <p:cNvSpPr/>
          <p:nvPr/>
        </p:nvSpPr>
        <p:spPr>
          <a:xfrm>
            <a:off x="4390600" y="-21772"/>
            <a:ext cx="3389974" cy="5743977"/>
          </a:xfrm>
          <a:prstGeom prst="rect">
            <a:avLst/>
          </a:prstGeom>
          <a:solidFill>
            <a:srgbClr val="FFC000"/>
          </a:solidFill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D5B6C97-1389-497E-9073-76079E8350B6}"/>
              </a:ext>
            </a:extLst>
          </p:cNvPr>
          <p:cNvSpPr/>
          <p:nvPr/>
        </p:nvSpPr>
        <p:spPr>
          <a:xfrm>
            <a:off x="8802026" y="4290539"/>
            <a:ext cx="3389974" cy="2567461"/>
          </a:xfrm>
          <a:prstGeom prst="rect">
            <a:avLst/>
          </a:prstGeom>
          <a:solidFill>
            <a:srgbClr val="FFC000"/>
          </a:solidFill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3"/>
          <a:srcRect l="26839" t="23410" r="43506" b="11302"/>
          <a:stretch/>
        </p:blipFill>
        <p:spPr>
          <a:xfrm>
            <a:off x="5557916" y="60059"/>
            <a:ext cx="5489419" cy="6797941"/>
          </a:xfrm>
          <a:prstGeom prst="rect">
            <a:avLst/>
          </a:prstGeom>
        </p:spPr>
      </p:pic>
      <p:sp>
        <p:nvSpPr>
          <p:cNvPr id="15" name="矩形: 圆角 15">
            <a:extLst>
              <a:ext uri="{FF2B5EF4-FFF2-40B4-BE49-F238E27FC236}">
                <a16:creationId xmlns:a16="http://schemas.microsoft.com/office/drawing/2014/main" id="{3112BB1F-1A43-4A13-A808-6624830A1959}"/>
              </a:ext>
            </a:extLst>
          </p:cNvPr>
          <p:cNvSpPr/>
          <p:nvPr/>
        </p:nvSpPr>
        <p:spPr>
          <a:xfrm>
            <a:off x="1039409" y="1952660"/>
            <a:ext cx="2502876" cy="872094"/>
          </a:xfrm>
          <a:prstGeom prst="roundRect">
            <a:avLst>
              <a:gd name="adj" fmla="val 50000"/>
            </a:avLst>
          </a:prstGeom>
          <a:solidFill>
            <a:srgbClr val="338942"/>
          </a:solidFill>
          <a:ln w="76200">
            <a:solidFill>
              <a:srgbClr val="338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預估經費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214049" y="3533405"/>
            <a:ext cx="2991678" cy="206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地坪整修</a:t>
            </a:r>
            <a:endParaRPr lang="en-US" altLang="zh-TW" sz="3200" b="1" dirty="0" smtClean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牆面整修</a:t>
            </a:r>
            <a:endParaRPr lang="en-US" altLang="zh-TW" sz="3200" b="1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3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冷氣空調</a:t>
            </a:r>
            <a:endParaRPr lang="en-US" altLang="zh-TW" sz="3200" b="1" dirty="0" smtClean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TW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照明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設施</a:t>
            </a:r>
          </a:p>
        </p:txBody>
      </p:sp>
    </p:spTree>
    <p:extLst>
      <p:ext uri="{BB962C8B-B14F-4D97-AF65-F5344CB8AC3E}">
        <p14:creationId xmlns:p14="http://schemas.microsoft.com/office/powerpoint/2010/main" val="236191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F6AF8-C66F-47FF-AE73-9B661B5E26E5}"/>
              </a:ext>
            </a:extLst>
          </p:cNvPr>
          <p:cNvSpPr/>
          <p:nvPr/>
        </p:nvSpPr>
        <p:spPr>
          <a:xfrm>
            <a:off x="217714" y="217714"/>
            <a:ext cx="11735747" cy="640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D1420-5024-4F86-B3A4-975EEA97A26E}"/>
              </a:ext>
            </a:extLst>
          </p:cNvPr>
          <p:cNvSpPr/>
          <p:nvPr/>
        </p:nvSpPr>
        <p:spPr>
          <a:xfrm>
            <a:off x="10958286" y="630665"/>
            <a:ext cx="740228" cy="7402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5DE1A-58ED-47D7-AC26-FC58B3C0F08B}"/>
              </a:ext>
            </a:extLst>
          </p:cNvPr>
          <p:cNvSpPr txBox="1"/>
          <p:nvPr/>
        </p:nvSpPr>
        <p:spPr>
          <a:xfrm>
            <a:off x="493486" y="390043"/>
            <a:ext cx="391886" cy="260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Bauhaus 93" panose="04030905020B02020C02" pitchFamily="82" charset="0"/>
              </a:rPr>
              <a:t>2  </a:t>
            </a:r>
            <a:r>
              <a:rPr lang="en-US" altLang="zh-CN" sz="2800" dirty="0" smtClean="0">
                <a:latin typeface="Bauhaus 93" panose="04030905020B02020C02" pitchFamily="82" charset="0"/>
              </a:rPr>
              <a:t>0</a:t>
            </a:r>
            <a:r>
              <a:rPr lang="en-US" altLang="zh-TW" sz="2800" dirty="0" smtClean="0">
                <a:latin typeface="Bauhaus 93" panose="04030905020B02020C02" pitchFamily="82" charset="0"/>
              </a:rPr>
              <a:t>21</a:t>
            </a:r>
            <a:endParaRPr lang="zh-CN" altLang="en-US" sz="2800" dirty="0">
              <a:latin typeface="Bauhaus 93" panose="04030905020B02020C02" pitchFamily="8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F01038-0F53-4346-8695-6A10D5B4FBBD}"/>
              </a:ext>
            </a:extLst>
          </p:cNvPr>
          <p:cNvSpPr txBox="1"/>
          <p:nvPr/>
        </p:nvSpPr>
        <p:spPr>
          <a:xfrm>
            <a:off x="7684348" y="5991841"/>
            <a:ext cx="2078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Abadi" panose="020B0604020104020204" pitchFamily="34" charset="0"/>
              </a:rPr>
              <a:t>2 0 </a:t>
            </a:r>
            <a:r>
              <a:rPr lang="en-US" altLang="zh-TW" sz="2000" dirty="0">
                <a:latin typeface="Abadi" panose="020B0604020104020204" pitchFamily="34" charset="0"/>
              </a:rPr>
              <a:t>2</a:t>
            </a:r>
            <a:r>
              <a:rPr lang="en-US" altLang="zh-CN" sz="2000" dirty="0" smtClean="0">
                <a:latin typeface="Abadi" panose="020B0604020104020204" pitchFamily="34" charset="0"/>
              </a:rPr>
              <a:t> </a:t>
            </a:r>
            <a:r>
              <a:rPr lang="en-US" altLang="zh-TW" sz="2000" dirty="0">
                <a:latin typeface="Abadi" panose="020B0604020104020204" pitchFamily="34" charset="0"/>
              </a:rPr>
              <a:t>1</a:t>
            </a:r>
            <a:r>
              <a:rPr lang="en-US" altLang="zh-CN" sz="2000" dirty="0" smtClean="0">
                <a:latin typeface="Abadi" panose="020B0604020104020204" pitchFamily="34" charset="0"/>
              </a:rPr>
              <a:t>. </a:t>
            </a:r>
            <a:r>
              <a:rPr lang="en-US" altLang="zh-TW" sz="2000" dirty="0" smtClean="0">
                <a:latin typeface="Abadi" panose="020B0604020104020204" pitchFamily="34" charset="0"/>
              </a:rPr>
              <a:t>10</a:t>
            </a:r>
            <a:r>
              <a:rPr lang="en-US" altLang="zh-CN" sz="2000" dirty="0" smtClean="0">
                <a:latin typeface="Abadi" panose="020B0604020104020204" pitchFamily="34" charset="0"/>
              </a:rPr>
              <a:t> . </a:t>
            </a:r>
            <a:r>
              <a:rPr lang="en-US" altLang="zh-TW" sz="2000" dirty="0" smtClean="0">
                <a:latin typeface="Abadi" panose="020B0604020104020204" pitchFamily="34" charset="0"/>
              </a:rPr>
              <a:t>14</a:t>
            </a:r>
            <a:endParaRPr lang="zh-CN" altLang="en-US" sz="2000" dirty="0">
              <a:latin typeface="Abadi" panose="020B0604020104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F57896-8417-4443-B1C2-2E302D1B9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7684348" y="640009"/>
            <a:ext cx="1052286" cy="4832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68BC2C-F87D-4880-B4D0-29D5EA195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5" t="13387" r="36556" b="62475"/>
          <a:stretch/>
        </p:blipFill>
        <p:spPr>
          <a:xfrm>
            <a:off x="2194126" y="541140"/>
            <a:ext cx="1407886" cy="16553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B6B9FFC-4273-49A8-A4C9-676E1CE451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t="44620" r="61685" b="15307"/>
          <a:stretch/>
        </p:blipFill>
        <p:spPr>
          <a:xfrm>
            <a:off x="798945" y="2308558"/>
            <a:ext cx="2960914" cy="35219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A8A5A41-E066-4701-9F99-F608D83232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2" t="35289" r="3221" b="14868"/>
          <a:stretch/>
        </p:blipFill>
        <p:spPr>
          <a:xfrm>
            <a:off x="9600853" y="2736796"/>
            <a:ext cx="2219368" cy="308770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35FF331-7B6A-452D-A635-AB9FC84578CD}"/>
              </a:ext>
            </a:extLst>
          </p:cNvPr>
          <p:cNvCxnSpPr/>
          <p:nvPr/>
        </p:nvCxnSpPr>
        <p:spPr>
          <a:xfrm>
            <a:off x="1978360" y="5830471"/>
            <a:ext cx="911497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784B301B-9F14-448A-A16C-56FBEB51236B}"/>
              </a:ext>
            </a:extLst>
          </p:cNvPr>
          <p:cNvSpPr/>
          <p:nvPr/>
        </p:nvSpPr>
        <p:spPr>
          <a:xfrm>
            <a:off x="3476531" y="1382825"/>
            <a:ext cx="6091337" cy="4210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0B2B4BC-08BE-4B3E-9ADD-B888C9A134FB}"/>
              </a:ext>
            </a:extLst>
          </p:cNvPr>
          <p:cNvSpPr/>
          <p:nvPr/>
        </p:nvSpPr>
        <p:spPr>
          <a:xfrm>
            <a:off x="3166080" y="5154412"/>
            <a:ext cx="587917" cy="615704"/>
          </a:xfrm>
          <a:prstGeom prst="ellipse">
            <a:avLst/>
          </a:prstGeom>
          <a:solidFill>
            <a:srgbClr val="F3B1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85B4807-13A1-4640-8565-14D9E08BE303}"/>
              </a:ext>
            </a:extLst>
          </p:cNvPr>
          <p:cNvSpPr/>
          <p:nvPr/>
        </p:nvSpPr>
        <p:spPr>
          <a:xfrm>
            <a:off x="3867242" y="1146167"/>
            <a:ext cx="577130" cy="565177"/>
          </a:xfrm>
          <a:prstGeom prst="ellipse">
            <a:avLst/>
          </a:prstGeom>
          <a:solidFill>
            <a:srgbClr val="33894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15E6F85-2ADD-4F3F-8799-99B433CACABD}"/>
              </a:ext>
            </a:extLst>
          </p:cNvPr>
          <p:cNvSpPr/>
          <p:nvPr/>
        </p:nvSpPr>
        <p:spPr>
          <a:xfrm>
            <a:off x="9373629" y="2569459"/>
            <a:ext cx="389834" cy="397741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A0383032-6B97-4EE0-A0C9-7E1A8F0CD3F6}"/>
              </a:ext>
            </a:extLst>
          </p:cNvPr>
          <p:cNvSpPr/>
          <p:nvPr/>
        </p:nvSpPr>
        <p:spPr>
          <a:xfrm>
            <a:off x="9965791" y="6118572"/>
            <a:ext cx="1362609" cy="243765"/>
          </a:xfrm>
          <a:custGeom>
            <a:avLst/>
            <a:gdLst>
              <a:gd name="connsiteX0" fmla="*/ 0 w 1770743"/>
              <a:gd name="connsiteY0" fmla="*/ 203222 h 203318"/>
              <a:gd name="connsiteX1" fmla="*/ 217714 w 1770743"/>
              <a:gd name="connsiteY1" fmla="*/ 29050 h 203318"/>
              <a:gd name="connsiteX2" fmla="*/ 537029 w 1770743"/>
              <a:gd name="connsiteY2" fmla="*/ 203222 h 203318"/>
              <a:gd name="connsiteX3" fmla="*/ 798286 w 1770743"/>
              <a:gd name="connsiteY3" fmla="*/ 22 h 203318"/>
              <a:gd name="connsiteX4" fmla="*/ 1059543 w 1770743"/>
              <a:gd name="connsiteY4" fmla="*/ 203222 h 203318"/>
              <a:gd name="connsiteX5" fmla="*/ 1306286 w 1770743"/>
              <a:gd name="connsiteY5" fmla="*/ 22 h 203318"/>
              <a:gd name="connsiteX6" fmla="*/ 1567543 w 1770743"/>
              <a:gd name="connsiteY6" fmla="*/ 188707 h 203318"/>
              <a:gd name="connsiteX7" fmla="*/ 1770743 w 1770743"/>
              <a:gd name="connsiteY7" fmla="*/ 22 h 20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0743" h="203318">
                <a:moveTo>
                  <a:pt x="0" y="203222"/>
                </a:moveTo>
                <a:cubicBezTo>
                  <a:pt x="64104" y="116136"/>
                  <a:pt x="128209" y="29050"/>
                  <a:pt x="217714" y="29050"/>
                </a:cubicBezTo>
                <a:cubicBezTo>
                  <a:pt x="307219" y="29050"/>
                  <a:pt x="440267" y="208060"/>
                  <a:pt x="537029" y="203222"/>
                </a:cubicBezTo>
                <a:cubicBezTo>
                  <a:pt x="633791" y="198384"/>
                  <a:pt x="711200" y="22"/>
                  <a:pt x="798286" y="22"/>
                </a:cubicBezTo>
                <a:cubicBezTo>
                  <a:pt x="885372" y="22"/>
                  <a:pt x="974876" y="203222"/>
                  <a:pt x="1059543" y="203222"/>
                </a:cubicBezTo>
                <a:cubicBezTo>
                  <a:pt x="1144210" y="203222"/>
                  <a:pt x="1221619" y="2441"/>
                  <a:pt x="1306286" y="22"/>
                </a:cubicBezTo>
                <a:cubicBezTo>
                  <a:pt x="1390953" y="-2397"/>
                  <a:pt x="1490134" y="188707"/>
                  <a:pt x="1567543" y="188707"/>
                </a:cubicBezTo>
                <a:cubicBezTo>
                  <a:pt x="1644952" y="188707"/>
                  <a:pt x="1707847" y="94364"/>
                  <a:pt x="1770743" y="2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9"/>
          <a:stretch/>
        </p:blipFill>
        <p:spPr>
          <a:xfrm>
            <a:off x="10167042" y="328145"/>
            <a:ext cx="1647586" cy="208634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3959564" y="2603810"/>
            <a:ext cx="50515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感</a:t>
            </a:r>
            <a:r>
              <a:rPr lang="zh-TW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謝</a:t>
            </a:r>
          </a:p>
          <a:p>
            <a:pPr algn="ctr"/>
            <a:r>
              <a:rPr lang="zh-TW" alt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親</a:t>
            </a:r>
            <a:r>
              <a:rPr lang="zh-TW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臨</a:t>
            </a:r>
            <a:r>
              <a:rPr lang="zh-TW" alt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指導</a:t>
            </a:r>
            <a:endParaRPr lang="zh-TW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6" name="图片 2">
            <a:extLst>
              <a:ext uri="{FF2B5EF4-FFF2-40B4-BE49-F238E27FC236}">
                <a16:creationId xmlns:a16="http://schemas.microsoft.com/office/drawing/2014/main" id="{0F4E2FB2-9179-42A6-BD39-A80F7CCFC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 t="20188" r="9819" b="66690"/>
          <a:stretch/>
        </p:blipFill>
        <p:spPr>
          <a:xfrm>
            <a:off x="8031417" y="538814"/>
            <a:ext cx="1959429" cy="8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3DFC8EC-F698-4635-B0E2-30DD3FD69A3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1"/>
</p:tagLst>
</file>

<file path=ppt/theme/theme1.xml><?xml version="1.0" encoding="utf-8"?>
<a:theme xmlns:a="http://schemas.openxmlformats.org/drawingml/2006/main" name="Office Theme">
  <a:themeElements>
    <a:clrScheme name="自定义 1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917</TotalTime>
  <Words>683</Words>
  <Application>Microsoft Office PowerPoint</Application>
  <PresentationFormat>寬螢幕</PresentationFormat>
  <Paragraphs>158</Paragraphs>
  <Slides>16</Slides>
  <Notes>16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8" baseType="lpstr">
      <vt:lpstr>Abadi</vt:lpstr>
      <vt:lpstr>等线</vt:lpstr>
      <vt:lpstr>Microsoft YaHei</vt:lpstr>
      <vt:lpstr>Microsoft YaHei</vt:lpstr>
      <vt:lpstr>微软雅黑 Light</vt:lpstr>
      <vt:lpstr>新細明體</vt:lpstr>
      <vt:lpstr>Arial</vt:lpstr>
      <vt:lpstr>Bauhaus 93</vt:lpstr>
      <vt:lpstr>Calibri</vt:lpstr>
      <vt:lpstr>Copperplate Gothic Bold</vt:lpstr>
      <vt:lpstr>Times New Roman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User</cp:lastModifiedBy>
  <cp:revision>381</cp:revision>
  <cp:lastPrinted>2021-10-13T05:16:31Z</cp:lastPrinted>
  <dcterms:created xsi:type="dcterms:W3CDTF">2017-08-18T03:02:00Z</dcterms:created>
  <dcterms:modified xsi:type="dcterms:W3CDTF">2021-10-14T09:16:09Z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