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49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585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218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17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999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62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492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49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512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747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6593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3048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7930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0898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929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335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15CA-F088-497B-96B0-F073DC158726}" type="datetimeFigureOut">
              <a:rPr lang="zh-TW" altLang="en-US" smtClean="0"/>
              <a:t>2021/11/17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8C74EC3-87F1-42E7-A263-D06A16D140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141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8618240" cy="1646302"/>
          </a:xfrm>
        </p:spPr>
        <p:txBody>
          <a:bodyPr/>
          <a:lstStyle/>
          <a:p>
            <a:r>
              <a:rPr lang="zh-TW" altLang="en-US" dirty="0" smtClean="0"/>
              <a:t>臺中市豐原區瑞穗國民小學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111</a:t>
            </a:r>
            <a:r>
              <a:rPr lang="zh-TW" altLang="en-US" dirty="0" smtClean="0"/>
              <a:t>年度遊戲場改建申請案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94472" y="5043292"/>
            <a:ext cx="7766936" cy="1096899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報告人</a:t>
            </a:r>
            <a:r>
              <a:rPr lang="en-US" altLang="zh-TW" sz="4000" dirty="0" smtClean="0"/>
              <a:t>:</a:t>
            </a:r>
            <a:r>
              <a:rPr lang="zh-TW" altLang="en-US" sz="4000" dirty="0" smtClean="0"/>
              <a:t>總務主任邱智楷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22817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46872" y="1055649"/>
            <a:ext cx="5400081" cy="13208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110</a:t>
            </a:r>
            <a:r>
              <a:rPr lang="zh-TW" altLang="en-US" dirty="0"/>
              <a:t>學年第</a:t>
            </a:r>
            <a:r>
              <a:rPr lang="en-US" altLang="zh-TW" dirty="0"/>
              <a:t>1 </a:t>
            </a:r>
            <a:r>
              <a:rPr lang="zh-TW" altLang="en-US" dirty="0"/>
              <a:t>學期 學生人數</a:t>
            </a:r>
            <a:br>
              <a:rPr lang="zh-TW" altLang="en-US" dirty="0"/>
            </a:b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858122"/>
              </p:ext>
            </p:extLst>
          </p:nvPr>
        </p:nvGraphicFramePr>
        <p:xfrm>
          <a:off x="677863" y="2160584"/>
          <a:ext cx="9938100" cy="4340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620">
                  <a:extLst>
                    <a:ext uri="{9D8B030D-6E8A-4147-A177-3AD203B41FA5}">
                      <a16:colId xmlns:a16="http://schemas.microsoft.com/office/drawing/2014/main" val="1759764422"/>
                    </a:ext>
                  </a:extLst>
                </a:gridCol>
                <a:gridCol w="1987620">
                  <a:extLst>
                    <a:ext uri="{9D8B030D-6E8A-4147-A177-3AD203B41FA5}">
                      <a16:colId xmlns:a16="http://schemas.microsoft.com/office/drawing/2014/main" val="2630969"/>
                    </a:ext>
                  </a:extLst>
                </a:gridCol>
                <a:gridCol w="1987620">
                  <a:extLst>
                    <a:ext uri="{9D8B030D-6E8A-4147-A177-3AD203B41FA5}">
                      <a16:colId xmlns:a16="http://schemas.microsoft.com/office/drawing/2014/main" val="2494069182"/>
                    </a:ext>
                  </a:extLst>
                </a:gridCol>
                <a:gridCol w="1987620">
                  <a:extLst>
                    <a:ext uri="{9D8B030D-6E8A-4147-A177-3AD203B41FA5}">
                      <a16:colId xmlns:a16="http://schemas.microsoft.com/office/drawing/2014/main" val="1044283307"/>
                    </a:ext>
                  </a:extLst>
                </a:gridCol>
                <a:gridCol w="1987620">
                  <a:extLst>
                    <a:ext uri="{9D8B030D-6E8A-4147-A177-3AD203B41FA5}">
                      <a16:colId xmlns:a16="http://schemas.microsoft.com/office/drawing/2014/main" val="384393102"/>
                    </a:ext>
                  </a:extLst>
                </a:gridCol>
              </a:tblGrid>
              <a:tr h="5425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dirty="0">
                          <a:effectLst/>
                        </a:rPr>
                        <a:t>年級</a:t>
                      </a: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>
                          <a:effectLst/>
                        </a:rPr>
                        <a:t>總班級數</a:t>
                      </a: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>
                          <a:effectLst/>
                        </a:rPr>
                        <a:t>男學生</a:t>
                      </a: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>
                          <a:effectLst/>
                        </a:rPr>
                        <a:t>女學生</a:t>
                      </a: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>
                          <a:effectLst/>
                        </a:rPr>
                        <a:t>學生合計</a:t>
                      </a:r>
                    </a:p>
                  </a:txBody>
                  <a:tcPr marL="76200" marR="76200" marT="76200" marB="76200" anchor="b"/>
                </a:tc>
                <a:extLst>
                  <a:ext uri="{0D108BD9-81ED-4DB2-BD59-A6C34878D82A}">
                    <a16:rowId xmlns:a16="http://schemas.microsoft.com/office/drawing/2014/main" val="3569464670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>
                          <a:effectLst/>
                        </a:rPr>
                        <a:t>一 年級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12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166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162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328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705041117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>
                          <a:effectLst/>
                        </a:rPr>
                        <a:t>二 年級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10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144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127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271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505164983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>
                          <a:effectLst/>
                        </a:rPr>
                        <a:t>三 年級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13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178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167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345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871360547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>
                          <a:effectLst/>
                        </a:rPr>
                        <a:t>四 年級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13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194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157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351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637589597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>
                          <a:effectLst/>
                        </a:rPr>
                        <a:t>五 年級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11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151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143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294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313324146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>
                          <a:effectLst/>
                        </a:rPr>
                        <a:t>六 年級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11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142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 dirty="0">
                          <a:effectLst/>
                        </a:rPr>
                        <a:t>148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290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69780152"/>
                  </a:ext>
                </a:extLst>
              </a:tr>
              <a:tr h="542572">
                <a:tc>
                  <a:txBody>
                    <a:bodyPr/>
                    <a:lstStyle/>
                    <a:p>
                      <a:pPr fontAlgn="t"/>
                      <a:r>
                        <a:rPr lang="zh-TW" altLang="en-US">
                          <a:effectLst/>
                        </a:rPr>
                        <a:t>合計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70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975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>
                          <a:effectLst/>
                        </a:rPr>
                        <a:t>904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TW" dirty="0">
                          <a:effectLst/>
                        </a:rPr>
                        <a:t>1879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718291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31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35297" y="488176"/>
            <a:ext cx="3415164" cy="1320800"/>
          </a:xfrm>
        </p:spPr>
        <p:txBody>
          <a:bodyPr/>
          <a:lstStyle/>
          <a:p>
            <a:r>
              <a:rPr lang="zh-TW" altLang="en-US" dirty="0"/>
              <a:t>遊戲場平面圖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9" y="1148576"/>
            <a:ext cx="11418116" cy="5921297"/>
          </a:xfrm>
        </p:spPr>
      </p:pic>
    </p:spTree>
    <p:extLst>
      <p:ext uri="{BB962C8B-B14F-4D97-AF65-F5344CB8AC3E}">
        <p14:creationId xmlns:p14="http://schemas.microsoft.com/office/powerpoint/2010/main" val="193562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06136" y="754566"/>
            <a:ext cx="7969309" cy="1320800"/>
          </a:xfrm>
        </p:spPr>
        <p:txBody>
          <a:bodyPr/>
          <a:lstStyle/>
          <a:p>
            <a:r>
              <a:rPr lang="en-US" altLang="zh-TW" dirty="0" smtClean="0"/>
              <a:t>110</a:t>
            </a:r>
            <a:r>
              <a:rPr lang="zh-TW" altLang="en-US" dirty="0" smtClean="0"/>
              <a:t>國教署補助遊戲場案改善狀況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278360"/>
              </p:ext>
            </p:extLst>
          </p:nvPr>
        </p:nvGraphicFramePr>
        <p:xfrm>
          <a:off x="677862" y="2160588"/>
          <a:ext cx="9547805" cy="3783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125">
                  <a:extLst>
                    <a:ext uri="{9D8B030D-6E8A-4147-A177-3AD203B41FA5}">
                      <a16:colId xmlns:a16="http://schemas.microsoft.com/office/drawing/2014/main" val="1394466594"/>
                    </a:ext>
                  </a:extLst>
                </a:gridCol>
                <a:gridCol w="6063680">
                  <a:extLst>
                    <a:ext uri="{9D8B030D-6E8A-4147-A177-3AD203B41FA5}">
                      <a16:colId xmlns:a16="http://schemas.microsoft.com/office/drawing/2014/main" val="184108805"/>
                    </a:ext>
                  </a:extLst>
                </a:gridCol>
              </a:tblGrid>
              <a:tr h="1261004"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dirty="0" smtClean="0"/>
                        <a:t>編號</a:t>
                      </a:r>
                      <a:r>
                        <a:rPr lang="en-US" altLang="zh-TW" sz="2800" dirty="0" smtClean="0"/>
                        <a:t>2</a:t>
                      </a:r>
                      <a:r>
                        <a:rPr lang="zh-TW" altLang="en-US" sz="2800" dirty="0" smtClean="0"/>
                        <a:t>和</a:t>
                      </a:r>
                      <a:r>
                        <a:rPr lang="en-US" altLang="zh-TW" sz="2800" dirty="0" smtClean="0"/>
                        <a:t>3</a:t>
                      </a:r>
                      <a:r>
                        <a:rPr lang="zh-TW" altLang="en-US" sz="2800" dirty="0" smtClean="0"/>
                        <a:t>整併一處</a:t>
                      </a:r>
                      <a:endParaRPr lang="zh-TW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dirty="0" smtClean="0"/>
                        <a:t>面積</a:t>
                      </a:r>
                      <a:r>
                        <a:rPr lang="en-US" altLang="zh-TW" sz="2800" dirty="0" smtClean="0"/>
                        <a:t>500</a:t>
                      </a:r>
                      <a:r>
                        <a:rPr lang="zh-TW" altLang="en-US" sz="2800" dirty="0" smtClean="0"/>
                        <a:t>平方米，綜合遊具改善</a:t>
                      </a:r>
                      <a:r>
                        <a:rPr lang="en-US" altLang="zh-TW" sz="2800" dirty="0" smtClean="0"/>
                        <a:t>1</a:t>
                      </a:r>
                      <a:r>
                        <a:rPr lang="zh-TW" altLang="en-US" sz="2800" dirty="0" smtClean="0"/>
                        <a:t>座</a:t>
                      </a:r>
                      <a:endParaRPr lang="en-US" altLang="zh-TW" sz="2800" dirty="0" smtClean="0"/>
                    </a:p>
                    <a:p>
                      <a:pPr algn="l"/>
                      <a:r>
                        <a:rPr lang="zh-TW" altLang="en-US" sz="2800" dirty="0" smtClean="0"/>
                        <a:t>鞦韆兩座，特色遊具</a:t>
                      </a:r>
                      <a:r>
                        <a:rPr lang="en-US" altLang="zh-TW" sz="2800" dirty="0" smtClean="0"/>
                        <a:t>1</a:t>
                      </a:r>
                      <a:r>
                        <a:rPr lang="zh-TW" altLang="en-US" sz="2800" dirty="0" smtClean="0"/>
                        <a:t>座</a:t>
                      </a:r>
                      <a:endParaRPr lang="zh-TW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5623622"/>
                  </a:ext>
                </a:extLst>
              </a:tr>
              <a:tr h="126100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/>
                        <a:t>編號</a:t>
                      </a:r>
                      <a:r>
                        <a:rPr lang="en-US" altLang="zh-TW" sz="2800" dirty="0" smtClean="0"/>
                        <a:t>4</a:t>
                      </a:r>
                      <a:r>
                        <a:rPr lang="zh-TW" altLang="en-US" sz="2800" dirty="0" smtClean="0"/>
                        <a:t>和</a:t>
                      </a:r>
                      <a:r>
                        <a:rPr lang="en-US" altLang="zh-TW" sz="2800" dirty="0" smtClean="0"/>
                        <a:t>5</a:t>
                      </a:r>
                      <a:endParaRPr lang="zh-TW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dirty="0" smtClean="0"/>
                        <a:t>拆除</a:t>
                      </a:r>
                      <a:endParaRPr lang="zh-TW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769756"/>
                  </a:ext>
                </a:extLst>
              </a:tr>
              <a:tr h="1261004"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編號</a:t>
                      </a:r>
                      <a:r>
                        <a:rPr lang="en-US" altLang="zh-TW" sz="2800" dirty="0" smtClean="0"/>
                        <a:t>1</a:t>
                      </a:r>
                      <a:endParaRPr lang="zh-TW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/>
                        <a:t>拆除鞦韆，綜合遊具未拆除</a:t>
                      </a:r>
                      <a:endParaRPr lang="en-US" altLang="zh-TW" sz="2800" dirty="0" smtClean="0"/>
                    </a:p>
                    <a:p>
                      <a:r>
                        <a:rPr lang="zh-TW" altLang="en-US" sz="2800" dirty="0" smtClean="0"/>
                        <a:t>面積</a:t>
                      </a:r>
                      <a:r>
                        <a:rPr lang="en-US" altLang="zh-TW" sz="2800" dirty="0" smtClean="0"/>
                        <a:t>7</a:t>
                      </a:r>
                      <a:r>
                        <a:rPr lang="zh-TW" altLang="en-US" sz="2800" dirty="0" smtClean="0"/>
                        <a:t>公尺*</a:t>
                      </a:r>
                      <a:r>
                        <a:rPr lang="en-US" altLang="zh-TW" sz="2800" dirty="0" smtClean="0"/>
                        <a:t>30</a:t>
                      </a:r>
                      <a:r>
                        <a:rPr lang="zh-TW" altLang="en-US" sz="2800" dirty="0" smtClean="0"/>
                        <a:t>公尺</a:t>
                      </a:r>
                      <a:r>
                        <a:rPr lang="en-US" altLang="zh-TW" sz="2800" dirty="0" smtClean="0"/>
                        <a:t>=210</a:t>
                      </a:r>
                      <a:r>
                        <a:rPr lang="zh-TW" altLang="en-US" sz="2800" dirty="0" smtClean="0"/>
                        <a:t>平方米</a:t>
                      </a:r>
                      <a:endParaRPr lang="en-US" altLang="zh-TW" sz="28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633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03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3471" y="609600"/>
            <a:ext cx="8596668" cy="1320800"/>
          </a:xfrm>
        </p:spPr>
        <p:txBody>
          <a:bodyPr/>
          <a:lstStyle/>
          <a:p>
            <a:r>
              <a:rPr lang="en-US" altLang="zh-TW" dirty="0" smtClean="0"/>
              <a:t>110</a:t>
            </a:r>
            <a:r>
              <a:rPr lang="zh-TW" altLang="en-US" dirty="0" smtClean="0"/>
              <a:t>年遊戲場改善案成果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8" y="1574889"/>
            <a:ext cx="4538546" cy="6063696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142" y="1574889"/>
            <a:ext cx="6724186" cy="503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54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111</a:t>
            </a:r>
            <a:r>
              <a:rPr lang="zh-TW" altLang="en-US" dirty="0" smtClean="0"/>
              <a:t>年</a:t>
            </a:r>
            <a:r>
              <a:rPr lang="zh-TW" altLang="en-US" dirty="0"/>
              <a:t>遊戲場改善</a:t>
            </a:r>
            <a:r>
              <a:rPr lang="zh-TW" altLang="en-US" dirty="0" smtClean="0"/>
              <a:t>案</a:t>
            </a:r>
            <a:r>
              <a:rPr lang="zh-TW" altLang="en-US" dirty="0"/>
              <a:t>申請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1270000"/>
            <a:ext cx="4418773" cy="5903674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52" y="1270001"/>
            <a:ext cx="4418773" cy="590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97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111</a:t>
            </a:r>
            <a:r>
              <a:rPr lang="zh-TW" altLang="en-US" dirty="0" smtClean="0"/>
              <a:t>年</a:t>
            </a:r>
            <a:r>
              <a:rPr lang="zh-TW" altLang="en-US" dirty="0"/>
              <a:t>遊戲場改善</a:t>
            </a:r>
            <a:r>
              <a:rPr lang="zh-TW" altLang="en-US" dirty="0" smtClean="0"/>
              <a:t>案</a:t>
            </a:r>
            <a:r>
              <a:rPr lang="zh-TW" altLang="en-US" dirty="0"/>
              <a:t>申請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06" y="1270000"/>
            <a:ext cx="4418773" cy="5903672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78" y="1270000"/>
            <a:ext cx="4418772" cy="590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7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111</a:t>
            </a:r>
            <a:r>
              <a:rPr lang="zh-TW" altLang="en-US" dirty="0" smtClean="0"/>
              <a:t>年</a:t>
            </a:r>
            <a:r>
              <a:rPr lang="zh-TW" altLang="en-US" dirty="0"/>
              <a:t>遊戲場改善</a:t>
            </a:r>
            <a:r>
              <a:rPr lang="zh-TW" altLang="en-US" dirty="0" smtClean="0"/>
              <a:t>案</a:t>
            </a:r>
            <a:r>
              <a:rPr lang="zh-TW" altLang="en-US" dirty="0"/>
              <a:t>申請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222" y="1694985"/>
            <a:ext cx="6646539" cy="4973444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78" y="1270001"/>
            <a:ext cx="4418772" cy="590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9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經費預算</a:t>
            </a:r>
            <a:r>
              <a:rPr lang="en-US" altLang="zh-TW" dirty="0" smtClean="0"/>
              <a:t>-</a:t>
            </a:r>
            <a:r>
              <a:rPr lang="zh-TW" altLang="en-US" dirty="0" smtClean="0"/>
              <a:t>總申請經費</a:t>
            </a:r>
            <a:r>
              <a:rPr lang="en-US" altLang="zh-TW" dirty="0" smtClean="0"/>
              <a:t>164</a:t>
            </a:r>
            <a:r>
              <a:rPr lang="zh-TW" altLang="en-US" dirty="0" smtClean="0"/>
              <a:t>萬</a:t>
            </a:r>
            <a:r>
              <a:rPr lang="en-US" altLang="zh-TW" dirty="0" smtClean="0"/>
              <a:t>6348</a:t>
            </a:r>
            <a:r>
              <a:rPr lang="zh-TW" altLang="en-US" dirty="0" smtClean="0"/>
              <a:t>元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842312"/>
              </p:ext>
            </p:extLst>
          </p:nvPr>
        </p:nvGraphicFramePr>
        <p:xfrm>
          <a:off x="677334" y="1480362"/>
          <a:ext cx="9169193" cy="4697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885">
                  <a:extLst>
                    <a:ext uri="{9D8B030D-6E8A-4147-A177-3AD203B41FA5}">
                      <a16:colId xmlns:a16="http://schemas.microsoft.com/office/drawing/2014/main" val="3907224028"/>
                    </a:ext>
                  </a:extLst>
                </a:gridCol>
                <a:gridCol w="3236804">
                  <a:extLst>
                    <a:ext uri="{9D8B030D-6E8A-4147-A177-3AD203B41FA5}">
                      <a16:colId xmlns:a16="http://schemas.microsoft.com/office/drawing/2014/main" val="380055627"/>
                    </a:ext>
                  </a:extLst>
                </a:gridCol>
                <a:gridCol w="3312619">
                  <a:extLst>
                    <a:ext uri="{9D8B030D-6E8A-4147-A177-3AD203B41FA5}">
                      <a16:colId xmlns:a16="http://schemas.microsoft.com/office/drawing/2014/main" val="1652320153"/>
                    </a:ext>
                  </a:extLst>
                </a:gridCol>
                <a:gridCol w="1309885">
                  <a:extLst>
                    <a:ext uri="{9D8B030D-6E8A-4147-A177-3AD203B41FA5}">
                      <a16:colId xmlns:a16="http://schemas.microsoft.com/office/drawing/2014/main" val="3689508633"/>
                    </a:ext>
                  </a:extLst>
                </a:gridCol>
              </a:tblGrid>
              <a:tr h="78134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編號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經費項目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金額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備註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6588699"/>
                  </a:ext>
                </a:extLst>
              </a:tr>
              <a:tr h="7813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發包工程費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1,479,022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55097430"/>
                  </a:ext>
                </a:extLst>
              </a:tr>
              <a:tr h="790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委託規劃設計監造費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120,925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7902715"/>
                  </a:ext>
                </a:extLst>
              </a:tr>
              <a:tr h="7813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工程管理費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42,183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1999299"/>
                  </a:ext>
                </a:extLst>
              </a:tr>
              <a:tr h="7813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其他</a:t>
                      </a:r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空汙費</a:t>
                      </a:r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4,218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7656681"/>
                  </a:ext>
                </a:extLst>
              </a:tr>
              <a:tr h="7813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0" i="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0" i="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1,646,348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b="0" i="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9428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59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46046" y="1517249"/>
            <a:ext cx="828080" cy="3661318"/>
          </a:xfrm>
        </p:spPr>
        <p:txBody>
          <a:bodyPr>
            <a:noAutofit/>
          </a:bodyPr>
          <a:lstStyle/>
          <a:p>
            <a:r>
              <a:rPr lang="zh-TW" altLang="en-US" sz="4400" dirty="0" smtClean="0"/>
              <a:t>詳細價目表</a:t>
            </a:r>
            <a:endParaRPr lang="zh-TW" altLang="en-US" sz="44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310836"/>
              </p:ext>
            </p:extLst>
          </p:nvPr>
        </p:nvGraphicFramePr>
        <p:xfrm>
          <a:off x="2419816" y="4"/>
          <a:ext cx="9188603" cy="682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972">
                  <a:extLst>
                    <a:ext uri="{9D8B030D-6E8A-4147-A177-3AD203B41FA5}">
                      <a16:colId xmlns:a16="http://schemas.microsoft.com/office/drawing/2014/main" val="3743668526"/>
                    </a:ext>
                  </a:extLst>
                </a:gridCol>
                <a:gridCol w="1310972">
                  <a:extLst>
                    <a:ext uri="{9D8B030D-6E8A-4147-A177-3AD203B41FA5}">
                      <a16:colId xmlns:a16="http://schemas.microsoft.com/office/drawing/2014/main" val="2413266636"/>
                    </a:ext>
                  </a:extLst>
                </a:gridCol>
                <a:gridCol w="2099419">
                  <a:extLst>
                    <a:ext uri="{9D8B030D-6E8A-4147-A177-3AD203B41FA5}">
                      <a16:colId xmlns:a16="http://schemas.microsoft.com/office/drawing/2014/main" val="1693727655"/>
                    </a:ext>
                  </a:extLst>
                </a:gridCol>
                <a:gridCol w="989747">
                  <a:extLst>
                    <a:ext uri="{9D8B030D-6E8A-4147-A177-3AD203B41FA5}">
                      <a16:colId xmlns:a16="http://schemas.microsoft.com/office/drawing/2014/main" val="2054615663"/>
                    </a:ext>
                  </a:extLst>
                </a:gridCol>
                <a:gridCol w="936248">
                  <a:extLst>
                    <a:ext uri="{9D8B030D-6E8A-4147-A177-3AD203B41FA5}">
                      <a16:colId xmlns:a16="http://schemas.microsoft.com/office/drawing/2014/main" val="515308129"/>
                    </a:ext>
                  </a:extLst>
                </a:gridCol>
                <a:gridCol w="1190374">
                  <a:extLst>
                    <a:ext uri="{9D8B030D-6E8A-4147-A177-3AD203B41FA5}">
                      <a16:colId xmlns:a16="http://schemas.microsoft.com/office/drawing/2014/main" val="1510812635"/>
                    </a:ext>
                  </a:extLst>
                </a:gridCol>
                <a:gridCol w="1350871">
                  <a:extLst>
                    <a:ext uri="{9D8B030D-6E8A-4147-A177-3AD203B41FA5}">
                      <a16:colId xmlns:a16="http://schemas.microsoft.com/office/drawing/2014/main" val="499996229"/>
                    </a:ext>
                  </a:extLst>
                </a:gridCol>
              </a:tblGrid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甲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發包工程費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766473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假設工程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7411241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施工乙種圍籬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15,000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15,000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604588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施工告示牌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742200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臨時水電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3412965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小計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19,000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1094312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拆除工程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434329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既有遊具拆除清運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1545173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小計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6817000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三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遊戲場工程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5512503"/>
                  </a:ext>
                </a:extLst>
              </a:tr>
              <a:tr h="22146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地墊拆除及清運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50,000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50,000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94825"/>
                  </a:ext>
                </a:extLst>
              </a:tr>
              <a:tr h="66998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遊戲場</a:t>
                      </a:r>
                      <a:r>
                        <a:rPr lang="zh-TW" alt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工程</a:t>
                      </a:r>
                      <a:endParaRPr lang="zh-TW" alt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zh-TW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1435605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(1)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新設特色遊具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500,000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500,000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82496058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(2)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基礎地坪鋪設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40,000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40,000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5692378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(3)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遊具組立安裝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80,000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80,000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1147169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(4)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遊戲場告示牌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0004774"/>
                  </a:ext>
                </a:extLst>
              </a:tr>
              <a:tr h="366507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(5)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新設安全地墊（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50CM X 50CM</a:t>
                      </a:r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，地墊厚度應符合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CNS12643</a:t>
                      </a:r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之相關規定） 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平方米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210.00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2,500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525,000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245371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小</a:t>
                      </a:r>
                      <a:r>
                        <a:rPr lang="zh-TW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計</a:t>
                      </a:r>
                      <a:endParaRPr lang="zh-TW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zh-TW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1,205,000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0788924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小計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一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~</a:t>
                      </a:r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三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1,244,000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2145102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四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品質管理費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7,464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  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7,464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492499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五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遊戲場檢驗費用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80,000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80,000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32937780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六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職業安全衛生管理費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12,440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12,440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0315526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七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廠商利潤及管理費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62,200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62,200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585377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小計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一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~</a:t>
                      </a:r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七 直接工程費</a:t>
                      </a:r>
                      <a:r>
                        <a:rPr lang="en-US" altLang="zh-TW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1,406,104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5062711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八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營造綜合保險費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新細明體" panose="02020500000000000000" pitchFamily="18" charset="-12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2,488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              </a:t>
                      </a:r>
                      <a:r>
                        <a:rPr lang="en-US" altLang="zh-TW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2,488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2253461"/>
                  </a:ext>
                </a:extLst>
              </a:tr>
              <a:tr h="3105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九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營業稅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新細明體" panose="02020500000000000000" pitchFamily="18" charset="-12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         </a:t>
                      </a:r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70,430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           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70,430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8832568"/>
                  </a:ext>
                </a:extLst>
              </a:tr>
              <a:tr h="18790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 工程費總計</a:t>
                      </a:r>
                      <a:r>
                        <a:rPr lang="en-US" altLang="zh-T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一</a:t>
                      </a:r>
                      <a:r>
                        <a:rPr lang="en-US" altLang="zh-T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~</a:t>
                      </a:r>
                      <a:r>
                        <a:rPr lang="zh-TW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九</a:t>
                      </a:r>
                      <a:r>
                        <a:rPr lang="en-US" altLang="zh-TW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  </a:t>
                      </a:r>
                      <a:r>
                        <a:rPr lang="en-US" altLang="zh-TW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1,479,022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72552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609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77372" y="955288"/>
            <a:ext cx="3281349" cy="1320800"/>
          </a:xfrm>
        </p:spPr>
        <p:txBody>
          <a:bodyPr/>
          <a:lstStyle/>
          <a:p>
            <a:r>
              <a:rPr lang="zh-TW" altLang="zh-TW" b="1" dirty="0"/>
              <a:t>預期成果說明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004472"/>
            <a:ext cx="9481427" cy="4307118"/>
          </a:xfrm>
        </p:spPr>
        <p:txBody>
          <a:bodyPr/>
          <a:lstStyle/>
          <a:p>
            <a:pPr lvl="0"/>
            <a:r>
              <a:rPr lang="zh-TW" altLang="zh-TW" sz="2800" dirty="0"/>
              <a:t>改善後的兒童遊戲場能符合國家安全規範，並能取得國家認證檢驗機構所開立具有認證標誌之合格檢驗報告。</a:t>
            </a:r>
          </a:p>
          <a:p>
            <a:pPr lvl="0"/>
            <a:r>
              <a:rPr lang="zh-TW" altLang="zh-TW" sz="2800" dirty="0"/>
              <a:t>讓師生在具有良好且充分的設備環境下授課，可提供學生多元化的體能訓練。</a:t>
            </a:r>
          </a:p>
          <a:p>
            <a:pPr lvl="0"/>
            <a:r>
              <a:rPr lang="zh-TW" altLang="zh-TW" sz="2800" dirty="0"/>
              <a:t>優質的遊戲設備與設施，可保障學生在使用時的安全。</a:t>
            </a:r>
          </a:p>
          <a:p>
            <a:pPr lvl="0"/>
            <a:r>
              <a:rPr lang="zh-TW" altLang="zh-TW" sz="2800" dirty="0"/>
              <a:t>提供校園運動生活設備，潛移默化自然學習。</a:t>
            </a:r>
          </a:p>
          <a:p>
            <a:pPr lvl="0"/>
            <a:r>
              <a:rPr lang="zh-TW" altLang="zh-TW" sz="2800" dirty="0"/>
              <a:t>藉著遊具設備的更新，提升學生活動品質。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510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40520" y="2783675"/>
            <a:ext cx="8618240" cy="1646302"/>
          </a:xfrm>
        </p:spPr>
        <p:txBody>
          <a:bodyPr/>
          <a:lstStyle/>
          <a:p>
            <a:pPr algn="ctr"/>
            <a:r>
              <a:rPr lang="zh-TW" altLang="en-US" dirty="0" smtClean="0"/>
              <a:t>臺中市豐原區瑞穗國民</a:t>
            </a:r>
            <a:r>
              <a:rPr lang="zh-TW" altLang="en-US" dirty="0" smtClean="0"/>
              <a:t>小學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>第二案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111</a:t>
            </a:r>
            <a:r>
              <a:rPr lang="zh-TW" altLang="en-US" dirty="0" smtClean="0"/>
              <a:t>年度視聽教室整建案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94472" y="5043292"/>
            <a:ext cx="7766936" cy="1096899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報告人</a:t>
            </a:r>
            <a:r>
              <a:rPr lang="en-US" altLang="zh-TW" sz="4000" dirty="0" smtClean="0"/>
              <a:t>:</a:t>
            </a:r>
            <a:r>
              <a:rPr lang="zh-TW" altLang="en-US" sz="4000" dirty="0" smtClean="0"/>
              <a:t>總務主任邱智楷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62305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52305" cy="13208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視聽教室現況</a:t>
            </a:r>
            <a:r>
              <a:rPr lang="en-US" altLang="zh-TW" dirty="0" smtClean="0">
                <a:solidFill>
                  <a:srgbClr val="FF0000"/>
                </a:solidFill>
              </a:rPr>
              <a:t>1-</a:t>
            </a:r>
            <a:r>
              <a:rPr lang="zh-TW" altLang="en-US" dirty="0" smtClean="0">
                <a:solidFill>
                  <a:srgbClr val="FF0000"/>
                </a:solidFill>
              </a:rPr>
              <a:t>門窗老舊，隔音不佳，開關不易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27495"/>
            <a:ext cx="5187173" cy="3881437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817" y="1413455"/>
            <a:ext cx="4001017" cy="534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37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52305" cy="13208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視聽教室現況</a:t>
            </a:r>
            <a:r>
              <a:rPr lang="en-US" altLang="zh-TW" dirty="0" smtClean="0">
                <a:solidFill>
                  <a:srgbClr val="FF0000"/>
                </a:solidFill>
              </a:rPr>
              <a:t>2-</a:t>
            </a:r>
            <a:r>
              <a:rPr lang="zh-TW" altLang="en-US" dirty="0" smtClean="0">
                <a:solidFill>
                  <a:srgbClr val="FF0000"/>
                </a:solidFill>
              </a:rPr>
              <a:t>椅座老舊，多處損毀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27495"/>
            <a:ext cx="5187173" cy="3881436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817" y="1413455"/>
            <a:ext cx="4001017" cy="534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67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52305" cy="13208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視聽教室現況</a:t>
            </a:r>
            <a:r>
              <a:rPr lang="en-US" altLang="zh-TW" dirty="0" smtClean="0">
                <a:solidFill>
                  <a:srgbClr val="FF0000"/>
                </a:solidFill>
              </a:rPr>
              <a:t>2-</a:t>
            </a:r>
            <a:r>
              <a:rPr lang="zh-TW" altLang="en-US" dirty="0" smtClean="0">
                <a:solidFill>
                  <a:srgbClr val="FF0000"/>
                </a:solidFill>
              </a:rPr>
              <a:t>椅座老舊，多處損毀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84" y="1413455"/>
            <a:ext cx="4176702" cy="5581769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27" y="1413455"/>
            <a:ext cx="4001016" cy="534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93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52305" cy="13208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視聽教室現況</a:t>
            </a:r>
            <a:r>
              <a:rPr lang="en-US" altLang="zh-TW" dirty="0" smtClean="0">
                <a:solidFill>
                  <a:srgbClr val="FF0000"/>
                </a:solidFill>
              </a:rPr>
              <a:t>3-</a:t>
            </a:r>
            <a:r>
              <a:rPr lang="zh-TW" altLang="en-US" dirty="0" smtClean="0">
                <a:solidFill>
                  <a:srgbClr val="FF0000"/>
                </a:solidFill>
              </a:rPr>
              <a:t>視聽設備老舊，柱後電視螢幕較小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27495"/>
            <a:ext cx="5187173" cy="3881436"/>
          </a:xfr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709" y="2227495"/>
            <a:ext cx="5217929" cy="390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3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經費預算</a:t>
            </a:r>
            <a:r>
              <a:rPr lang="en-US" altLang="zh-TW" dirty="0"/>
              <a:t>-</a:t>
            </a:r>
            <a:r>
              <a:rPr lang="zh-TW" altLang="en-US" dirty="0"/>
              <a:t>總申請經費</a:t>
            </a:r>
            <a:r>
              <a:rPr lang="en-US" altLang="zh-TW" dirty="0" smtClean="0"/>
              <a:t>165</a:t>
            </a:r>
            <a:r>
              <a:rPr lang="zh-TW" altLang="en-US" dirty="0" smtClean="0"/>
              <a:t>萬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603631"/>
              </p:ext>
            </p:extLst>
          </p:nvPr>
        </p:nvGraphicFramePr>
        <p:xfrm>
          <a:off x="677332" y="1605775"/>
          <a:ext cx="9760211" cy="520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936">
                  <a:extLst>
                    <a:ext uri="{9D8B030D-6E8A-4147-A177-3AD203B41FA5}">
                      <a16:colId xmlns:a16="http://schemas.microsoft.com/office/drawing/2014/main" val="2876810243"/>
                    </a:ext>
                  </a:extLst>
                </a:gridCol>
                <a:gridCol w="2096544">
                  <a:extLst>
                    <a:ext uri="{9D8B030D-6E8A-4147-A177-3AD203B41FA5}">
                      <a16:colId xmlns:a16="http://schemas.microsoft.com/office/drawing/2014/main" val="3949308231"/>
                    </a:ext>
                  </a:extLst>
                </a:gridCol>
                <a:gridCol w="1013467">
                  <a:extLst>
                    <a:ext uri="{9D8B030D-6E8A-4147-A177-3AD203B41FA5}">
                      <a16:colId xmlns:a16="http://schemas.microsoft.com/office/drawing/2014/main" val="1971714522"/>
                    </a:ext>
                  </a:extLst>
                </a:gridCol>
                <a:gridCol w="1394316">
                  <a:extLst>
                    <a:ext uri="{9D8B030D-6E8A-4147-A177-3AD203B41FA5}">
                      <a16:colId xmlns:a16="http://schemas.microsoft.com/office/drawing/2014/main" val="2189467951"/>
                    </a:ext>
                  </a:extLst>
                </a:gridCol>
                <a:gridCol w="1394316">
                  <a:extLst>
                    <a:ext uri="{9D8B030D-6E8A-4147-A177-3AD203B41FA5}">
                      <a16:colId xmlns:a16="http://schemas.microsoft.com/office/drawing/2014/main" val="1585067347"/>
                    </a:ext>
                  </a:extLst>
                </a:gridCol>
                <a:gridCol w="1394316">
                  <a:extLst>
                    <a:ext uri="{9D8B030D-6E8A-4147-A177-3AD203B41FA5}">
                      <a16:colId xmlns:a16="http://schemas.microsoft.com/office/drawing/2014/main" val="1141134608"/>
                    </a:ext>
                  </a:extLst>
                </a:gridCol>
                <a:gridCol w="1394316">
                  <a:extLst>
                    <a:ext uri="{9D8B030D-6E8A-4147-A177-3AD203B41FA5}">
                      <a16:colId xmlns:a16="http://schemas.microsoft.com/office/drawing/2014/main" val="1247174387"/>
                    </a:ext>
                  </a:extLst>
                </a:gridCol>
              </a:tblGrid>
              <a:tr h="60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項次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項目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單位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單價</a:t>
                      </a:r>
                      <a:r>
                        <a:rPr lang="en-US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元</a:t>
                      </a:r>
                      <a:r>
                        <a:rPr lang="en-US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數量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金額</a:t>
                      </a:r>
                      <a:r>
                        <a:rPr lang="en-US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元</a:t>
                      </a:r>
                      <a:r>
                        <a:rPr lang="en-US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備註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0394022"/>
                  </a:ext>
                </a:extLst>
              </a:tr>
              <a:tr h="60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課桌椅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套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1,800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360,000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8865428"/>
                  </a:ext>
                </a:extLst>
              </a:tr>
              <a:tr h="60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舊有設備拆除清運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式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99831"/>
                  </a:ext>
                </a:extLst>
              </a:tr>
              <a:tr h="8645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播放設備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(</a:t>
                      </a: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投螢幕及投影機及線材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)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套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80,000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80,000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238239"/>
                  </a:ext>
                </a:extLst>
              </a:tr>
              <a:tr h="60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65</a:t>
                      </a: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吋電視及安裝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台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35,000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4765967"/>
                  </a:ext>
                </a:extLst>
              </a:tr>
              <a:tr h="60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窗戶更換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(</a:t>
                      </a: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氣密窗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)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座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80,000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800,000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7596729"/>
                  </a:ext>
                </a:extLst>
              </a:tr>
              <a:tr h="609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拉門更換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(</a:t>
                      </a:r>
                      <a:r>
                        <a:rPr lang="zh-TW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氣密窗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 panose="03000509000000000000" pitchFamily="65" charset="-120"/>
                        </a:rPr>
                        <a:t>)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座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80,000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320,000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2482903"/>
                  </a:ext>
                </a:extLst>
              </a:tr>
              <a:tr h="68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總計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1,650,000</a:t>
                      </a:r>
                      <a:r>
                        <a:rPr lang="zh-TW" sz="2000" kern="100" dirty="0"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元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66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120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77372" y="955288"/>
            <a:ext cx="3281349" cy="1320800"/>
          </a:xfrm>
        </p:spPr>
        <p:txBody>
          <a:bodyPr/>
          <a:lstStyle/>
          <a:p>
            <a:r>
              <a:rPr lang="zh-TW" altLang="zh-TW" b="1" dirty="0"/>
              <a:t>預期成果說明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004471"/>
            <a:ext cx="9793663" cy="4730865"/>
          </a:xfrm>
        </p:spPr>
        <p:txBody>
          <a:bodyPr>
            <a:normAutofit/>
          </a:bodyPr>
          <a:lstStyle/>
          <a:p>
            <a:pPr lvl="0"/>
            <a:r>
              <a:rPr lang="zh-TW" altLang="en-US" sz="2800" dirty="0"/>
              <a:t>改善後，視聽教室品質提升</a:t>
            </a:r>
            <a:r>
              <a:rPr lang="zh-TW" altLang="en-US" sz="2800" dirty="0" smtClean="0"/>
              <a:t>，讓</a:t>
            </a:r>
            <a:r>
              <a:rPr lang="zh-TW" altLang="en-US" sz="2800" dirty="0"/>
              <a:t>整體感覺更溫暖。師生可在教室上課、聽故事</a:t>
            </a:r>
            <a:r>
              <a:rPr lang="zh-TW" altLang="en-US" sz="2800" dirty="0" smtClean="0"/>
              <a:t>、看表演。</a:t>
            </a:r>
            <a:endParaRPr lang="en-US" altLang="zh-TW" sz="2800" dirty="0" smtClean="0"/>
          </a:p>
          <a:p>
            <a:r>
              <a:rPr lang="zh-TW" altLang="en-US" sz="2800" dirty="0" smtClean="0"/>
              <a:t>更換投影</a:t>
            </a:r>
            <a:r>
              <a:rPr lang="zh-TW" altLang="en-US" sz="2800" dirty="0"/>
              <a:t>機等資訊</a:t>
            </a:r>
            <a:r>
              <a:rPr lang="zh-TW" altLang="en-US" sz="2800" dirty="0" smtClean="0"/>
              <a:t>設備，讓學習及會議活動更方便。</a:t>
            </a:r>
            <a:endParaRPr lang="en-US" altLang="zh-TW" sz="2800" dirty="0" smtClean="0"/>
          </a:p>
          <a:p>
            <a:r>
              <a:rPr lang="zh-TW" altLang="en-US" sz="2800" dirty="0"/>
              <a:t>本場所常借用校外單位使用</a:t>
            </a:r>
            <a:r>
              <a:rPr lang="zh-TW" altLang="en-US" sz="2800" dirty="0" smtClean="0"/>
              <a:t>，提升品質後，可讓借用單位使用更便利。</a:t>
            </a:r>
            <a:endParaRPr lang="en-US" altLang="zh-TW" sz="2800" dirty="0" smtClean="0"/>
          </a:p>
          <a:p>
            <a:r>
              <a:rPr lang="zh-TW" altLang="en-US" sz="2800" dirty="0"/>
              <a:t>視聽教室優化不僅讓設備齊全、空間更寬敞明亮</a:t>
            </a:r>
            <a:r>
              <a:rPr lang="zh-TW" altLang="en-US" sz="2800" dirty="0" smtClean="0"/>
              <a:t>，提供</a:t>
            </a:r>
            <a:r>
              <a:rPr lang="zh-TW" altLang="en-US" sz="2800" dirty="0"/>
              <a:t>學生更優質的學習空間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53071810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799</Words>
  <Application>Microsoft Office PowerPoint</Application>
  <PresentationFormat>寬螢幕</PresentationFormat>
  <Paragraphs>320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7" baseType="lpstr">
      <vt:lpstr>微軟正黑體</vt:lpstr>
      <vt:lpstr>新細明體</vt:lpstr>
      <vt:lpstr>標楷體</vt:lpstr>
      <vt:lpstr>Arial</vt:lpstr>
      <vt:lpstr>Calibri</vt:lpstr>
      <vt:lpstr>Times New Roman</vt:lpstr>
      <vt:lpstr>Trebuchet MS</vt:lpstr>
      <vt:lpstr>Wingdings 3</vt:lpstr>
      <vt:lpstr>多面向</vt:lpstr>
      <vt:lpstr>臺中市豐原區瑞穗國民小學 111年度遊戲場改建申請案</vt:lpstr>
      <vt:lpstr>110學年第1 學期 學生人數 </vt:lpstr>
      <vt:lpstr>遊戲場平面圖</vt:lpstr>
      <vt:lpstr>110國教署補助遊戲場案改善狀況</vt:lpstr>
      <vt:lpstr>110年遊戲場改善案成果</vt:lpstr>
      <vt:lpstr>111年遊戲場改善案申請</vt:lpstr>
      <vt:lpstr>111年遊戲場改善案申請</vt:lpstr>
      <vt:lpstr>111年遊戲場改善案申請</vt:lpstr>
      <vt:lpstr>經費預算-總申請經費164萬6348元</vt:lpstr>
      <vt:lpstr>詳細價目表</vt:lpstr>
      <vt:lpstr>預期成果說明</vt:lpstr>
      <vt:lpstr>臺中市豐原區瑞穗國民小學  第二案 111年度視聽教室整建案</vt:lpstr>
      <vt:lpstr>視聽教室現況1-門窗老舊，隔音不佳，開關不易</vt:lpstr>
      <vt:lpstr>視聽教室現況2-椅座老舊，多處損毀</vt:lpstr>
      <vt:lpstr>視聽教室現況2-椅座老舊，多處損毀</vt:lpstr>
      <vt:lpstr>視聽教室現況3-視聽設備老舊，柱後電視螢幕較小</vt:lpstr>
      <vt:lpstr>經費預算-總申請經費165萬</vt:lpstr>
      <vt:lpstr>預期成果說明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臺中市豐原區瑞穗國民小學 111年度遊戲場改建申請案</dc:title>
  <dc:creator>智楷 邱</dc:creator>
  <cp:lastModifiedBy>智楷 邱</cp:lastModifiedBy>
  <cp:revision>12</cp:revision>
  <cp:lastPrinted>2021-11-17T06:49:13Z</cp:lastPrinted>
  <dcterms:created xsi:type="dcterms:W3CDTF">2021-11-17T06:01:15Z</dcterms:created>
  <dcterms:modified xsi:type="dcterms:W3CDTF">2021-11-17T08:33:20Z</dcterms:modified>
</cp:coreProperties>
</file>